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edium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gNLL/V9ovNqV4wHoY+gzOBIBSU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MavenPr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41507e4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541507e4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41507e4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541507e4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41507e4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541507e4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41507e4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3541507e4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41507e4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541507e4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41507e4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3541507e4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119f6a2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119f6a2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41507e4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541507e4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2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2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2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3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4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idx="1" type="subTitle"/>
          </p:nvPr>
        </p:nvSpPr>
        <p:spPr>
          <a:xfrm>
            <a:off x="461875" y="2346275"/>
            <a:ext cx="355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5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Puja Chowdhury</a:t>
            </a:r>
            <a:endParaRPr sz="25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71225" y="2872650"/>
            <a:ext cx="2572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07/05/2025</a:t>
            </a:r>
            <a:endParaRPr sz="2000">
              <a:solidFill>
                <a:srgbClr val="4343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461875" y="699800"/>
            <a:ext cx="596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Columbia Asia Hospital </a:t>
            </a:r>
            <a:r>
              <a:rPr b="0" i="0" lang="en" sz="3000" u="none" cap="none" strike="noStrike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Analysis</a:t>
            </a:r>
            <a:endParaRPr b="0" i="0" sz="3000" u="none" cap="none" strike="noStrike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0" name="Google Shape;28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475" y="4802250"/>
            <a:ext cx="1827850" cy="2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025" y="1949338"/>
            <a:ext cx="4000500" cy="22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 txBox="1"/>
          <p:nvPr>
            <p:ph type="title"/>
          </p:nvPr>
        </p:nvSpPr>
        <p:spPr>
          <a:xfrm>
            <a:off x="1303800" y="598575"/>
            <a:ext cx="70305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Impact of Wait Time on Patient Satisfaction</a:t>
            </a:r>
            <a:endParaRPr sz="3700"/>
          </a:p>
        </p:txBody>
      </p:sp>
      <p:sp>
        <p:nvSpPr>
          <p:cNvPr id="347" name="Google Shape;347;p8"/>
          <p:cNvSpPr txBox="1"/>
          <p:nvPr>
            <p:ph idx="1" type="body"/>
          </p:nvPr>
        </p:nvSpPr>
        <p:spPr>
          <a:xfrm>
            <a:off x="311700" y="1152475"/>
            <a:ext cx="409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329"/>
              <a:buChar char="●"/>
            </a:pPr>
            <a:r>
              <a:rPr lang="en" sz="1329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A moderate positive correlation of 0.53</a:t>
            </a:r>
            <a: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was found between patient wait time and satisfaction scores, suggesting longer waits may lower satisfaction.</a:t>
            </a:r>
            <a:b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329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329"/>
              <a:buChar char="●"/>
            </a:pPr>
            <a: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329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Gauge Chart visualization</a:t>
            </a:r>
            <a: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visualizes the strength of this relationship within a clear range.</a:t>
            </a:r>
            <a:b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329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993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329"/>
              <a:buFont typeface="Lato"/>
              <a:buChar char="●"/>
            </a:pPr>
            <a:r>
              <a:rPr lang="en" sz="13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Other factors like staff interaction, care quality, and communication also play key roles in patient satisfaction.</a:t>
            </a:r>
            <a:endParaRPr sz="1329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Google Shape;3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375" y="1524000"/>
            <a:ext cx="35909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"/>
          <p:cNvSpPr txBox="1"/>
          <p:nvPr>
            <p:ph type="title"/>
          </p:nvPr>
        </p:nvSpPr>
        <p:spPr>
          <a:xfrm>
            <a:off x="1303800" y="598575"/>
            <a:ext cx="7030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Demographic Influence on Department Visit Frequency</a:t>
            </a:r>
            <a:endParaRPr sz="3700"/>
          </a:p>
        </p:txBody>
      </p:sp>
      <p:sp>
        <p:nvSpPr>
          <p:cNvPr id="355" name="Google Shape;355;p9"/>
          <p:cNvSpPr txBox="1"/>
          <p:nvPr>
            <p:ph idx="1" type="body"/>
          </p:nvPr>
        </p:nvSpPr>
        <p:spPr>
          <a:xfrm>
            <a:off x="311700" y="1152475"/>
            <a:ext cx="379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08505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ct val="100000"/>
              <a:buChar char="●"/>
            </a:pPr>
            <a: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Stacked Column Chart</a:t>
            </a:r>
            <a: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a comparative view of patient counts across departments segmented by demographics.</a:t>
            </a:r>
            <a:b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9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505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ct val="100000"/>
              <a:buChar char="●"/>
            </a:pPr>
            <a:r>
              <a:rPr b="1" lang="en" sz="1797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Field Parameters</a:t>
            </a:r>
            <a: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dynamic filtering to explore the impact of each demographic variable.</a:t>
            </a:r>
            <a:b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9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505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ct val="100000"/>
              <a:buChar char="●"/>
            </a:pPr>
            <a: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indicates that </a:t>
            </a:r>
            <a:r>
              <a:rPr b="1" lang="en" sz="1797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demographics have minimal impact</a:t>
            </a:r>
            <a:r>
              <a:rPr lang="en" sz="1797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9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visit frequency, department visits are primarily driven by </a:t>
            </a:r>
            <a:r>
              <a:rPr b="1" lang="en" sz="1797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health conditions and hospital location</a:t>
            </a:r>
            <a:r>
              <a:rPr lang="en" sz="1797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797">
              <a:solidFill>
                <a:srgbClr val="660000"/>
              </a:solidFill>
            </a:endParaRPr>
          </a:p>
        </p:txBody>
      </p:sp>
      <p:pic>
        <p:nvPicPr>
          <p:cNvPr id="356" name="Google Shape;3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75900"/>
            <a:ext cx="38586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000" y="1034125"/>
            <a:ext cx="15906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"/>
          <p:cNvSpPr txBox="1"/>
          <p:nvPr>
            <p:ph type="title"/>
          </p:nvPr>
        </p:nvSpPr>
        <p:spPr>
          <a:xfrm>
            <a:off x="1303800" y="598575"/>
            <a:ext cx="7030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Yearly Trend Analysis of Patient Visit Volumes</a:t>
            </a:r>
            <a:endParaRPr b="1" sz="2000"/>
          </a:p>
        </p:txBody>
      </p:sp>
      <p:sp>
        <p:nvSpPr>
          <p:cNvPr id="364" name="Google Shape;364;p10"/>
          <p:cNvSpPr txBox="1"/>
          <p:nvPr>
            <p:ph idx="1" type="body"/>
          </p:nvPr>
        </p:nvSpPr>
        <p:spPr>
          <a:xfrm>
            <a:off x="713600" y="1152475"/>
            <a:ext cx="38583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Line Chart with a Year-Month hierarchy visualizes patient visit trends over time.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supports detailed time-based analysis of fluctuations in visit frequency.</a:t>
            </a: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Trends may reflect factors like growing healthcare awareness, service expansion, or the impact of the COVID-19 pandemic.</a:t>
            </a:r>
            <a:endParaRPr sz="1500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725" y="1597875"/>
            <a:ext cx="3276600" cy="229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 txBox="1"/>
          <p:nvPr>
            <p:ph type="title"/>
          </p:nvPr>
        </p:nvSpPr>
        <p:spPr>
          <a:xfrm>
            <a:off x="1233825" y="696550"/>
            <a:ext cx="7030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Equity Analysis of Patient Experience by Race and Gender</a:t>
            </a:r>
            <a:endParaRPr sz="3600"/>
          </a:p>
        </p:txBody>
      </p:sp>
      <p:sp>
        <p:nvSpPr>
          <p:cNvPr id="372" name="Google Shape;372;p11"/>
          <p:cNvSpPr txBox="1"/>
          <p:nvPr>
            <p:ph idx="1" type="body"/>
          </p:nvPr>
        </p:nvSpPr>
        <p:spPr>
          <a:xfrm>
            <a:off x="594850" y="1115500"/>
            <a:ext cx="38442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6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8"/>
              <a:buFont typeface="Lato"/>
              <a:buChar char="●"/>
            </a:pPr>
            <a: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1308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Clustered Column Chart</a:t>
            </a:r>
            <a: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with a Field Parameter enabled dynamic comparison of average wait times and satisfaction scores across race and gender groups.</a:t>
            </a:r>
            <a:b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308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6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8"/>
              <a:buFont typeface="Lato"/>
              <a:buChar char="●"/>
            </a:pPr>
            <a: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analysis showed no significant disparities between groups.</a:t>
            </a:r>
            <a:b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1308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9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8"/>
              <a:buFont typeface="Lato"/>
              <a:buChar char="●"/>
            </a:pPr>
            <a:r>
              <a:rPr lang="en" sz="13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indicates the hospital provides equitable, non-discriminatory care across demographics.</a:t>
            </a:r>
            <a:br>
              <a:rPr lang="en" sz="110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sz="3058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350" y="1305875"/>
            <a:ext cx="3783625" cy="31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41507e4e5_0_53"/>
          <p:cNvSpPr txBox="1"/>
          <p:nvPr>
            <p:ph type="title"/>
          </p:nvPr>
        </p:nvSpPr>
        <p:spPr>
          <a:xfrm>
            <a:off x="1303800" y="598575"/>
            <a:ext cx="7030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Discount Eligibility Analysis Based on Patient Billing and Satisfaction</a:t>
            </a:r>
            <a:endParaRPr b="1" sz="3900"/>
          </a:p>
        </p:txBody>
      </p:sp>
      <p:sp>
        <p:nvSpPr>
          <p:cNvPr id="380" name="Google Shape;380;g3541507e4e5_0_53"/>
          <p:cNvSpPr txBox="1"/>
          <p:nvPr>
            <p:ph idx="1" type="body"/>
          </p:nvPr>
        </p:nvSpPr>
        <p:spPr>
          <a:xfrm>
            <a:off x="713600" y="1152475"/>
            <a:ext cx="38583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 with a Total Bill ≥ ₹10,000 and Satisfaction Score ≥ 6 were marked as Eligible for discounts.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Donut Chart shows only 11.01% qualified, reflecting a selective, performance-based strategy.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encourages loyalty and spending while ensuring fairness through measurable criteria.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1" name="Google Shape;381;g3541507e4e5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541507e4e5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6900" y="1496200"/>
            <a:ext cx="37719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41507e4e5_0_60"/>
          <p:cNvSpPr txBox="1"/>
          <p:nvPr>
            <p:ph type="title"/>
          </p:nvPr>
        </p:nvSpPr>
        <p:spPr>
          <a:xfrm>
            <a:off x="1303800" y="598575"/>
            <a:ext cx="7030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Hospital Profitability Assessment</a:t>
            </a:r>
            <a:endParaRPr b="1" sz="4000"/>
          </a:p>
        </p:txBody>
      </p:sp>
      <p:sp>
        <p:nvSpPr>
          <p:cNvPr id="388" name="Google Shape;388;g3541507e4e5_0_60"/>
          <p:cNvSpPr txBox="1"/>
          <p:nvPr>
            <p:ph idx="1" type="body"/>
          </p:nvPr>
        </p:nvSpPr>
        <p:spPr>
          <a:xfrm>
            <a:off x="713600" y="1152475"/>
            <a:ext cx="38583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b="1"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Profit margins consistently exceeded 97%</a:t>
            </a:r>
            <a:r>
              <a:rPr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peaks around </a:t>
            </a:r>
            <a:r>
              <a:rPr b="1"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98.95%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reflecting exceptionally strong financial performance.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revenue paired with relatively low appointment-related costs results in </a:t>
            </a:r>
            <a:r>
              <a:rPr b="1"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significant profit generation</a:t>
            </a:r>
            <a:r>
              <a:rPr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confirms the hospital’s operational efficiency and overall financial stability.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g3541507e4e5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g3541507e4e5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25" y="1514725"/>
            <a:ext cx="4022124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41507e4e5_0_67"/>
          <p:cNvSpPr txBox="1"/>
          <p:nvPr>
            <p:ph type="title"/>
          </p:nvPr>
        </p:nvSpPr>
        <p:spPr>
          <a:xfrm>
            <a:off x="1303800" y="598575"/>
            <a:ext cx="70305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Department-wise Waiting Time Analysis</a:t>
            </a:r>
            <a:endParaRPr b="1" sz="4000"/>
          </a:p>
        </p:txBody>
      </p:sp>
      <p:sp>
        <p:nvSpPr>
          <p:cNvPr id="396" name="Google Shape;396;g3541507e4e5_0_67"/>
          <p:cNvSpPr txBox="1"/>
          <p:nvPr>
            <p:ph idx="1" type="body"/>
          </p:nvPr>
        </p:nvSpPr>
        <p:spPr>
          <a:xfrm>
            <a:off x="713600" y="1152475"/>
            <a:ext cx="4012800" cy="3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Line Chart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comparing departments by average waiting time highlighted significant variation in patient wait durations.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600"/>
              <a:buChar char="●"/>
            </a:pPr>
            <a:r>
              <a:rPr b="1"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Neurology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had the highest average wait time at 36.80 minutes.</a:t>
            </a:r>
            <a:br>
              <a:rPr b="1" lang="en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4C11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points to possible bottlenecks in Neurology, suggesting a need to review demand, staffing, or scheduling.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3541507e4e5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541507e4e5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675" y="1346775"/>
            <a:ext cx="3388950" cy="26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41507e4e5_0_86"/>
          <p:cNvSpPr txBox="1"/>
          <p:nvPr>
            <p:ph type="title"/>
          </p:nvPr>
        </p:nvSpPr>
        <p:spPr>
          <a:xfrm>
            <a:off x="1229650" y="264950"/>
            <a:ext cx="29685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Main Tab</a:t>
            </a:r>
            <a:endParaRPr b="1" sz="4000"/>
          </a:p>
        </p:txBody>
      </p:sp>
      <p:pic>
        <p:nvPicPr>
          <p:cNvPr id="404" name="Google Shape;404;g3541507e4e5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541507e4e5_0_86" title="Screenshot 2025-05-08 at 7.23.5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125" y="782450"/>
            <a:ext cx="7372851" cy="40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41507e4e5_0_108"/>
          <p:cNvSpPr txBox="1"/>
          <p:nvPr>
            <p:ph type="title"/>
          </p:nvPr>
        </p:nvSpPr>
        <p:spPr>
          <a:xfrm>
            <a:off x="1303800" y="292750"/>
            <a:ext cx="2987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Doctor’s</a:t>
            </a:r>
            <a:r>
              <a:rPr lang="en" sz="2000"/>
              <a:t> Tab</a:t>
            </a:r>
            <a:endParaRPr b="1" sz="4000"/>
          </a:p>
        </p:txBody>
      </p:sp>
      <p:pic>
        <p:nvPicPr>
          <p:cNvPr id="411" name="Google Shape;411;g3541507e4e5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541507e4e5_0_108" title="Screenshot 2025-05-08 at 7.23.5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763975"/>
            <a:ext cx="7268700" cy="38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41507e4e5_0_114"/>
          <p:cNvSpPr txBox="1"/>
          <p:nvPr>
            <p:ph type="title"/>
          </p:nvPr>
        </p:nvSpPr>
        <p:spPr>
          <a:xfrm>
            <a:off x="1276000" y="209350"/>
            <a:ext cx="2208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020"/>
              <a:t>Patient’s</a:t>
            </a:r>
            <a:r>
              <a:rPr lang="en" sz="2020"/>
              <a:t> Tab</a:t>
            </a:r>
            <a:endParaRPr b="1" sz="3820"/>
          </a:p>
        </p:txBody>
      </p:sp>
      <p:pic>
        <p:nvPicPr>
          <p:cNvPr id="418" name="Google Shape;418;g3541507e4e5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3541507e4e5_0_114" title="Screenshot 2025-05-08 at 7.24.0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000" y="681900"/>
            <a:ext cx="7422848" cy="41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87775" y="1388225"/>
            <a:ext cx="72897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 have been hired as a consultant data analyst by Columbia Asia Hospital. The Hospital is looking for key insights for the following objectives: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Assess the hospital's revenue generation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Insights about suitable departments for new hires</a:t>
            </a:r>
            <a:endParaRPr sz="1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Strategies suggestions for patient discounts</a:t>
            </a:r>
            <a:endParaRPr sz="1400">
              <a:solidFill>
                <a:srgbClr val="16191D"/>
              </a:solidFill>
              <a:highlight>
                <a:srgbClr val="D9D9D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825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4150" y="3002675"/>
            <a:ext cx="3730700" cy="1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"/>
          <p:cNvSpPr txBox="1"/>
          <p:nvPr>
            <p:ph type="title"/>
          </p:nvPr>
        </p:nvSpPr>
        <p:spPr>
          <a:xfrm>
            <a:off x="1427250" y="722675"/>
            <a:ext cx="515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Conclusion: Strategic Path Forward</a:t>
            </a:r>
            <a:endParaRPr b="1" sz="2020"/>
          </a:p>
        </p:txBody>
      </p:sp>
      <p:sp>
        <p:nvSpPr>
          <p:cNvPr id="425" name="Google Shape;425;p12"/>
          <p:cNvSpPr txBox="1"/>
          <p:nvPr>
            <p:ph idx="1" type="body"/>
          </p:nvPr>
        </p:nvSpPr>
        <p:spPr>
          <a:xfrm>
            <a:off x="1197775" y="1455000"/>
            <a:ext cx="77877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User Engagement Strategies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Enhance efficiency in high-demand departments to improve patient flow.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Implement satisfaction-focused initiatives to boost patient experience.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Use targeted discounts to increase loyalty and retention.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Customize services based on patient needs and demographics.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Invest in staffing and data-driven strategies for long-term growth.</a:t>
            </a:r>
            <a:b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</a:b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18"/>
              <a:buFont typeface="Lato"/>
              <a:buChar char="●"/>
            </a:pPr>
            <a:r>
              <a:rPr lang="en" sz="1317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Strengthen the hospital’s position as a trusted healthcare provider.</a:t>
            </a:r>
            <a:endParaRPr sz="1317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14"/>
          <p:cNvPicPr preferRelativeResize="0"/>
          <p:nvPr/>
        </p:nvPicPr>
        <p:blipFill rotWithShape="1">
          <a:blip r:embed="rId3">
            <a:alphaModFix/>
          </a:blip>
          <a:srcRect b="3864" l="0" r="0" t="0"/>
          <a:stretch/>
        </p:blipFill>
        <p:spPr>
          <a:xfrm>
            <a:off x="2367325" y="708450"/>
            <a:ext cx="3925349" cy="34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>
            <p:ph type="title"/>
          </p:nvPr>
        </p:nvSpPr>
        <p:spPr>
          <a:xfrm>
            <a:off x="1436500" y="735300"/>
            <a:ext cx="37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Data Overview</a:t>
            </a:r>
            <a:endParaRPr sz="1800"/>
          </a:p>
        </p:txBody>
      </p:sp>
      <p:sp>
        <p:nvSpPr>
          <p:cNvPr id="295" name="Google Shape;295;p3"/>
          <p:cNvSpPr txBox="1"/>
          <p:nvPr>
            <p:ph idx="1" type="body"/>
          </p:nvPr>
        </p:nvSpPr>
        <p:spPr>
          <a:xfrm>
            <a:off x="767650" y="1507900"/>
            <a:ext cx="79254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This column contains date and time information without specifying AM or PM. The format is </a:t>
            </a: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DD-MM-YYYY HH:MM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ID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Each patient is assigned a unique identifier, which seems to be in the format </a:t>
            </a: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124-62-3289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Gender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This column records the gender of the patient, denoted by 'M' for male and 'F' for female.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Age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age of the patients is listed in years.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Sat Score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It seems to represent a satisfaction score given by or for the patient. However, the scores are single-digit, and it's not clear what the scale is.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First Initial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This column contains the first initial of the patient's first name.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Last Name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surname of the patient is listed in this column.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296" name="Google Shape;2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825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6119f6a2b_1_18"/>
          <p:cNvSpPr txBox="1"/>
          <p:nvPr/>
        </p:nvSpPr>
        <p:spPr>
          <a:xfrm>
            <a:off x="1167725" y="1343800"/>
            <a:ext cx="73956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Patient Race: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The racial or ethnic background of the patient is recorded here, with categories such as 'White', 'African American', 'Asian', 'Native American/Alaska Native', and 'Two or More Races'.</a:t>
            </a:r>
            <a:endParaRPr b="1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Patient Admin Flag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This column contains boolean values ('TRUE' or 'FALSE') which might indicate whether the patient was admitted or some other administrative flag.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Patient Wait Time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Appears to indicate the time the patient waited, possibly in minutes, before being seen or processed.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Department Referral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: This column lists the department to which the patient was referred, with entries such as 'General Practice', 'Orthopedics', 'Gastroenterology', or 'None' indicating no referral.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Doctor Name: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Identifies the doctor who attended each patient.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Appointment Fees: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The cost charged for a doctor's consultation.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Total Bill: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The overall amount billed to the patient, including all services and charges.</a:t>
            </a:r>
            <a:endParaRPr sz="1700"/>
          </a:p>
        </p:txBody>
      </p:sp>
      <p:sp>
        <p:nvSpPr>
          <p:cNvPr id="302" name="Google Shape;302;g356119f6a2b_1_18"/>
          <p:cNvSpPr txBox="1"/>
          <p:nvPr>
            <p:ph type="title"/>
          </p:nvPr>
        </p:nvSpPr>
        <p:spPr>
          <a:xfrm>
            <a:off x="1612550" y="728200"/>
            <a:ext cx="37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/>
              <a:t>Data Overview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1303800" y="598575"/>
            <a:ext cx="703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329"/>
              <a:buNone/>
            </a:pPr>
            <a:r>
              <a:rPr lang="en" sz="2633">
                <a:solidFill>
                  <a:srgbClr val="000000"/>
                </a:solidFill>
              </a:rPr>
              <a:t>Methodology</a:t>
            </a:r>
            <a:endParaRPr sz="2633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08" name="Google Shape;3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"/>
          <p:cNvSpPr txBox="1"/>
          <p:nvPr/>
        </p:nvSpPr>
        <p:spPr>
          <a:xfrm>
            <a:off x="1427200" y="1380875"/>
            <a:ext cx="69786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13284B"/>
                </a:solidFill>
                <a:latin typeface="Lato"/>
                <a:ea typeface="Lato"/>
                <a:cs typeface="Lato"/>
                <a:sym typeface="Lato"/>
              </a:rPr>
              <a:t>Data Loading and Transformation: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Loaded data into Power BI, transformed it using Power Query, and performed data cleaning to ensure consistency and accuracy.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3284B"/>
                </a:solidFill>
                <a:latin typeface="Lato"/>
                <a:ea typeface="Lato"/>
                <a:cs typeface="Lato"/>
                <a:sym typeface="Lato"/>
              </a:rPr>
              <a:t>Measure Creation: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Developed numerous measures using DAX functions, including calculated columns, filters, aggregation functions (SUMX), and time intelligence calculations.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3284B"/>
                </a:solidFill>
                <a:latin typeface="Lato"/>
                <a:ea typeface="Lato"/>
                <a:cs typeface="Lato"/>
                <a:sym typeface="Lato"/>
              </a:rPr>
              <a:t>Visualization Creation: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Designed various visuals such as bar charts, column charts, cards, gauges, and pie charts to effectively present insights.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3284B"/>
                </a:solidFill>
                <a:latin typeface="Lato"/>
                <a:ea typeface="Lato"/>
                <a:cs typeface="Lato"/>
                <a:sym typeface="Lato"/>
              </a:rPr>
              <a:t>Dashboard and Interaction: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Utilized features like edit interactions, slicers, and drill-throughs to create an interactive dashboard and comprehensive report.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41507e4e5_0_11"/>
          <p:cNvSpPr txBox="1"/>
          <p:nvPr>
            <p:ph type="title"/>
          </p:nvPr>
        </p:nvSpPr>
        <p:spPr>
          <a:xfrm>
            <a:off x="1313075" y="598575"/>
            <a:ext cx="703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5660"/>
              <a:buNone/>
            </a:pPr>
            <a:r>
              <a:rPr lang="en" sz="2650">
                <a:solidFill>
                  <a:srgbClr val="000000"/>
                </a:solidFill>
              </a:rPr>
              <a:t>Data Cleaning Process</a:t>
            </a:r>
            <a:endParaRPr sz="26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15" name="Google Shape;315;g3541507e4e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541507e4e5_0_11"/>
          <p:cNvSpPr txBox="1"/>
          <p:nvPr/>
        </p:nvSpPr>
        <p:spPr>
          <a:xfrm>
            <a:off x="1427200" y="1297450"/>
            <a:ext cx="70803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Replaced null values in the Satisfaction Score column with the mean to ensure accurate analysis.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Created a Calendar Table from the date column and built a relationship model for time-based analysis.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Checked for null values across the dataset to identify and address data gaps.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Verified data types for consistency and ensured there were no errors in the columns.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Performed all cleaning tasks in Power Query, then applied the changes using the Close &amp; Apply feature.</a:t>
            </a:r>
            <a:endParaRPr sz="1100">
              <a:solidFill>
                <a:srgbClr val="13284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/>
          <p:nvPr>
            <p:ph type="title"/>
          </p:nvPr>
        </p:nvSpPr>
        <p:spPr>
          <a:xfrm>
            <a:off x="1254825" y="668550"/>
            <a:ext cx="7030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lang="en" sz="2000"/>
              <a:t>Department-wise Revenue Performance Evaluation</a:t>
            </a:r>
            <a:endParaRPr sz="2000"/>
          </a:p>
        </p:txBody>
      </p:sp>
      <p:sp>
        <p:nvSpPr>
          <p:cNvPr id="322" name="Google Shape;322;p5"/>
          <p:cNvSpPr txBox="1"/>
          <p:nvPr>
            <p:ph idx="1" type="body"/>
          </p:nvPr>
        </p:nvSpPr>
        <p:spPr>
          <a:xfrm>
            <a:off x="311700" y="1473550"/>
            <a:ext cx="34509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Orthopedics Department recorded the highest total revenue among all departments, generating 173 million.</a:t>
            </a: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Renal Department had the lowest total revenue, contributing just 5 million.</a:t>
            </a:r>
            <a:endParaRPr sz="1000"/>
          </a:p>
        </p:txBody>
      </p:sp>
      <p:pic>
        <p:nvPicPr>
          <p:cNvPr id="323" name="Google Shape;3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450" y="1514750"/>
            <a:ext cx="4229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"/>
          <p:cNvSpPr txBox="1"/>
          <p:nvPr>
            <p:ph type="title"/>
          </p:nvPr>
        </p:nvSpPr>
        <p:spPr>
          <a:xfrm>
            <a:off x="1303800" y="598575"/>
            <a:ext cx="70305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Gender-wise Analysis of Patient Visits</a:t>
            </a:r>
            <a:endParaRPr sz="3700"/>
          </a:p>
        </p:txBody>
      </p:sp>
      <p:sp>
        <p:nvSpPr>
          <p:cNvPr id="330" name="Google Shape;330;p6"/>
          <p:cNvSpPr txBox="1"/>
          <p:nvPr>
            <p:ph idx="1" type="body"/>
          </p:nvPr>
        </p:nvSpPr>
        <p:spPr>
          <a:xfrm>
            <a:off x="444850" y="1152475"/>
            <a:ext cx="3725400" cy="3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8887"/>
              <a:buFont typeface="Arial"/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Patient visits are nearly evenly split between males (51.05%) and females (48.69%), indicating no strong gender bias in hospital visitation rates.</a:t>
            </a:r>
            <a:b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minimal proportion of visits (0.26%) fall under the "Not Categorized" (NC) group.</a:t>
            </a:r>
            <a:b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Lato"/>
              <a:buChar char="●"/>
            </a:pPr>
            <a:r>
              <a:rPr lang="en" sz="1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The donut chart effectively illustrates the close parity between male and female patient visits.</a:t>
            </a:r>
            <a:br>
              <a:rPr lang="en" sz="209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331" name="Google Shape;3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00" y="1357650"/>
            <a:ext cx="3904050" cy="28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 txBox="1"/>
          <p:nvPr>
            <p:ph type="title"/>
          </p:nvPr>
        </p:nvSpPr>
        <p:spPr>
          <a:xfrm>
            <a:off x="1303800" y="598575"/>
            <a:ext cx="70305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Patient Visits and Age Demographics Analysis</a:t>
            </a:r>
            <a:endParaRPr sz="3700"/>
          </a:p>
        </p:txBody>
      </p:sp>
      <p:sp>
        <p:nvSpPr>
          <p:cNvPr id="338" name="Google Shape;338;p7"/>
          <p:cNvSpPr txBox="1"/>
          <p:nvPr>
            <p:ph idx="1" type="body"/>
          </p:nvPr>
        </p:nvSpPr>
        <p:spPr>
          <a:xfrm>
            <a:off x="450700" y="1332800"/>
            <a:ext cx="3756900" cy="3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66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 group 18–34 recorded the highest number of visits, suggesting this demographic is the most active in seeking healthcare services.</a:t>
            </a: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300"/>
              <a:buFont typeface="Lato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SWITCH function was used to segment patients into age groups for better comparison and trend analysis.</a:t>
            </a: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>
                <a:solidFill>
                  <a:srgbClr val="4C1130"/>
                </a:solidFill>
                <a:latin typeface="Lato"/>
                <a:ea typeface="Lato"/>
                <a:cs typeface="Lato"/>
                <a:sym typeface="Lato"/>
              </a:rPr>
              <a:t>table visual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display department-wise averages, offering targeted insights across specialties.</a:t>
            </a:r>
            <a:b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9" name="Google Shape;3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600" y="49048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825" y="1069650"/>
            <a:ext cx="2826775" cy="1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7"/>
          <p:cNvPicPr preferRelativeResize="0"/>
          <p:nvPr/>
        </p:nvPicPr>
        <p:blipFill rotWithShape="1">
          <a:blip r:embed="rId5">
            <a:alphaModFix/>
          </a:blip>
          <a:srcRect b="0" l="-3400" r="3400" t="0"/>
          <a:stretch/>
        </p:blipFill>
        <p:spPr>
          <a:xfrm>
            <a:off x="5007025" y="2866488"/>
            <a:ext cx="30003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