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edium"/>
      <p:regular r:id="rId20"/>
      <p:bold r:id="rId21"/>
      <p:italic r:id="rId22"/>
      <p:boldItalic r:id="rId23"/>
    </p:embeddedFont>
    <p:embeddedFont>
      <p:font typeface="Nunito"/>
      <p:regular r:id="rId24"/>
      <p:bold r:id="rId25"/>
      <p:italic r:id="rId26"/>
      <p:boldItalic r:id="rId27"/>
    </p:embeddedFont>
    <p:embeddedFont>
      <p:font typeface="Maven Pro"/>
      <p:regular r:id="rId28"/>
      <p:bold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gK9D2tnypW8RoLVyqheYDIDQHF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Nunito-regular.fntdata"/><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6"/>
          <p:cNvGrpSpPr/>
          <p:nvPr/>
        </p:nvGrpSpPr>
        <p:grpSpPr>
          <a:xfrm>
            <a:off x="7343003" y="3409675"/>
            <a:ext cx="1691422" cy="1732548"/>
            <a:chOff x="7343003" y="3409675"/>
            <a:chExt cx="1691422" cy="1732548"/>
          </a:xfrm>
        </p:grpSpPr>
        <p:grpSp>
          <p:nvGrpSpPr>
            <p:cNvPr id="11" name="Google Shape;11;p16"/>
            <p:cNvGrpSpPr/>
            <p:nvPr/>
          </p:nvGrpSpPr>
          <p:grpSpPr>
            <a:xfrm>
              <a:off x="7343003" y="4453711"/>
              <a:ext cx="316800" cy="688512"/>
              <a:chOff x="7343003" y="4453711"/>
              <a:chExt cx="316800" cy="688512"/>
            </a:xfrm>
          </p:grpSpPr>
          <p:sp>
            <p:nvSpPr>
              <p:cNvPr id="12" name="Google Shape;12;p16"/>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6"/>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6"/>
            <p:cNvGrpSpPr/>
            <p:nvPr/>
          </p:nvGrpSpPr>
          <p:grpSpPr>
            <a:xfrm>
              <a:off x="7801210" y="4105700"/>
              <a:ext cx="316800" cy="1036523"/>
              <a:chOff x="7801210" y="4105700"/>
              <a:chExt cx="316800" cy="1036523"/>
            </a:xfrm>
          </p:grpSpPr>
          <p:sp>
            <p:nvSpPr>
              <p:cNvPr id="15" name="Google Shape;15;p16"/>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6"/>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6"/>
            <p:cNvGrpSpPr/>
            <p:nvPr/>
          </p:nvGrpSpPr>
          <p:grpSpPr>
            <a:xfrm>
              <a:off x="8259418" y="3757688"/>
              <a:ext cx="316800" cy="1384535"/>
              <a:chOff x="8259418" y="3757688"/>
              <a:chExt cx="316800" cy="1384535"/>
            </a:xfrm>
          </p:grpSpPr>
          <p:sp>
            <p:nvSpPr>
              <p:cNvPr id="19" name="Google Shape;19;p16"/>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6"/>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6"/>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6"/>
            <p:cNvGrpSpPr/>
            <p:nvPr/>
          </p:nvGrpSpPr>
          <p:grpSpPr>
            <a:xfrm>
              <a:off x="8717625" y="3409675"/>
              <a:ext cx="316800" cy="1732548"/>
              <a:chOff x="8717625" y="3409675"/>
              <a:chExt cx="316800" cy="1732548"/>
            </a:xfrm>
          </p:grpSpPr>
          <p:sp>
            <p:nvSpPr>
              <p:cNvPr id="24" name="Google Shape;24;p16"/>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6"/>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6"/>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6"/>
          <p:cNvGrpSpPr/>
          <p:nvPr/>
        </p:nvGrpSpPr>
        <p:grpSpPr>
          <a:xfrm>
            <a:off x="5043503" y="0"/>
            <a:ext cx="3814072" cy="3839102"/>
            <a:chOff x="5043503" y="0"/>
            <a:chExt cx="3814072" cy="3839102"/>
          </a:xfrm>
        </p:grpSpPr>
        <p:sp>
          <p:nvSpPr>
            <p:cNvPr id="30" name="Google Shape;30;p16"/>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6"/>
            <p:cNvGrpSpPr/>
            <p:nvPr/>
          </p:nvGrpSpPr>
          <p:grpSpPr>
            <a:xfrm>
              <a:off x="7647812" y="2704283"/>
              <a:ext cx="635219" cy="635219"/>
              <a:chOff x="6725724" y="2701260"/>
              <a:chExt cx="1208101" cy="1208100"/>
            </a:xfrm>
          </p:grpSpPr>
          <p:sp>
            <p:nvSpPr>
              <p:cNvPr id="33" name="Google Shape;33;p16"/>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6"/>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6"/>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6"/>
            <p:cNvGrpSpPr/>
            <p:nvPr/>
          </p:nvGrpSpPr>
          <p:grpSpPr>
            <a:xfrm>
              <a:off x="7952720" y="179238"/>
              <a:ext cx="873165" cy="873003"/>
              <a:chOff x="7754428" y="208725"/>
              <a:chExt cx="541800" cy="541800"/>
            </a:xfrm>
          </p:grpSpPr>
          <p:sp>
            <p:nvSpPr>
              <p:cNvPr id="38" name="Google Shape;38;p16"/>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6"/>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6"/>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6"/>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6"/>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6"/>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6"/>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6"/>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5"/>
          <p:cNvGrpSpPr/>
          <p:nvPr/>
        </p:nvGrpSpPr>
        <p:grpSpPr>
          <a:xfrm>
            <a:off x="52" y="4099200"/>
            <a:ext cx="9144036" cy="1044300"/>
            <a:chOff x="52" y="4099200"/>
            <a:chExt cx="9144036" cy="1044300"/>
          </a:xfrm>
        </p:grpSpPr>
        <p:grpSp>
          <p:nvGrpSpPr>
            <p:cNvPr id="143" name="Google Shape;143;p25"/>
            <p:cNvGrpSpPr/>
            <p:nvPr/>
          </p:nvGrpSpPr>
          <p:grpSpPr>
            <a:xfrm>
              <a:off x="52" y="4309200"/>
              <a:ext cx="231622" cy="834300"/>
              <a:chOff x="2688737" y="4301380"/>
              <a:chExt cx="231900" cy="834300"/>
            </a:xfrm>
          </p:grpSpPr>
          <p:sp>
            <p:nvSpPr>
              <p:cNvPr id="144" name="Google Shape;144;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5"/>
            <p:cNvGrpSpPr/>
            <p:nvPr/>
          </p:nvGrpSpPr>
          <p:grpSpPr>
            <a:xfrm>
              <a:off x="371406" y="4099200"/>
              <a:ext cx="231622" cy="1044300"/>
              <a:chOff x="2688737" y="4091380"/>
              <a:chExt cx="231900" cy="1044300"/>
            </a:xfrm>
          </p:grpSpPr>
          <p:sp>
            <p:nvSpPr>
              <p:cNvPr id="149" name="Google Shape;149;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5"/>
            <p:cNvGrpSpPr/>
            <p:nvPr/>
          </p:nvGrpSpPr>
          <p:grpSpPr>
            <a:xfrm>
              <a:off x="742761" y="4309200"/>
              <a:ext cx="231622" cy="834300"/>
              <a:chOff x="2688737" y="4301380"/>
              <a:chExt cx="231900" cy="834300"/>
            </a:xfrm>
          </p:grpSpPr>
          <p:sp>
            <p:nvSpPr>
              <p:cNvPr id="155" name="Google Shape;155;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5"/>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5"/>
            <p:cNvGrpSpPr/>
            <p:nvPr/>
          </p:nvGrpSpPr>
          <p:grpSpPr>
            <a:xfrm>
              <a:off x="1114115" y="4518900"/>
              <a:ext cx="231622" cy="624600"/>
              <a:chOff x="2688737" y="4511080"/>
              <a:chExt cx="231900" cy="624600"/>
            </a:xfrm>
          </p:grpSpPr>
          <p:sp>
            <p:nvSpPr>
              <p:cNvPr id="160" name="Google Shape;160;p25"/>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5"/>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5"/>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5"/>
            <p:cNvGrpSpPr/>
            <p:nvPr/>
          </p:nvGrpSpPr>
          <p:grpSpPr>
            <a:xfrm>
              <a:off x="1856753" y="4099200"/>
              <a:ext cx="231600" cy="1044300"/>
              <a:chOff x="1856753" y="4099200"/>
              <a:chExt cx="231600" cy="1044300"/>
            </a:xfrm>
          </p:grpSpPr>
          <p:sp>
            <p:nvSpPr>
              <p:cNvPr id="164" name="Google Shape;164;p25"/>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5"/>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5"/>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5"/>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5"/>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5"/>
            <p:cNvGrpSpPr/>
            <p:nvPr/>
          </p:nvGrpSpPr>
          <p:grpSpPr>
            <a:xfrm>
              <a:off x="2228107" y="4309200"/>
              <a:ext cx="231600" cy="834300"/>
              <a:chOff x="2228107" y="4309200"/>
              <a:chExt cx="231600" cy="834300"/>
            </a:xfrm>
          </p:grpSpPr>
          <p:sp>
            <p:nvSpPr>
              <p:cNvPr id="170" name="Google Shape;170;p25"/>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5"/>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5"/>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5"/>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5"/>
            <p:cNvGrpSpPr/>
            <p:nvPr/>
          </p:nvGrpSpPr>
          <p:grpSpPr>
            <a:xfrm>
              <a:off x="2599462" y="4518900"/>
              <a:ext cx="231600" cy="624600"/>
              <a:chOff x="2599462" y="4518900"/>
              <a:chExt cx="231600" cy="624600"/>
            </a:xfrm>
          </p:grpSpPr>
          <p:sp>
            <p:nvSpPr>
              <p:cNvPr id="175" name="Google Shape;175;p25"/>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5"/>
            <p:cNvGrpSpPr/>
            <p:nvPr/>
          </p:nvGrpSpPr>
          <p:grpSpPr>
            <a:xfrm>
              <a:off x="3342171" y="4099200"/>
              <a:ext cx="231600" cy="1044300"/>
              <a:chOff x="3342171" y="4099200"/>
              <a:chExt cx="231600" cy="1044300"/>
            </a:xfrm>
          </p:grpSpPr>
          <p:sp>
            <p:nvSpPr>
              <p:cNvPr id="179" name="Google Shape;179;p25"/>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5"/>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5"/>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5"/>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5"/>
            <p:cNvGrpSpPr/>
            <p:nvPr/>
          </p:nvGrpSpPr>
          <p:grpSpPr>
            <a:xfrm>
              <a:off x="3713525" y="4309200"/>
              <a:ext cx="231600" cy="834300"/>
              <a:chOff x="3713525" y="4309200"/>
              <a:chExt cx="231600" cy="834300"/>
            </a:xfrm>
          </p:grpSpPr>
          <p:sp>
            <p:nvSpPr>
              <p:cNvPr id="185" name="Google Shape;185;p25"/>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5"/>
            <p:cNvGrpSpPr/>
            <p:nvPr/>
          </p:nvGrpSpPr>
          <p:grpSpPr>
            <a:xfrm>
              <a:off x="1485398" y="4309200"/>
              <a:ext cx="231600" cy="834300"/>
              <a:chOff x="1485398" y="4309200"/>
              <a:chExt cx="231600" cy="834300"/>
            </a:xfrm>
          </p:grpSpPr>
          <p:sp>
            <p:nvSpPr>
              <p:cNvPr id="190" name="Google Shape;190;p25"/>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5"/>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5"/>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5"/>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5"/>
            <p:cNvGrpSpPr/>
            <p:nvPr/>
          </p:nvGrpSpPr>
          <p:grpSpPr>
            <a:xfrm>
              <a:off x="4084879" y="4518900"/>
              <a:ext cx="231600" cy="624600"/>
              <a:chOff x="4084879" y="4518900"/>
              <a:chExt cx="231600" cy="624600"/>
            </a:xfrm>
          </p:grpSpPr>
          <p:sp>
            <p:nvSpPr>
              <p:cNvPr id="195" name="Google Shape;195;p25"/>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5"/>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5"/>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5"/>
            <p:cNvGrpSpPr/>
            <p:nvPr/>
          </p:nvGrpSpPr>
          <p:grpSpPr>
            <a:xfrm>
              <a:off x="2970816" y="4309200"/>
              <a:ext cx="231600" cy="834300"/>
              <a:chOff x="2970816" y="4309200"/>
              <a:chExt cx="231600" cy="834300"/>
            </a:xfrm>
          </p:grpSpPr>
          <p:sp>
            <p:nvSpPr>
              <p:cNvPr id="199" name="Google Shape;199;p25"/>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5"/>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5"/>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5"/>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5"/>
            <p:cNvGrpSpPr/>
            <p:nvPr/>
          </p:nvGrpSpPr>
          <p:grpSpPr>
            <a:xfrm>
              <a:off x="4456234" y="4309200"/>
              <a:ext cx="231600" cy="834300"/>
              <a:chOff x="4456234" y="4309200"/>
              <a:chExt cx="231600" cy="834300"/>
            </a:xfrm>
          </p:grpSpPr>
          <p:sp>
            <p:nvSpPr>
              <p:cNvPr id="204" name="Google Shape;204;p25"/>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5"/>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5"/>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5"/>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5"/>
            <p:cNvGrpSpPr/>
            <p:nvPr/>
          </p:nvGrpSpPr>
          <p:grpSpPr>
            <a:xfrm>
              <a:off x="4827588" y="4099200"/>
              <a:ext cx="231600" cy="1044300"/>
              <a:chOff x="4827588" y="4099200"/>
              <a:chExt cx="231600" cy="1044300"/>
            </a:xfrm>
          </p:grpSpPr>
          <p:sp>
            <p:nvSpPr>
              <p:cNvPr id="209" name="Google Shape;209;p25"/>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5"/>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5"/>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5"/>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5"/>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5"/>
            <p:cNvGrpSpPr/>
            <p:nvPr/>
          </p:nvGrpSpPr>
          <p:grpSpPr>
            <a:xfrm>
              <a:off x="5198943" y="4309200"/>
              <a:ext cx="231600" cy="834300"/>
              <a:chOff x="5198943" y="4309200"/>
              <a:chExt cx="231600" cy="834300"/>
            </a:xfrm>
          </p:grpSpPr>
          <p:sp>
            <p:nvSpPr>
              <p:cNvPr id="215" name="Google Shape;215;p25"/>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5"/>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5"/>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5"/>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5"/>
            <p:cNvGrpSpPr/>
            <p:nvPr/>
          </p:nvGrpSpPr>
          <p:grpSpPr>
            <a:xfrm>
              <a:off x="5570297" y="4518900"/>
              <a:ext cx="231600" cy="624600"/>
              <a:chOff x="5570297" y="4518900"/>
              <a:chExt cx="231600" cy="624600"/>
            </a:xfrm>
          </p:grpSpPr>
          <p:sp>
            <p:nvSpPr>
              <p:cNvPr id="220" name="Google Shape;220;p25"/>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5"/>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5"/>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5"/>
            <p:cNvGrpSpPr/>
            <p:nvPr/>
          </p:nvGrpSpPr>
          <p:grpSpPr>
            <a:xfrm>
              <a:off x="5941652" y="4309200"/>
              <a:ext cx="231600" cy="834300"/>
              <a:chOff x="5941652" y="4309200"/>
              <a:chExt cx="231600" cy="834300"/>
            </a:xfrm>
          </p:grpSpPr>
          <p:sp>
            <p:nvSpPr>
              <p:cNvPr id="224" name="Google Shape;224;p25"/>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5"/>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5"/>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5"/>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5"/>
            <p:cNvGrpSpPr/>
            <p:nvPr/>
          </p:nvGrpSpPr>
          <p:grpSpPr>
            <a:xfrm>
              <a:off x="6313006" y="4099200"/>
              <a:ext cx="231600" cy="1044300"/>
              <a:chOff x="6313006" y="4099200"/>
              <a:chExt cx="231600" cy="1044300"/>
            </a:xfrm>
          </p:grpSpPr>
          <p:sp>
            <p:nvSpPr>
              <p:cNvPr id="229" name="Google Shape;229;p25"/>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5"/>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5"/>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5"/>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5"/>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5"/>
            <p:cNvGrpSpPr/>
            <p:nvPr/>
          </p:nvGrpSpPr>
          <p:grpSpPr>
            <a:xfrm>
              <a:off x="6684361" y="4309200"/>
              <a:ext cx="231600" cy="834300"/>
              <a:chOff x="6684361" y="4309200"/>
              <a:chExt cx="231600" cy="834300"/>
            </a:xfrm>
          </p:grpSpPr>
          <p:sp>
            <p:nvSpPr>
              <p:cNvPr id="235" name="Google Shape;235;p25"/>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5"/>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5"/>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5"/>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5"/>
            <p:cNvGrpSpPr/>
            <p:nvPr/>
          </p:nvGrpSpPr>
          <p:grpSpPr>
            <a:xfrm>
              <a:off x="7055715" y="4518900"/>
              <a:ext cx="231600" cy="624600"/>
              <a:chOff x="7055715" y="4518900"/>
              <a:chExt cx="231600" cy="624600"/>
            </a:xfrm>
          </p:grpSpPr>
          <p:sp>
            <p:nvSpPr>
              <p:cNvPr id="240" name="Google Shape;240;p25"/>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5"/>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5"/>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5"/>
            <p:cNvGrpSpPr/>
            <p:nvPr/>
          </p:nvGrpSpPr>
          <p:grpSpPr>
            <a:xfrm>
              <a:off x="7798424" y="4099200"/>
              <a:ext cx="231600" cy="1044300"/>
              <a:chOff x="7798424" y="4099200"/>
              <a:chExt cx="231600" cy="1044300"/>
            </a:xfrm>
          </p:grpSpPr>
          <p:sp>
            <p:nvSpPr>
              <p:cNvPr id="244" name="Google Shape;244;p25"/>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5"/>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5"/>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5"/>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5"/>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5"/>
            <p:cNvGrpSpPr/>
            <p:nvPr/>
          </p:nvGrpSpPr>
          <p:grpSpPr>
            <a:xfrm>
              <a:off x="8169779" y="4309200"/>
              <a:ext cx="231600" cy="834300"/>
              <a:chOff x="8169779" y="4309200"/>
              <a:chExt cx="231600" cy="834300"/>
            </a:xfrm>
          </p:grpSpPr>
          <p:sp>
            <p:nvSpPr>
              <p:cNvPr id="250" name="Google Shape;250;p25"/>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5"/>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5"/>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5"/>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5"/>
            <p:cNvGrpSpPr/>
            <p:nvPr/>
          </p:nvGrpSpPr>
          <p:grpSpPr>
            <a:xfrm>
              <a:off x="7427070" y="4309200"/>
              <a:ext cx="231600" cy="834300"/>
              <a:chOff x="7427070" y="4309200"/>
              <a:chExt cx="231600" cy="834300"/>
            </a:xfrm>
          </p:grpSpPr>
          <p:sp>
            <p:nvSpPr>
              <p:cNvPr id="255" name="Google Shape;255;p25"/>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5"/>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5"/>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5"/>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5"/>
            <p:cNvGrpSpPr/>
            <p:nvPr/>
          </p:nvGrpSpPr>
          <p:grpSpPr>
            <a:xfrm>
              <a:off x="8541133" y="4518900"/>
              <a:ext cx="231600" cy="624600"/>
              <a:chOff x="8541133" y="4518900"/>
              <a:chExt cx="231600" cy="624600"/>
            </a:xfrm>
          </p:grpSpPr>
          <p:sp>
            <p:nvSpPr>
              <p:cNvPr id="260" name="Google Shape;260;p25"/>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5"/>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5"/>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5"/>
            <p:cNvGrpSpPr/>
            <p:nvPr/>
          </p:nvGrpSpPr>
          <p:grpSpPr>
            <a:xfrm>
              <a:off x="8912488" y="4309200"/>
              <a:ext cx="231600" cy="834300"/>
              <a:chOff x="8912488" y="4309200"/>
              <a:chExt cx="231600" cy="834300"/>
            </a:xfrm>
          </p:grpSpPr>
          <p:sp>
            <p:nvSpPr>
              <p:cNvPr id="264" name="Google Shape;264;p25"/>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5"/>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5"/>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5"/>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5"/>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5"/>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7"/>
          <p:cNvGrpSpPr/>
          <p:nvPr/>
        </p:nvGrpSpPr>
        <p:grpSpPr>
          <a:xfrm>
            <a:off x="625966" y="299376"/>
            <a:ext cx="999312" cy="999312"/>
            <a:chOff x="348199" y="179450"/>
            <a:chExt cx="1116300" cy="1116300"/>
          </a:xfrm>
        </p:grpSpPr>
        <p:sp>
          <p:nvSpPr>
            <p:cNvPr id="51" name="Google Shape;51;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7"/>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8"/>
          <p:cNvGrpSpPr/>
          <p:nvPr/>
        </p:nvGrpSpPr>
        <p:grpSpPr>
          <a:xfrm>
            <a:off x="146769" y="3406"/>
            <a:ext cx="1233214" cy="1384535"/>
            <a:chOff x="146769" y="3406"/>
            <a:chExt cx="1233214" cy="1384535"/>
          </a:xfrm>
        </p:grpSpPr>
        <p:grpSp>
          <p:nvGrpSpPr>
            <p:cNvPr id="58" name="Google Shape;58;p18"/>
            <p:cNvGrpSpPr/>
            <p:nvPr/>
          </p:nvGrpSpPr>
          <p:grpSpPr>
            <a:xfrm>
              <a:off x="1063183" y="3406"/>
              <a:ext cx="316800" cy="688513"/>
              <a:chOff x="1063183" y="3406"/>
              <a:chExt cx="316800" cy="688513"/>
            </a:xfrm>
          </p:grpSpPr>
          <p:sp>
            <p:nvSpPr>
              <p:cNvPr id="59" name="Google Shape;59;p18"/>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8"/>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8"/>
            <p:cNvGrpSpPr/>
            <p:nvPr/>
          </p:nvGrpSpPr>
          <p:grpSpPr>
            <a:xfrm>
              <a:off x="604976" y="3406"/>
              <a:ext cx="316800" cy="1036524"/>
              <a:chOff x="604976" y="3406"/>
              <a:chExt cx="316800" cy="1036524"/>
            </a:xfrm>
          </p:grpSpPr>
          <p:sp>
            <p:nvSpPr>
              <p:cNvPr id="62" name="Google Shape;62;p18"/>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8"/>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8"/>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8"/>
            <p:cNvGrpSpPr/>
            <p:nvPr/>
          </p:nvGrpSpPr>
          <p:grpSpPr>
            <a:xfrm>
              <a:off x="146769" y="3406"/>
              <a:ext cx="316800" cy="1384535"/>
              <a:chOff x="146769" y="3406"/>
              <a:chExt cx="316800" cy="1384535"/>
            </a:xfrm>
          </p:grpSpPr>
          <p:sp>
            <p:nvSpPr>
              <p:cNvPr id="66" name="Google Shape;66;p18"/>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8"/>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8"/>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8"/>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8"/>
          <p:cNvGrpSpPr/>
          <p:nvPr/>
        </p:nvGrpSpPr>
        <p:grpSpPr>
          <a:xfrm>
            <a:off x="6775084" y="2904008"/>
            <a:ext cx="2186147" cy="2239500"/>
            <a:chOff x="6775084" y="2904008"/>
            <a:chExt cx="2186147" cy="2239500"/>
          </a:xfrm>
        </p:grpSpPr>
        <p:grpSp>
          <p:nvGrpSpPr>
            <p:cNvPr id="71" name="Google Shape;71;p18"/>
            <p:cNvGrpSpPr/>
            <p:nvPr/>
          </p:nvGrpSpPr>
          <p:grpSpPr>
            <a:xfrm>
              <a:off x="6775084" y="4253708"/>
              <a:ext cx="409500" cy="889800"/>
              <a:chOff x="6775084" y="4253708"/>
              <a:chExt cx="409500" cy="889800"/>
            </a:xfrm>
          </p:grpSpPr>
          <p:sp>
            <p:nvSpPr>
              <p:cNvPr id="72" name="Google Shape;72;p18"/>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8"/>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8"/>
            <p:cNvGrpSpPr/>
            <p:nvPr/>
          </p:nvGrpSpPr>
          <p:grpSpPr>
            <a:xfrm>
              <a:off x="7367299" y="3804008"/>
              <a:ext cx="409500" cy="1339500"/>
              <a:chOff x="7367299" y="3804008"/>
              <a:chExt cx="409500" cy="1339500"/>
            </a:xfrm>
          </p:grpSpPr>
          <p:sp>
            <p:nvSpPr>
              <p:cNvPr id="75" name="Google Shape;75;p18"/>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8"/>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8"/>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8"/>
            <p:cNvGrpSpPr/>
            <p:nvPr/>
          </p:nvGrpSpPr>
          <p:grpSpPr>
            <a:xfrm>
              <a:off x="7959516" y="3354008"/>
              <a:ext cx="409500" cy="1789500"/>
              <a:chOff x="7959516" y="3354008"/>
              <a:chExt cx="409500" cy="1789500"/>
            </a:xfrm>
          </p:grpSpPr>
          <p:sp>
            <p:nvSpPr>
              <p:cNvPr id="79" name="Google Shape;79;p18"/>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8"/>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8"/>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8"/>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8"/>
            <p:cNvGrpSpPr/>
            <p:nvPr/>
          </p:nvGrpSpPr>
          <p:grpSpPr>
            <a:xfrm>
              <a:off x="8551731" y="2904008"/>
              <a:ext cx="409500" cy="2239500"/>
              <a:chOff x="8551731" y="2904008"/>
              <a:chExt cx="409500" cy="2239500"/>
            </a:xfrm>
          </p:grpSpPr>
          <p:sp>
            <p:nvSpPr>
              <p:cNvPr id="84" name="Google Shape;84;p18"/>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8"/>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8"/>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8"/>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8"/>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9"/>
          <p:cNvGrpSpPr/>
          <p:nvPr/>
        </p:nvGrpSpPr>
        <p:grpSpPr>
          <a:xfrm>
            <a:off x="625966" y="299376"/>
            <a:ext cx="999312" cy="999312"/>
            <a:chOff x="348199" y="179450"/>
            <a:chExt cx="1116300" cy="1116300"/>
          </a:xfrm>
        </p:grpSpPr>
        <p:sp>
          <p:nvSpPr>
            <p:cNvPr id="93" name="Google Shape;93;p19"/>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9"/>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9"/>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9"/>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20"/>
          <p:cNvGrpSpPr/>
          <p:nvPr/>
        </p:nvGrpSpPr>
        <p:grpSpPr>
          <a:xfrm>
            <a:off x="625966" y="299376"/>
            <a:ext cx="999312" cy="999312"/>
            <a:chOff x="348199" y="179450"/>
            <a:chExt cx="1116300" cy="1116300"/>
          </a:xfrm>
        </p:grpSpPr>
        <p:sp>
          <p:nvSpPr>
            <p:cNvPr id="101" name="Google Shape;101;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2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21"/>
          <p:cNvGrpSpPr/>
          <p:nvPr/>
        </p:nvGrpSpPr>
        <p:grpSpPr>
          <a:xfrm>
            <a:off x="625966" y="299376"/>
            <a:ext cx="999312" cy="999312"/>
            <a:chOff x="348199" y="179450"/>
            <a:chExt cx="1116300" cy="1116300"/>
          </a:xfrm>
        </p:grpSpPr>
        <p:sp>
          <p:nvSpPr>
            <p:cNvPr id="107" name="Google Shape;107;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21"/>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21"/>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22"/>
          <p:cNvGrpSpPr/>
          <p:nvPr/>
        </p:nvGrpSpPr>
        <p:grpSpPr>
          <a:xfrm>
            <a:off x="6866714" y="1255"/>
            <a:ext cx="2267380" cy="2601741"/>
            <a:chOff x="6790514" y="1255"/>
            <a:chExt cx="2267380" cy="2601741"/>
          </a:xfrm>
        </p:grpSpPr>
        <p:grpSp>
          <p:nvGrpSpPr>
            <p:cNvPr id="114" name="Google Shape;114;p22"/>
            <p:cNvGrpSpPr/>
            <p:nvPr/>
          </p:nvGrpSpPr>
          <p:grpSpPr>
            <a:xfrm>
              <a:off x="7067536" y="1255"/>
              <a:ext cx="1990358" cy="1990303"/>
              <a:chOff x="7067536" y="1255"/>
              <a:chExt cx="1990358" cy="1990303"/>
            </a:xfrm>
          </p:grpSpPr>
          <p:sp>
            <p:nvSpPr>
              <p:cNvPr id="115" name="Google Shape;115;p22"/>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2"/>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22"/>
            <p:cNvGrpSpPr/>
            <p:nvPr/>
          </p:nvGrpSpPr>
          <p:grpSpPr>
            <a:xfrm>
              <a:off x="8207126" y="1807997"/>
              <a:ext cx="795000" cy="795000"/>
              <a:chOff x="8207126" y="1807997"/>
              <a:chExt cx="795000" cy="795000"/>
            </a:xfrm>
          </p:grpSpPr>
          <p:sp>
            <p:nvSpPr>
              <p:cNvPr id="119" name="Google Shape;119;p22"/>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2"/>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22"/>
            <p:cNvGrpSpPr/>
            <p:nvPr/>
          </p:nvGrpSpPr>
          <p:grpSpPr>
            <a:xfrm>
              <a:off x="6790514" y="118857"/>
              <a:ext cx="548700" cy="548700"/>
              <a:chOff x="6790514" y="118857"/>
              <a:chExt cx="548700" cy="548700"/>
            </a:xfrm>
          </p:grpSpPr>
          <p:sp>
            <p:nvSpPr>
              <p:cNvPr id="123" name="Google Shape;123;p22"/>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2"/>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22"/>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3"/>
          <p:cNvGrpSpPr/>
          <p:nvPr/>
        </p:nvGrpSpPr>
        <p:grpSpPr>
          <a:xfrm>
            <a:off x="625966" y="299376"/>
            <a:ext cx="999312" cy="999312"/>
            <a:chOff x="348199" y="179450"/>
            <a:chExt cx="1116300" cy="1116300"/>
          </a:xfrm>
        </p:grpSpPr>
        <p:sp>
          <p:nvSpPr>
            <p:cNvPr id="129" name="Google Shape;129;p2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3"/>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3"/>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3"/>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4"/>
          <p:cNvGrpSpPr/>
          <p:nvPr/>
        </p:nvGrpSpPr>
        <p:grpSpPr>
          <a:xfrm>
            <a:off x="713373" y="3847119"/>
            <a:ext cx="825392" cy="825392"/>
            <a:chOff x="348199" y="179450"/>
            <a:chExt cx="1116300" cy="1116300"/>
          </a:xfrm>
        </p:grpSpPr>
        <p:sp>
          <p:nvSpPr>
            <p:cNvPr id="137" name="Google Shape;137;p2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4"/>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
          <p:cNvSpPr txBox="1"/>
          <p:nvPr>
            <p:ph idx="1" type="subTitle"/>
          </p:nvPr>
        </p:nvSpPr>
        <p:spPr>
          <a:xfrm>
            <a:off x="461875" y="2346275"/>
            <a:ext cx="35505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2500">
                <a:solidFill>
                  <a:srgbClr val="434343"/>
                </a:solidFill>
                <a:latin typeface="Roboto Mono"/>
                <a:ea typeface="Roboto Mono"/>
                <a:cs typeface="Roboto Mono"/>
                <a:sym typeface="Roboto Mono"/>
              </a:rPr>
              <a:t>Puja Chowdhury</a:t>
            </a:r>
            <a:endParaRPr sz="2500">
              <a:solidFill>
                <a:srgbClr val="434343"/>
              </a:solidFill>
              <a:latin typeface="Roboto Mono"/>
              <a:ea typeface="Roboto Mono"/>
              <a:cs typeface="Roboto Mono"/>
              <a:sym typeface="Roboto Mono"/>
            </a:endParaRPr>
          </a:p>
        </p:txBody>
      </p:sp>
      <p:pic>
        <p:nvPicPr>
          <p:cNvPr id="278" name="Google Shape;278;p1" title="How-to-perform-a-social-media-competitive-analysis-Final.png"/>
          <p:cNvPicPr preferRelativeResize="0"/>
          <p:nvPr/>
        </p:nvPicPr>
        <p:blipFill rotWithShape="1">
          <a:blip r:embed="rId3">
            <a:alphaModFix/>
          </a:blip>
          <a:srcRect b="0" l="0" r="0" t="0"/>
          <a:stretch/>
        </p:blipFill>
        <p:spPr>
          <a:xfrm>
            <a:off x="4620975" y="1800450"/>
            <a:ext cx="3992018" cy="2266952"/>
          </a:xfrm>
          <a:prstGeom prst="rect">
            <a:avLst/>
          </a:prstGeom>
          <a:noFill/>
          <a:ln>
            <a:noFill/>
          </a:ln>
        </p:spPr>
      </p:pic>
      <p:sp>
        <p:nvSpPr>
          <p:cNvPr id="279" name="Google Shape;279;p1"/>
          <p:cNvSpPr txBox="1"/>
          <p:nvPr>
            <p:ph idx="1" type="subTitle"/>
          </p:nvPr>
        </p:nvSpPr>
        <p:spPr>
          <a:xfrm>
            <a:off x="871225" y="2872650"/>
            <a:ext cx="2572500" cy="57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2000">
                <a:solidFill>
                  <a:srgbClr val="434343"/>
                </a:solidFill>
                <a:latin typeface="Roboto Mono"/>
                <a:ea typeface="Roboto Mono"/>
                <a:cs typeface="Roboto Mono"/>
                <a:sym typeface="Roboto Mono"/>
              </a:rPr>
              <a:t>04/04/2025</a:t>
            </a:r>
            <a:endParaRPr sz="2000">
              <a:solidFill>
                <a:srgbClr val="434343"/>
              </a:solidFill>
              <a:latin typeface="Roboto Mono"/>
              <a:ea typeface="Roboto Mono"/>
              <a:cs typeface="Roboto Mono"/>
              <a:sym typeface="Roboto Mono"/>
            </a:endParaRPr>
          </a:p>
        </p:txBody>
      </p:sp>
      <p:sp>
        <p:nvSpPr>
          <p:cNvPr id="280" name="Google Shape;280;p1"/>
          <p:cNvSpPr txBox="1"/>
          <p:nvPr/>
        </p:nvSpPr>
        <p:spPr>
          <a:xfrm>
            <a:off x="461875" y="699800"/>
            <a:ext cx="459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rgbClr val="434343"/>
                </a:solidFill>
                <a:latin typeface="Roboto Medium"/>
                <a:ea typeface="Roboto Medium"/>
                <a:cs typeface="Roboto Medium"/>
                <a:sym typeface="Roboto Medium"/>
              </a:rPr>
              <a:t>Social Media Analysis</a:t>
            </a:r>
            <a:endParaRPr b="0" i="0" sz="3000" u="none" cap="none" strike="noStrike">
              <a:solidFill>
                <a:srgbClr val="434343"/>
              </a:solidFill>
              <a:latin typeface="Roboto Medium"/>
              <a:ea typeface="Roboto Medium"/>
              <a:cs typeface="Roboto Medium"/>
              <a:sym typeface="Roboto Medium"/>
            </a:endParaRPr>
          </a:p>
        </p:txBody>
      </p:sp>
      <p:pic>
        <p:nvPicPr>
          <p:cNvPr id="281" name="Google Shape;281;p1"/>
          <p:cNvPicPr preferRelativeResize="0"/>
          <p:nvPr/>
        </p:nvPicPr>
        <p:blipFill rotWithShape="1">
          <a:blip r:embed="rId4">
            <a:alphaModFix/>
          </a:blip>
          <a:srcRect b="0" l="0" r="0" t="0"/>
          <a:stretch/>
        </p:blipFill>
        <p:spPr>
          <a:xfrm>
            <a:off x="7050475" y="4802250"/>
            <a:ext cx="1827850" cy="258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47" name="Shape 347"/>
        <p:cNvGrpSpPr/>
        <p:nvPr/>
      </p:nvGrpSpPr>
      <p:grpSpPr>
        <a:xfrm>
          <a:off x="0" y="0"/>
          <a:ext cx="0" cy="0"/>
          <a:chOff x="0" y="0"/>
          <a:chExt cx="0" cy="0"/>
        </a:xfrm>
      </p:grpSpPr>
      <p:sp>
        <p:nvSpPr>
          <p:cNvPr id="348" name="Google Shape;348;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500"/>
              <a:t>Re-Engaging Inactive Users: Strategies to Boost Platform Activity</a:t>
            </a:r>
            <a:endParaRPr b="1" sz="3200"/>
          </a:p>
        </p:txBody>
      </p:sp>
      <p:sp>
        <p:nvSpPr>
          <p:cNvPr id="349" name="Google Shape;349;p10"/>
          <p:cNvSpPr txBox="1"/>
          <p:nvPr>
            <p:ph idx="1" type="body"/>
          </p:nvPr>
        </p:nvSpPr>
        <p:spPr>
          <a:xfrm>
            <a:off x="311700" y="1152475"/>
            <a:ext cx="3988500" cy="2814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1"/>
              </a:buClr>
              <a:buSzPts val="1100"/>
              <a:buFont typeface="Arial"/>
              <a:buNone/>
            </a:pPr>
            <a:r>
              <a:t/>
            </a:r>
            <a:endParaRPr b="1" sz="1300">
              <a:solidFill>
                <a:srgbClr val="660000"/>
              </a:solidFill>
            </a:endParaRPr>
          </a:p>
          <a:p>
            <a:pPr indent="-311150" lvl="0" marL="457200" rtl="0" algn="l">
              <a:lnSpc>
                <a:spcPct val="115000"/>
              </a:lnSpc>
              <a:spcBef>
                <a:spcPts val="1200"/>
              </a:spcBef>
              <a:spcAft>
                <a:spcPts val="0"/>
              </a:spcAft>
              <a:buClr>
                <a:srgbClr val="660000"/>
              </a:buClr>
              <a:buSzPts val="1300"/>
              <a:buChar char="●"/>
            </a:pPr>
            <a:r>
              <a:rPr b="1" lang="en" sz="1300">
                <a:solidFill>
                  <a:srgbClr val="660000"/>
                </a:solidFill>
              </a:rPr>
              <a:t>23% of users have zero engagement</a:t>
            </a:r>
            <a:r>
              <a:rPr lang="en" sz="1300">
                <a:solidFill>
                  <a:srgbClr val="660000"/>
                </a:solidFill>
              </a:rPr>
              <a:t>, meaning they receive no likes or comments despite possible posts.</a:t>
            </a:r>
            <a:br>
              <a:rPr lang="en" sz="1300">
                <a:solidFill>
                  <a:srgbClr val="660000"/>
                </a:solidFill>
              </a:rPr>
            </a:br>
            <a:endParaRPr sz="1300">
              <a:solidFill>
                <a:srgbClr val="660000"/>
              </a:solidFill>
            </a:endParaRPr>
          </a:p>
          <a:p>
            <a:pPr indent="-311150" lvl="0" marL="457200" rtl="0" algn="l">
              <a:lnSpc>
                <a:spcPct val="115000"/>
              </a:lnSpc>
              <a:spcBef>
                <a:spcPts val="0"/>
              </a:spcBef>
              <a:spcAft>
                <a:spcPts val="0"/>
              </a:spcAft>
              <a:buClr>
                <a:srgbClr val="660000"/>
              </a:buClr>
              <a:buSzPts val="1300"/>
              <a:buChar char="●"/>
            </a:pPr>
            <a:r>
              <a:rPr b="1" lang="en" sz="1300">
                <a:solidFill>
                  <a:srgbClr val="660000"/>
                </a:solidFill>
              </a:rPr>
              <a:t>Inactive users present a re-engagement opportunity</a:t>
            </a:r>
            <a:r>
              <a:rPr lang="en" sz="1300">
                <a:solidFill>
                  <a:srgbClr val="660000"/>
                </a:solidFill>
              </a:rPr>
              <a:t> through personalized ads, notifications, or incentives.</a:t>
            </a:r>
            <a:br>
              <a:rPr lang="en" sz="1300">
                <a:solidFill>
                  <a:srgbClr val="660000"/>
                </a:solidFill>
              </a:rPr>
            </a:br>
            <a:endParaRPr sz="1300">
              <a:solidFill>
                <a:srgbClr val="660000"/>
              </a:solidFill>
            </a:endParaRPr>
          </a:p>
          <a:p>
            <a:pPr indent="-311150" lvl="0" marL="457200" rtl="0" algn="l">
              <a:lnSpc>
                <a:spcPct val="115000"/>
              </a:lnSpc>
              <a:spcBef>
                <a:spcPts val="0"/>
              </a:spcBef>
              <a:spcAft>
                <a:spcPts val="0"/>
              </a:spcAft>
              <a:buClr>
                <a:srgbClr val="660000"/>
              </a:buClr>
              <a:buSzPts val="1300"/>
              <a:buChar char="●"/>
            </a:pPr>
            <a:r>
              <a:rPr b="1" lang="en" sz="1300">
                <a:solidFill>
                  <a:srgbClr val="660000"/>
                </a:solidFill>
              </a:rPr>
              <a:t>Targeted campaigns can activate this segment</a:t>
            </a:r>
            <a:r>
              <a:rPr lang="en" sz="1300">
                <a:solidFill>
                  <a:srgbClr val="660000"/>
                </a:solidFill>
              </a:rPr>
              <a:t>, increasing overall platform engagement.</a:t>
            </a:r>
            <a:endParaRPr sz="2000">
              <a:solidFill>
                <a:srgbClr val="660000"/>
              </a:solidFill>
            </a:endParaRPr>
          </a:p>
        </p:txBody>
      </p:sp>
      <p:pic>
        <p:nvPicPr>
          <p:cNvPr id="350" name="Google Shape;350;p10" title="Screenshot 2025-04-03 at 7.07.27 PM.png"/>
          <p:cNvPicPr preferRelativeResize="0"/>
          <p:nvPr/>
        </p:nvPicPr>
        <p:blipFill rotWithShape="1">
          <a:blip r:embed="rId3">
            <a:alphaModFix/>
          </a:blip>
          <a:srcRect b="0" l="0" r="0" t="0"/>
          <a:stretch/>
        </p:blipFill>
        <p:spPr>
          <a:xfrm>
            <a:off x="4842575" y="1278125"/>
            <a:ext cx="3325750" cy="3023400"/>
          </a:xfrm>
          <a:prstGeom prst="rect">
            <a:avLst/>
          </a:prstGeom>
          <a:noFill/>
          <a:ln>
            <a:noFill/>
          </a:ln>
        </p:spPr>
      </p:pic>
      <p:pic>
        <p:nvPicPr>
          <p:cNvPr id="351" name="Google Shape;351;p10"/>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55" name="Shape 355"/>
        <p:cNvGrpSpPr/>
        <p:nvPr/>
      </p:nvGrpSpPr>
      <p:grpSpPr>
        <a:xfrm>
          <a:off x="0" y="0"/>
          <a:ext cx="0" cy="0"/>
          <a:chOff x="0" y="0"/>
          <a:chExt cx="0" cy="0"/>
        </a:xfrm>
      </p:grpSpPr>
      <p:sp>
        <p:nvSpPr>
          <p:cNvPr id="356" name="Google Shape;356;p11"/>
          <p:cNvSpPr txBox="1"/>
          <p:nvPr>
            <p:ph type="title"/>
          </p:nvPr>
        </p:nvSpPr>
        <p:spPr>
          <a:xfrm>
            <a:off x="1233825" y="69655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500"/>
              <a:t>User Segmentation for Targeted Marketing and Personalized Engagement</a:t>
            </a:r>
            <a:endParaRPr sz="3200"/>
          </a:p>
        </p:txBody>
      </p:sp>
      <p:sp>
        <p:nvSpPr>
          <p:cNvPr id="357" name="Google Shape;357;p11"/>
          <p:cNvSpPr txBox="1"/>
          <p:nvPr>
            <p:ph idx="1" type="body"/>
          </p:nvPr>
        </p:nvSpPr>
        <p:spPr>
          <a:xfrm>
            <a:off x="174950" y="1115500"/>
            <a:ext cx="5269500" cy="38460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lnSpc>
                <a:spcPct val="115000"/>
              </a:lnSpc>
              <a:spcBef>
                <a:spcPts val="1400"/>
              </a:spcBef>
              <a:spcAft>
                <a:spcPts val="0"/>
              </a:spcAft>
              <a:buClr>
                <a:schemeClr val="dk1"/>
              </a:buClr>
              <a:buSzPct val="84615"/>
              <a:buFont typeface="Arial"/>
              <a:buNone/>
            </a:pPr>
            <a:r>
              <a:t/>
            </a:r>
            <a:endParaRPr b="1" sz="1300">
              <a:solidFill>
                <a:schemeClr val="dk1"/>
              </a:solidFill>
            </a:endParaRPr>
          </a:p>
          <a:p>
            <a:pPr indent="-291559" lvl="0" marL="457200" rtl="0" algn="l">
              <a:lnSpc>
                <a:spcPct val="115000"/>
              </a:lnSpc>
              <a:spcBef>
                <a:spcPts val="1200"/>
              </a:spcBef>
              <a:spcAft>
                <a:spcPts val="0"/>
              </a:spcAft>
              <a:buClr>
                <a:srgbClr val="660000"/>
              </a:buClr>
              <a:buSzPct val="100000"/>
              <a:buChar char="●"/>
            </a:pPr>
            <a:r>
              <a:rPr b="1" lang="en" sz="3050">
                <a:solidFill>
                  <a:srgbClr val="660000"/>
                </a:solidFill>
              </a:rPr>
              <a:t>User Segmentation:</a:t>
            </a:r>
            <a:br>
              <a:rPr b="1" lang="en" sz="3050">
                <a:solidFill>
                  <a:srgbClr val="660000"/>
                </a:solidFill>
              </a:rPr>
            </a:br>
            <a:endParaRPr b="1" sz="3050">
              <a:solidFill>
                <a:srgbClr val="660000"/>
              </a:solidFill>
            </a:endParaRPr>
          </a:p>
          <a:p>
            <a:pPr indent="-291559" lvl="1" marL="914400" rtl="0" algn="l">
              <a:lnSpc>
                <a:spcPct val="115000"/>
              </a:lnSpc>
              <a:spcBef>
                <a:spcPts val="0"/>
              </a:spcBef>
              <a:spcAft>
                <a:spcPts val="0"/>
              </a:spcAft>
              <a:buClr>
                <a:srgbClr val="660000"/>
              </a:buClr>
              <a:buSzPct val="100000"/>
              <a:buChar char="○"/>
            </a:pPr>
            <a:r>
              <a:rPr b="1" lang="en" sz="3050">
                <a:solidFill>
                  <a:srgbClr val="660000"/>
                </a:solidFill>
              </a:rPr>
              <a:t>30% High Engagement Users</a:t>
            </a:r>
            <a:r>
              <a:rPr lang="en" sz="3050">
                <a:solidFill>
                  <a:srgbClr val="660000"/>
                </a:solidFill>
              </a:rPr>
              <a:t> – Active users who frequently interact with content.</a:t>
            </a:r>
            <a:br>
              <a:rPr lang="en" sz="3050">
                <a:solidFill>
                  <a:srgbClr val="660000"/>
                </a:solidFill>
              </a:rPr>
            </a:br>
            <a:endParaRPr sz="3050">
              <a:solidFill>
                <a:srgbClr val="660000"/>
              </a:solidFill>
            </a:endParaRPr>
          </a:p>
          <a:p>
            <a:pPr indent="-291559" lvl="1" marL="914400" rtl="0" algn="l">
              <a:lnSpc>
                <a:spcPct val="115000"/>
              </a:lnSpc>
              <a:spcBef>
                <a:spcPts val="0"/>
              </a:spcBef>
              <a:spcAft>
                <a:spcPts val="0"/>
              </a:spcAft>
              <a:buClr>
                <a:srgbClr val="660000"/>
              </a:buClr>
              <a:buSzPct val="100000"/>
              <a:buChar char="○"/>
            </a:pPr>
            <a:r>
              <a:rPr b="1" lang="en" sz="3050">
                <a:solidFill>
                  <a:srgbClr val="660000"/>
                </a:solidFill>
              </a:rPr>
              <a:t>34% Medium Engagement Users</a:t>
            </a:r>
            <a:r>
              <a:rPr lang="en" sz="3050">
                <a:solidFill>
                  <a:srgbClr val="660000"/>
                </a:solidFill>
              </a:rPr>
              <a:t> – Moderately engaged users with potential for increased interaction.</a:t>
            </a:r>
            <a:br>
              <a:rPr lang="en" sz="3050">
                <a:solidFill>
                  <a:srgbClr val="660000"/>
                </a:solidFill>
              </a:rPr>
            </a:br>
            <a:endParaRPr sz="3050">
              <a:solidFill>
                <a:srgbClr val="660000"/>
              </a:solidFill>
            </a:endParaRPr>
          </a:p>
          <a:p>
            <a:pPr indent="-291559" lvl="1" marL="914400" rtl="0" algn="l">
              <a:lnSpc>
                <a:spcPct val="115000"/>
              </a:lnSpc>
              <a:spcBef>
                <a:spcPts val="0"/>
              </a:spcBef>
              <a:spcAft>
                <a:spcPts val="0"/>
              </a:spcAft>
              <a:buClr>
                <a:srgbClr val="660000"/>
              </a:buClr>
              <a:buSzPct val="100000"/>
              <a:buChar char="○"/>
            </a:pPr>
            <a:r>
              <a:rPr b="1" lang="en" sz="3050">
                <a:solidFill>
                  <a:srgbClr val="660000"/>
                </a:solidFill>
              </a:rPr>
              <a:t>36% Low Engagement Users</a:t>
            </a:r>
            <a:r>
              <a:rPr lang="en" sz="3050">
                <a:solidFill>
                  <a:srgbClr val="660000"/>
                </a:solidFill>
              </a:rPr>
              <a:t> – Users who require re-engagement strategies.</a:t>
            </a:r>
            <a:br>
              <a:rPr lang="en" sz="3050">
                <a:solidFill>
                  <a:srgbClr val="660000"/>
                </a:solidFill>
              </a:rPr>
            </a:br>
            <a:endParaRPr sz="3050">
              <a:solidFill>
                <a:srgbClr val="660000"/>
              </a:solidFill>
            </a:endParaRPr>
          </a:p>
          <a:p>
            <a:pPr indent="-291559" lvl="0" marL="457200" rtl="0" algn="l">
              <a:lnSpc>
                <a:spcPct val="115000"/>
              </a:lnSpc>
              <a:spcBef>
                <a:spcPts val="0"/>
              </a:spcBef>
              <a:spcAft>
                <a:spcPts val="0"/>
              </a:spcAft>
              <a:buClr>
                <a:srgbClr val="660000"/>
              </a:buClr>
              <a:buSzPct val="100000"/>
              <a:buChar char="●"/>
            </a:pPr>
            <a:r>
              <a:rPr b="1" lang="en" sz="3050">
                <a:solidFill>
                  <a:srgbClr val="660000"/>
                </a:solidFill>
              </a:rPr>
              <a:t>Targeted Marketing Strategies:</a:t>
            </a:r>
            <a:br>
              <a:rPr b="1" lang="en" sz="3050">
                <a:solidFill>
                  <a:srgbClr val="660000"/>
                </a:solidFill>
              </a:rPr>
            </a:br>
            <a:endParaRPr b="1" sz="3050">
              <a:solidFill>
                <a:srgbClr val="660000"/>
              </a:solidFill>
            </a:endParaRPr>
          </a:p>
          <a:p>
            <a:pPr indent="-291559" lvl="1" marL="914400" rtl="0" algn="l">
              <a:lnSpc>
                <a:spcPct val="115000"/>
              </a:lnSpc>
              <a:spcBef>
                <a:spcPts val="0"/>
              </a:spcBef>
              <a:spcAft>
                <a:spcPts val="0"/>
              </a:spcAft>
              <a:buClr>
                <a:srgbClr val="660000"/>
              </a:buClr>
              <a:buSzPct val="100000"/>
              <a:buChar char="○"/>
            </a:pPr>
            <a:r>
              <a:rPr b="1" lang="en" sz="3050">
                <a:solidFill>
                  <a:srgbClr val="660000"/>
                </a:solidFill>
              </a:rPr>
              <a:t>High Engagement Users:</a:t>
            </a:r>
            <a:r>
              <a:rPr lang="en" sz="3050">
                <a:solidFill>
                  <a:srgbClr val="660000"/>
                </a:solidFill>
              </a:rPr>
              <a:t> Offer exclusive deals, early access, and personalized content.</a:t>
            </a:r>
            <a:br>
              <a:rPr lang="en" sz="3050">
                <a:solidFill>
                  <a:srgbClr val="660000"/>
                </a:solidFill>
              </a:rPr>
            </a:br>
            <a:endParaRPr sz="3050">
              <a:solidFill>
                <a:srgbClr val="660000"/>
              </a:solidFill>
            </a:endParaRPr>
          </a:p>
          <a:p>
            <a:pPr indent="-291559" lvl="1" marL="914400" rtl="0" algn="l">
              <a:lnSpc>
                <a:spcPct val="115000"/>
              </a:lnSpc>
              <a:spcBef>
                <a:spcPts val="0"/>
              </a:spcBef>
              <a:spcAft>
                <a:spcPts val="0"/>
              </a:spcAft>
              <a:buClr>
                <a:srgbClr val="660000"/>
              </a:buClr>
              <a:buSzPct val="100000"/>
              <a:buChar char="○"/>
            </a:pPr>
            <a:r>
              <a:rPr b="1" lang="en" sz="3050">
                <a:solidFill>
                  <a:srgbClr val="660000"/>
                </a:solidFill>
              </a:rPr>
              <a:t>Medium Engagement Users:</a:t>
            </a:r>
            <a:r>
              <a:rPr lang="en" sz="3050">
                <a:solidFill>
                  <a:srgbClr val="660000"/>
                </a:solidFill>
              </a:rPr>
              <a:t> Use interactive ads, promotions, and trending recommendations.</a:t>
            </a:r>
            <a:br>
              <a:rPr lang="en" sz="3050">
                <a:solidFill>
                  <a:srgbClr val="660000"/>
                </a:solidFill>
              </a:rPr>
            </a:br>
            <a:endParaRPr sz="3050">
              <a:solidFill>
                <a:srgbClr val="660000"/>
              </a:solidFill>
            </a:endParaRPr>
          </a:p>
          <a:p>
            <a:pPr indent="-291559" lvl="1" marL="914400" rtl="0" algn="l">
              <a:lnSpc>
                <a:spcPct val="115000"/>
              </a:lnSpc>
              <a:spcBef>
                <a:spcPts val="0"/>
              </a:spcBef>
              <a:spcAft>
                <a:spcPts val="0"/>
              </a:spcAft>
              <a:buClr>
                <a:srgbClr val="660000"/>
              </a:buClr>
              <a:buSzPct val="100000"/>
              <a:buChar char="○"/>
            </a:pPr>
            <a:r>
              <a:rPr b="1" lang="en" sz="3050">
                <a:solidFill>
                  <a:srgbClr val="660000"/>
                </a:solidFill>
              </a:rPr>
              <a:t>Low Engagement Users:</a:t>
            </a:r>
            <a:r>
              <a:rPr lang="en" sz="3050">
                <a:solidFill>
                  <a:srgbClr val="660000"/>
                </a:solidFill>
              </a:rPr>
              <a:t> Implement re-engagement strategies like reminders, discounts, and curated content.</a:t>
            </a:r>
            <a:endParaRPr sz="3050">
              <a:solidFill>
                <a:srgbClr val="660000"/>
              </a:solidFill>
            </a:endParaRPr>
          </a:p>
        </p:txBody>
      </p:sp>
      <p:pic>
        <p:nvPicPr>
          <p:cNvPr id="358" name="Google Shape;358;p11" title="Screenshot 2025-04-03 at 7.31.12 PM.png"/>
          <p:cNvPicPr preferRelativeResize="0"/>
          <p:nvPr/>
        </p:nvPicPr>
        <p:blipFill rotWithShape="1">
          <a:blip r:embed="rId3">
            <a:alphaModFix/>
          </a:blip>
          <a:srcRect b="0" l="0" r="0" t="0"/>
          <a:stretch/>
        </p:blipFill>
        <p:spPr>
          <a:xfrm>
            <a:off x="5359250" y="1420325"/>
            <a:ext cx="3412276" cy="2337575"/>
          </a:xfrm>
          <a:prstGeom prst="rect">
            <a:avLst/>
          </a:prstGeom>
          <a:noFill/>
          <a:ln>
            <a:noFill/>
          </a:ln>
        </p:spPr>
      </p:pic>
      <p:pic>
        <p:nvPicPr>
          <p:cNvPr id="359" name="Google Shape;359;p11"/>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path path="circle">
            <a:fillToRect b="50%" l="50%" r="50%" t="50%"/>
          </a:path>
          <a:tileRect/>
        </a:gradFill>
      </p:bgPr>
    </p:bg>
    <p:spTree>
      <p:nvGrpSpPr>
        <p:cNvPr id="363" name="Shape 363"/>
        <p:cNvGrpSpPr/>
        <p:nvPr/>
      </p:nvGrpSpPr>
      <p:grpSpPr>
        <a:xfrm>
          <a:off x="0" y="0"/>
          <a:ext cx="0" cy="0"/>
          <a:chOff x="0" y="0"/>
          <a:chExt cx="0" cy="0"/>
        </a:xfrm>
      </p:grpSpPr>
      <p:sp>
        <p:nvSpPr>
          <p:cNvPr id="364" name="Google Shape;364;p12"/>
          <p:cNvSpPr txBox="1"/>
          <p:nvPr>
            <p:ph type="title"/>
          </p:nvPr>
        </p:nvSpPr>
        <p:spPr>
          <a:xfrm>
            <a:off x="426325" y="333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1520"/>
              <a:t>Instagram Engagement Playbook: Strategies for Growth and Retention</a:t>
            </a:r>
            <a:endParaRPr b="1" sz="1520"/>
          </a:p>
        </p:txBody>
      </p:sp>
      <p:sp>
        <p:nvSpPr>
          <p:cNvPr id="365" name="Google Shape;365;p12"/>
          <p:cNvSpPr txBox="1"/>
          <p:nvPr>
            <p:ph idx="1" type="body"/>
          </p:nvPr>
        </p:nvSpPr>
        <p:spPr>
          <a:xfrm>
            <a:off x="1197775" y="864150"/>
            <a:ext cx="7787700" cy="37458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018"/>
              <a:buFont typeface="Arial"/>
              <a:buNone/>
            </a:pPr>
            <a:r>
              <a:rPr b="1" lang="en" sz="1117">
                <a:solidFill>
                  <a:srgbClr val="1C4587"/>
                </a:solidFill>
              </a:rPr>
              <a:t>User Engagement Strategies</a:t>
            </a:r>
            <a:endParaRPr b="1" sz="1117">
              <a:solidFill>
                <a:srgbClr val="1C4587"/>
              </a:solidFill>
            </a:endParaRPr>
          </a:p>
          <a:p>
            <a:pPr indent="-299561" lvl="0" marL="457200" rtl="0" algn="l">
              <a:lnSpc>
                <a:spcPct val="95000"/>
              </a:lnSpc>
              <a:spcBef>
                <a:spcPts val="1200"/>
              </a:spcBef>
              <a:spcAft>
                <a:spcPts val="0"/>
              </a:spcAft>
              <a:buClr>
                <a:srgbClr val="1C4587"/>
              </a:buClr>
              <a:buSzPts val="1118"/>
              <a:buChar char="●"/>
            </a:pPr>
            <a:r>
              <a:rPr b="1" lang="en" sz="1117">
                <a:solidFill>
                  <a:srgbClr val="1C4587"/>
                </a:solidFill>
              </a:rPr>
              <a:t>Content Personalization:</a:t>
            </a:r>
            <a:r>
              <a:rPr lang="en" sz="1117">
                <a:solidFill>
                  <a:srgbClr val="1C4587"/>
                </a:solidFill>
              </a:rPr>
              <a:t> Use Instagram Insights to tailor content by demographics and interests.</a:t>
            </a:r>
            <a:br>
              <a:rPr lang="en" sz="1117">
                <a:solidFill>
                  <a:srgbClr val="1C4587"/>
                </a:solidFill>
              </a:rPr>
            </a:br>
            <a:endParaRPr sz="1117">
              <a:solidFill>
                <a:srgbClr val="1C4587"/>
              </a:solidFill>
            </a:endParaRPr>
          </a:p>
          <a:p>
            <a:pPr indent="-299561" lvl="0" marL="457200" rtl="0" algn="l">
              <a:lnSpc>
                <a:spcPct val="95000"/>
              </a:lnSpc>
              <a:spcBef>
                <a:spcPts val="0"/>
              </a:spcBef>
              <a:spcAft>
                <a:spcPts val="0"/>
              </a:spcAft>
              <a:buClr>
                <a:srgbClr val="1C4587"/>
              </a:buClr>
              <a:buSzPts val="1118"/>
              <a:buChar char="●"/>
            </a:pPr>
            <a:r>
              <a:rPr b="1" lang="en" sz="1117">
                <a:solidFill>
                  <a:srgbClr val="1C4587"/>
                </a:solidFill>
              </a:rPr>
              <a:t>Hashtag Targeting:</a:t>
            </a:r>
            <a:r>
              <a:rPr lang="en" sz="1117">
                <a:solidFill>
                  <a:srgbClr val="1C4587"/>
                </a:solidFill>
              </a:rPr>
              <a:t> Leverage trending, brand-relevant hashtags to boost reach and visibility.</a:t>
            </a:r>
            <a:br>
              <a:rPr lang="en" sz="1117">
                <a:solidFill>
                  <a:srgbClr val="1C4587"/>
                </a:solidFill>
              </a:rPr>
            </a:br>
            <a:endParaRPr sz="1117">
              <a:solidFill>
                <a:srgbClr val="1C4587"/>
              </a:solidFill>
            </a:endParaRPr>
          </a:p>
          <a:p>
            <a:pPr indent="-299561" lvl="0" marL="457200" rtl="0" algn="l">
              <a:lnSpc>
                <a:spcPct val="95000"/>
              </a:lnSpc>
              <a:spcBef>
                <a:spcPts val="0"/>
              </a:spcBef>
              <a:spcAft>
                <a:spcPts val="0"/>
              </a:spcAft>
              <a:buClr>
                <a:srgbClr val="1C4587"/>
              </a:buClr>
              <a:buSzPts val="1118"/>
              <a:buChar char="●"/>
            </a:pPr>
            <a:r>
              <a:rPr b="1" lang="en" sz="1117">
                <a:solidFill>
                  <a:srgbClr val="1C4587"/>
                </a:solidFill>
              </a:rPr>
              <a:t>Influencer Collaborations:</a:t>
            </a:r>
            <a:r>
              <a:rPr lang="en" sz="1117">
                <a:solidFill>
                  <a:srgbClr val="1C4587"/>
                </a:solidFill>
              </a:rPr>
              <a:t> Partner with influencers aligned with your audience; track performance via Insights.</a:t>
            </a:r>
            <a:endParaRPr sz="1117">
              <a:solidFill>
                <a:srgbClr val="1C4587"/>
              </a:solidFill>
            </a:endParaRPr>
          </a:p>
          <a:p>
            <a:pPr indent="0" lvl="0" marL="0" rtl="0" algn="l">
              <a:lnSpc>
                <a:spcPct val="95000"/>
              </a:lnSpc>
              <a:spcBef>
                <a:spcPts val="1200"/>
              </a:spcBef>
              <a:spcAft>
                <a:spcPts val="0"/>
              </a:spcAft>
              <a:buSzPts val="1018"/>
              <a:buNone/>
            </a:pPr>
            <a:r>
              <a:rPr b="1" lang="en" sz="1117">
                <a:solidFill>
                  <a:srgbClr val="1C4587"/>
                </a:solidFill>
              </a:rPr>
              <a:t>User Retention Strategies</a:t>
            </a:r>
            <a:endParaRPr b="1" sz="1117">
              <a:solidFill>
                <a:srgbClr val="1C4587"/>
              </a:solidFill>
            </a:endParaRPr>
          </a:p>
          <a:p>
            <a:pPr indent="-299561" lvl="0" marL="457200" rtl="0" algn="l">
              <a:lnSpc>
                <a:spcPct val="95000"/>
              </a:lnSpc>
              <a:spcBef>
                <a:spcPts val="1200"/>
              </a:spcBef>
              <a:spcAft>
                <a:spcPts val="0"/>
              </a:spcAft>
              <a:buClr>
                <a:srgbClr val="1C4587"/>
              </a:buClr>
              <a:buSzPts val="1118"/>
              <a:buChar char="●"/>
            </a:pPr>
            <a:r>
              <a:rPr b="1" lang="en" sz="1117">
                <a:solidFill>
                  <a:srgbClr val="1C4587"/>
                </a:solidFill>
              </a:rPr>
              <a:t>Re-engagement Campaigns:</a:t>
            </a:r>
            <a:r>
              <a:rPr lang="en" sz="1117">
                <a:solidFill>
                  <a:srgbClr val="1C4587"/>
                </a:solidFill>
              </a:rPr>
              <a:t> Target inactive users with personalized content via Stories and Reels.</a:t>
            </a:r>
            <a:br>
              <a:rPr lang="en" sz="1117">
                <a:solidFill>
                  <a:srgbClr val="1C4587"/>
                </a:solidFill>
              </a:rPr>
            </a:br>
            <a:endParaRPr sz="1117">
              <a:solidFill>
                <a:srgbClr val="1C4587"/>
              </a:solidFill>
            </a:endParaRPr>
          </a:p>
          <a:p>
            <a:pPr indent="-299561" lvl="0" marL="457200" rtl="0" algn="l">
              <a:lnSpc>
                <a:spcPct val="95000"/>
              </a:lnSpc>
              <a:spcBef>
                <a:spcPts val="0"/>
              </a:spcBef>
              <a:spcAft>
                <a:spcPts val="0"/>
              </a:spcAft>
              <a:buClr>
                <a:srgbClr val="1C4587"/>
              </a:buClr>
              <a:buSzPts val="1118"/>
              <a:buChar char="●"/>
            </a:pPr>
            <a:r>
              <a:rPr b="1" lang="en" sz="1117">
                <a:solidFill>
                  <a:srgbClr val="1C4587"/>
                </a:solidFill>
              </a:rPr>
              <a:t>User Journey Mapping:</a:t>
            </a:r>
            <a:r>
              <a:rPr lang="en" sz="1117">
                <a:solidFill>
                  <a:srgbClr val="1C4587"/>
                </a:solidFill>
              </a:rPr>
              <a:t> Analyze behaviors to address drop-offs and optimize the experience.</a:t>
            </a:r>
            <a:br>
              <a:rPr lang="en" sz="1117">
                <a:solidFill>
                  <a:srgbClr val="1C4587"/>
                </a:solidFill>
              </a:rPr>
            </a:br>
            <a:endParaRPr sz="1117">
              <a:solidFill>
                <a:srgbClr val="1C4587"/>
              </a:solidFill>
            </a:endParaRPr>
          </a:p>
          <a:p>
            <a:pPr indent="-299561" lvl="0" marL="457200" rtl="0" algn="l">
              <a:lnSpc>
                <a:spcPct val="95000"/>
              </a:lnSpc>
              <a:spcBef>
                <a:spcPts val="0"/>
              </a:spcBef>
              <a:spcAft>
                <a:spcPts val="0"/>
              </a:spcAft>
              <a:buClr>
                <a:srgbClr val="1C4587"/>
              </a:buClr>
              <a:buSzPts val="1118"/>
              <a:buChar char="●"/>
            </a:pPr>
            <a:r>
              <a:rPr b="1" lang="en" sz="1117">
                <a:solidFill>
                  <a:srgbClr val="1C4587"/>
                </a:solidFill>
              </a:rPr>
              <a:t>Loyalty Programs:</a:t>
            </a:r>
            <a:r>
              <a:rPr lang="en" sz="1117">
                <a:solidFill>
                  <a:srgbClr val="1C4587"/>
                </a:solidFill>
              </a:rPr>
              <a:t> Encourage continued engagement through rewards and influencer promotion.</a:t>
            </a:r>
            <a:endParaRPr sz="1117">
              <a:solidFill>
                <a:srgbClr val="1C4587"/>
              </a:solidFill>
            </a:endParaRPr>
          </a:p>
          <a:p>
            <a:pPr indent="0" lvl="0" marL="0" rtl="0" algn="l">
              <a:lnSpc>
                <a:spcPct val="95000"/>
              </a:lnSpc>
              <a:spcBef>
                <a:spcPts val="1200"/>
              </a:spcBef>
              <a:spcAft>
                <a:spcPts val="0"/>
              </a:spcAft>
              <a:buSzPts val="1018"/>
              <a:buNone/>
            </a:pPr>
            <a:r>
              <a:rPr b="1" lang="en" sz="1117">
                <a:solidFill>
                  <a:srgbClr val="1C4587"/>
                </a:solidFill>
              </a:rPr>
              <a:t>Additional Strategies</a:t>
            </a:r>
            <a:endParaRPr b="1" sz="1117">
              <a:solidFill>
                <a:srgbClr val="1C4587"/>
              </a:solidFill>
            </a:endParaRPr>
          </a:p>
          <a:p>
            <a:pPr indent="-299561" lvl="0" marL="457200" rtl="0" algn="l">
              <a:lnSpc>
                <a:spcPct val="95000"/>
              </a:lnSpc>
              <a:spcBef>
                <a:spcPts val="1200"/>
              </a:spcBef>
              <a:spcAft>
                <a:spcPts val="0"/>
              </a:spcAft>
              <a:buClr>
                <a:srgbClr val="1C4587"/>
              </a:buClr>
              <a:buSzPts val="1118"/>
              <a:buChar char="●"/>
            </a:pPr>
            <a:r>
              <a:rPr b="1" lang="en" sz="1117">
                <a:solidFill>
                  <a:srgbClr val="1C4587"/>
                </a:solidFill>
              </a:rPr>
              <a:t>A/B Testing:</a:t>
            </a:r>
            <a:r>
              <a:rPr lang="en" sz="1117">
                <a:solidFill>
                  <a:srgbClr val="1C4587"/>
                </a:solidFill>
              </a:rPr>
              <a:t> Test and optimize content, hashtags, and targeting.</a:t>
            </a:r>
            <a:br>
              <a:rPr lang="en" sz="1117">
                <a:solidFill>
                  <a:srgbClr val="1C4587"/>
                </a:solidFill>
              </a:rPr>
            </a:br>
            <a:endParaRPr sz="1117">
              <a:solidFill>
                <a:srgbClr val="1C4587"/>
              </a:solidFill>
            </a:endParaRPr>
          </a:p>
          <a:p>
            <a:pPr indent="-299561" lvl="0" marL="457200" rtl="0" algn="l">
              <a:lnSpc>
                <a:spcPct val="95000"/>
              </a:lnSpc>
              <a:spcBef>
                <a:spcPts val="0"/>
              </a:spcBef>
              <a:spcAft>
                <a:spcPts val="0"/>
              </a:spcAft>
              <a:buClr>
                <a:srgbClr val="1C4587"/>
              </a:buClr>
              <a:buSzPts val="1118"/>
              <a:buChar char="●"/>
            </a:pPr>
            <a:r>
              <a:rPr b="1" lang="en" sz="1117">
                <a:solidFill>
                  <a:srgbClr val="1C4587"/>
                </a:solidFill>
              </a:rPr>
              <a:t>Sentiment Analysis:</a:t>
            </a:r>
            <a:r>
              <a:rPr lang="en" sz="1117">
                <a:solidFill>
                  <a:srgbClr val="1C4587"/>
                </a:solidFill>
              </a:rPr>
              <a:t> Use feedback to adjust strategies and improve perception.</a:t>
            </a:r>
            <a:br>
              <a:rPr lang="en" sz="1117">
                <a:solidFill>
                  <a:srgbClr val="1C4587"/>
                </a:solidFill>
              </a:rPr>
            </a:br>
            <a:endParaRPr sz="1117">
              <a:solidFill>
                <a:srgbClr val="1C4587"/>
              </a:solidFill>
            </a:endParaRPr>
          </a:p>
          <a:p>
            <a:pPr indent="-299561" lvl="0" marL="457200" rtl="0" algn="l">
              <a:lnSpc>
                <a:spcPct val="95000"/>
              </a:lnSpc>
              <a:spcBef>
                <a:spcPts val="0"/>
              </a:spcBef>
              <a:spcAft>
                <a:spcPts val="0"/>
              </a:spcAft>
              <a:buClr>
                <a:srgbClr val="1C4587"/>
              </a:buClr>
              <a:buSzPts val="1118"/>
              <a:buChar char="●"/>
            </a:pPr>
            <a:r>
              <a:rPr b="1" lang="en" sz="1117">
                <a:solidFill>
                  <a:srgbClr val="1C4587"/>
                </a:solidFill>
              </a:rPr>
              <a:t>Competitor Analysis:</a:t>
            </a:r>
            <a:r>
              <a:rPr lang="en" sz="1117">
                <a:solidFill>
                  <a:srgbClr val="1C4587"/>
                </a:solidFill>
              </a:rPr>
              <a:t> Learn from competitors to identify gaps and refine your approach.</a:t>
            </a:r>
            <a:endParaRPr sz="1765">
              <a:solidFill>
                <a:srgbClr val="1C4587"/>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69" name="Shape 369"/>
        <p:cNvGrpSpPr/>
        <p:nvPr/>
      </p:nvGrpSpPr>
      <p:grpSpPr>
        <a:xfrm>
          <a:off x="0" y="0"/>
          <a:ext cx="0" cy="0"/>
          <a:chOff x="0" y="0"/>
          <a:chExt cx="0" cy="0"/>
        </a:xfrm>
      </p:grpSpPr>
      <p:sp>
        <p:nvSpPr>
          <p:cNvPr id="370" name="Google Shape;370;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b="1" lang="en" sz="2000"/>
              <a:t>Conclusion</a:t>
            </a:r>
            <a:endParaRPr b="1" sz="2000"/>
          </a:p>
        </p:txBody>
      </p:sp>
      <p:sp>
        <p:nvSpPr>
          <p:cNvPr id="371" name="Google Shape;371;p13"/>
          <p:cNvSpPr txBox="1"/>
          <p:nvPr>
            <p:ph idx="1" type="body"/>
          </p:nvPr>
        </p:nvSpPr>
        <p:spPr>
          <a:xfrm>
            <a:off x="1127250" y="1017725"/>
            <a:ext cx="67593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1400"/>
              </a:spcBef>
              <a:spcAft>
                <a:spcPts val="0"/>
              </a:spcAft>
              <a:buSzPts val="1300"/>
              <a:buNone/>
            </a:pPr>
            <a:r>
              <a:t/>
            </a:r>
            <a:endParaRPr b="1" sz="1300">
              <a:solidFill>
                <a:srgbClr val="073763"/>
              </a:solidFill>
            </a:endParaRPr>
          </a:p>
          <a:p>
            <a:pPr indent="-311150" lvl="0" marL="457200" rtl="0" algn="l">
              <a:lnSpc>
                <a:spcPct val="115000"/>
              </a:lnSpc>
              <a:spcBef>
                <a:spcPts val="1200"/>
              </a:spcBef>
              <a:spcAft>
                <a:spcPts val="0"/>
              </a:spcAft>
              <a:buClr>
                <a:srgbClr val="073763"/>
              </a:buClr>
              <a:buSzPts val="1300"/>
              <a:buChar char="●"/>
            </a:pPr>
            <a:r>
              <a:rPr lang="en" sz="1300">
                <a:solidFill>
                  <a:srgbClr val="073763"/>
                </a:solidFill>
              </a:rPr>
              <a:t>Analyze user behavior and preferences using Instagram data to guide strategy.</a:t>
            </a:r>
            <a:br>
              <a:rPr lang="en" sz="1300">
                <a:solidFill>
                  <a:srgbClr val="073763"/>
                </a:solidFill>
              </a:rPr>
            </a:br>
            <a:endParaRPr sz="1300">
              <a:solidFill>
                <a:srgbClr val="073763"/>
              </a:solidFill>
            </a:endParaRPr>
          </a:p>
          <a:p>
            <a:pPr indent="-311150" lvl="0" marL="457200" rtl="0" algn="l">
              <a:lnSpc>
                <a:spcPct val="115000"/>
              </a:lnSpc>
              <a:spcBef>
                <a:spcPts val="0"/>
              </a:spcBef>
              <a:spcAft>
                <a:spcPts val="0"/>
              </a:spcAft>
              <a:buClr>
                <a:srgbClr val="073763"/>
              </a:buClr>
              <a:buSzPts val="1300"/>
              <a:buChar char="●"/>
            </a:pPr>
            <a:r>
              <a:rPr lang="en" sz="1300">
                <a:solidFill>
                  <a:srgbClr val="073763"/>
                </a:solidFill>
              </a:rPr>
              <a:t>Develop personalized, relevant content for key audience segments.</a:t>
            </a:r>
            <a:br>
              <a:rPr lang="en" sz="1300">
                <a:solidFill>
                  <a:srgbClr val="073763"/>
                </a:solidFill>
              </a:rPr>
            </a:br>
            <a:endParaRPr sz="1300">
              <a:solidFill>
                <a:srgbClr val="073763"/>
              </a:solidFill>
            </a:endParaRPr>
          </a:p>
          <a:p>
            <a:pPr indent="-311150" lvl="0" marL="457200" rtl="0" algn="l">
              <a:lnSpc>
                <a:spcPct val="115000"/>
              </a:lnSpc>
              <a:spcBef>
                <a:spcPts val="0"/>
              </a:spcBef>
              <a:spcAft>
                <a:spcPts val="0"/>
              </a:spcAft>
              <a:buClr>
                <a:srgbClr val="073763"/>
              </a:buClr>
              <a:buSzPts val="1300"/>
              <a:buChar char="●"/>
            </a:pPr>
            <a:r>
              <a:rPr lang="en" sz="1300">
                <a:solidFill>
                  <a:srgbClr val="073763"/>
                </a:solidFill>
              </a:rPr>
              <a:t>Use A/B testing to continuously refine and improve campaigns.</a:t>
            </a:r>
            <a:br>
              <a:rPr lang="en" sz="1300">
                <a:solidFill>
                  <a:srgbClr val="073763"/>
                </a:solidFill>
              </a:rPr>
            </a:br>
            <a:endParaRPr sz="1300">
              <a:solidFill>
                <a:srgbClr val="073763"/>
              </a:solidFill>
            </a:endParaRPr>
          </a:p>
          <a:p>
            <a:pPr indent="-311150" lvl="0" marL="457200" rtl="0" algn="l">
              <a:lnSpc>
                <a:spcPct val="115000"/>
              </a:lnSpc>
              <a:spcBef>
                <a:spcPts val="0"/>
              </a:spcBef>
              <a:spcAft>
                <a:spcPts val="0"/>
              </a:spcAft>
              <a:buClr>
                <a:srgbClr val="073763"/>
              </a:buClr>
              <a:buSzPts val="1300"/>
              <a:buChar char="●"/>
            </a:pPr>
            <a:r>
              <a:rPr lang="en" sz="1300">
                <a:solidFill>
                  <a:srgbClr val="073763"/>
                </a:solidFill>
              </a:rPr>
              <a:t>Implement targeted marketing to enhance reach and engagement.</a:t>
            </a:r>
            <a:br>
              <a:rPr lang="en" sz="1300">
                <a:solidFill>
                  <a:srgbClr val="073763"/>
                </a:solidFill>
              </a:rPr>
            </a:br>
            <a:endParaRPr sz="1300">
              <a:solidFill>
                <a:srgbClr val="073763"/>
              </a:solidFill>
            </a:endParaRPr>
          </a:p>
          <a:p>
            <a:pPr indent="-311150" lvl="0" marL="457200" rtl="0" algn="l">
              <a:lnSpc>
                <a:spcPct val="115000"/>
              </a:lnSpc>
              <a:spcBef>
                <a:spcPts val="0"/>
              </a:spcBef>
              <a:spcAft>
                <a:spcPts val="0"/>
              </a:spcAft>
              <a:buClr>
                <a:srgbClr val="073763"/>
              </a:buClr>
              <a:buSzPts val="1300"/>
              <a:buChar char="●"/>
            </a:pPr>
            <a:r>
              <a:rPr lang="en" sz="1300">
                <a:solidFill>
                  <a:srgbClr val="073763"/>
                </a:solidFill>
              </a:rPr>
              <a:t>Monitor performance and feedback to replicate successful tactics.</a:t>
            </a:r>
            <a:br>
              <a:rPr lang="en" sz="1300">
                <a:solidFill>
                  <a:srgbClr val="073763"/>
                </a:solidFill>
              </a:rPr>
            </a:br>
            <a:endParaRPr sz="1300">
              <a:solidFill>
                <a:srgbClr val="073763"/>
              </a:solidFill>
            </a:endParaRPr>
          </a:p>
          <a:p>
            <a:pPr indent="-311150" lvl="0" marL="457200" rtl="0" algn="l">
              <a:lnSpc>
                <a:spcPct val="115000"/>
              </a:lnSpc>
              <a:spcBef>
                <a:spcPts val="0"/>
              </a:spcBef>
              <a:spcAft>
                <a:spcPts val="0"/>
              </a:spcAft>
              <a:buClr>
                <a:srgbClr val="073763"/>
              </a:buClr>
              <a:buSzPts val="1300"/>
              <a:buChar char="●"/>
            </a:pPr>
            <a:r>
              <a:rPr lang="en" sz="1300">
                <a:solidFill>
                  <a:srgbClr val="073763"/>
                </a:solidFill>
              </a:rPr>
              <a:t>Create data-driven experiences that foster stronger user connections.</a:t>
            </a:r>
            <a:br>
              <a:rPr lang="en" sz="1300">
                <a:solidFill>
                  <a:srgbClr val="073763"/>
                </a:solidFill>
              </a:rPr>
            </a:br>
            <a:endParaRPr sz="1300">
              <a:solidFill>
                <a:srgbClr val="073763"/>
              </a:solidFill>
            </a:endParaRPr>
          </a:p>
          <a:p>
            <a:pPr indent="-311150" lvl="0" marL="457200" rtl="0" algn="l">
              <a:lnSpc>
                <a:spcPct val="115000"/>
              </a:lnSpc>
              <a:spcBef>
                <a:spcPts val="0"/>
              </a:spcBef>
              <a:spcAft>
                <a:spcPts val="0"/>
              </a:spcAft>
              <a:buClr>
                <a:srgbClr val="073763"/>
              </a:buClr>
              <a:buSzPts val="1300"/>
              <a:buChar char="●"/>
            </a:pPr>
            <a:r>
              <a:rPr lang="en" sz="1300">
                <a:solidFill>
                  <a:srgbClr val="073763"/>
                </a:solidFill>
              </a:rPr>
              <a:t>Support long-term growth through focused acquisition and retention efforts.</a:t>
            </a:r>
            <a:endParaRPr sz="1300">
              <a:solidFill>
                <a:srgbClr val="07376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75" name="Shape 375"/>
        <p:cNvGrpSpPr/>
        <p:nvPr/>
      </p:nvGrpSpPr>
      <p:grpSpPr>
        <a:xfrm>
          <a:off x="0" y="0"/>
          <a:ext cx="0" cy="0"/>
          <a:chOff x="0" y="0"/>
          <a:chExt cx="0" cy="0"/>
        </a:xfrm>
      </p:grpSpPr>
      <p:pic>
        <p:nvPicPr>
          <p:cNvPr id="376" name="Google Shape;376;p14" title="6.jpg"/>
          <p:cNvPicPr preferRelativeResize="0"/>
          <p:nvPr/>
        </p:nvPicPr>
        <p:blipFill rotWithShape="1">
          <a:blip r:embed="rId3">
            <a:alphaModFix/>
          </a:blip>
          <a:srcRect b="0" l="0" r="0" t="0"/>
          <a:stretch/>
        </p:blipFill>
        <p:spPr>
          <a:xfrm>
            <a:off x="2134375" y="1195125"/>
            <a:ext cx="4749300" cy="227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Problem Statement</a:t>
            </a:r>
            <a:endParaRPr/>
          </a:p>
        </p:txBody>
      </p:sp>
      <p:sp>
        <p:nvSpPr>
          <p:cNvPr id="287" name="Google Shape;287;p2"/>
          <p:cNvSpPr txBox="1"/>
          <p:nvPr>
            <p:ph idx="1" type="body"/>
          </p:nvPr>
        </p:nvSpPr>
        <p:spPr>
          <a:xfrm>
            <a:off x="1387775" y="1388225"/>
            <a:ext cx="7289700" cy="1774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Clr>
                <a:schemeClr val="dk1"/>
              </a:buClr>
              <a:buSzPts val="1100"/>
              <a:buFont typeface="Arial"/>
              <a:buNone/>
            </a:pPr>
            <a:r>
              <a:rPr lang="en" sz="1500">
                <a:solidFill>
                  <a:srgbClr val="16191D"/>
                </a:solidFill>
                <a:highlight>
                  <a:srgbClr val="D9D9D9"/>
                </a:highlight>
              </a:rPr>
              <a:t>You are hired as a data analyst at Meta and asked to collaborate with the Marketing team. Marketing teams want to leverage Instagram's user data to develop targeted marketing strategies that will increase user engagement, retention, and acquisition. Provide insights and recommendations to address the following objectives.</a:t>
            </a:r>
            <a:endParaRPr sz="1500">
              <a:solidFill>
                <a:srgbClr val="16191D"/>
              </a:solidFill>
              <a:highlight>
                <a:srgbClr val="D9D9D9"/>
              </a:highlight>
            </a:endParaRPr>
          </a:p>
          <a:p>
            <a:pPr indent="0" lvl="0" marL="0" rtl="0" algn="l">
              <a:lnSpc>
                <a:spcPct val="115000"/>
              </a:lnSpc>
              <a:spcBef>
                <a:spcPts val="1200"/>
              </a:spcBef>
              <a:spcAft>
                <a:spcPts val="1200"/>
              </a:spcAft>
              <a:buSzPts val="1300"/>
              <a:buNone/>
            </a:pPr>
            <a:r>
              <a:t/>
            </a:r>
            <a:endParaRPr/>
          </a:p>
        </p:txBody>
      </p:sp>
      <p:pic>
        <p:nvPicPr>
          <p:cNvPr id="288" name="Google Shape;288;p2" title="Track-Social-Media-Analytics.jpg"/>
          <p:cNvPicPr preferRelativeResize="0"/>
          <p:nvPr/>
        </p:nvPicPr>
        <p:blipFill rotWithShape="1">
          <a:blip r:embed="rId3">
            <a:alphaModFix/>
          </a:blip>
          <a:srcRect b="0" l="0" r="0" t="0"/>
          <a:stretch/>
        </p:blipFill>
        <p:spPr>
          <a:xfrm>
            <a:off x="3772975" y="2915600"/>
            <a:ext cx="3127580" cy="1774800"/>
          </a:xfrm>
          <a:prstGeom prst="rect">
            <a:avLst/>
          </a:prstGeom>
          <a:noFill/>
          <a:ln>
            <a:noFill/>
          </a:ln>
        </p:spPr>
      </p:pic>
      <p:pic>
        <p:nvPicPr>
          <p:cNvPr id="289" name="Google Shape;289;p2"/>
          <p:cNvPicPr preferRelativeResize="0"/>
          <p:nvPr/>
        </p:nvPicPr>
        <p:blipFill rotWithShape="1">
          <a:blip r:embed="rId4">
            <a:alphaModFix/>
          </a:blip>
          <a:srcRect b="0" l="0" r="0" t="0"/>
          <a:stretch/>
        </p:blipFill>
        <p:spPr>
          <a:xfrm>
            <a:off x="7937825" y="4904800"/>
            <a:ext cx="1146425" cy="161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path path="circle">
            <a:fillToRect b="50%" l="50%" r="50%" t="50%"/>
          </a:path>
          <a:tileRect/>
        </a:gradFill>
      </p:bgPr>
    </p:bg>
    <p:spTree>
      <p:nvGrpSpPr>
        <p:cNvPr id="293" name="Shape 293"/>
        <p:cNvGrpSpPr/>
        <p:nvPr/>
      </p:nvGrpSpPr>
      <p:grpSpPr>
        <a:xfrm>
          <a:off x="0" y="0"/>
          <a:ext cx="0" cy="0"/>
          <a:chOff x="0" y="0"/>
          <a:chExt cx="0" cy="0"/>
        </a:xfrm>
      </p:grpSpPr>
      <p:sp>
        <p:nvSpPr>
          <p:cNvPr id="294" name="Google Shape;294;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Data Overview</a:t>
            </a:r>
            <a:endParaRPr/>
          </a:p>
        </p:txBody>
      </p:sp>
      <p:sp>
        <p:nvSpPr>
          <p:cNvPr id="295" name="Google Shape;295;p3"/>
          <p:cNvSpPr txBox="1"/>
          <p:nvPr>
            <p:ph idx="1" type="body"/>
          </p:nvPr>
        </p:nvSpPr>
        <p:spPr>
          <a:xfrm>
            <a:off x="1254825" y="1597875"/>
            <a:ext cx="7030500" cy="25416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92368"/>
              <a:buNone/>
            </a:pPr>
            <a:r>
              <a:rPr b="1" lang="en" sz="1816"/>
              <a:t>Data Description</a:t>
            </a:r>
            <a:endParaRPr b="1" sz="1816"/>
          </a:p>
          <a:p>
            <a:pPr indent="-302449" lvl="0" marL="457200" rtl="0" algn="l">
              <a:lnSpc>
                <a:spcPct val="115000"/>
              </a:lnSpc>
              <a:spcBef>
                <a:spcPts val="1200"/>
              </a:spcBef>
              <a:spcAft>
                <a:spcPts val="0"/>
              </a:spcAft>
              <a:buClr>
                <a:srgbClr val="14111E"/>
              </a:buClr>
              <a:buSzPct val="100000"/>
              <a:buChar char="●"/>
            </a:pPr>
            <a:r>
              <a:rPr lang="en" sz="1500">
                <a:solidFill>
                  <a:srgbClr val="14111E"/>
                </a:solidFill>
              </a:rPr>
              <a:t>comments_id : unique identifier for each comment</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comment_text : text content of a given comment</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user_id : unique identifier for each user</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photo_id : unique identifier for each photo</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created_at : date of interaction in the form like, photos, tags</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follower_id : user_id of the follower for a certain user</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followee_id : user_id of followee for a certain user</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tag_id : unique identifier for each tag</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image_url : link to the image posted on the platform</a:t>
            </a:r>
            <a:endParaRPr sz="1500">
              <a:solidFill>
                <a:srgbClr val="14111E"/>
              </a:solidFill>
            </a:endParaRPr>
          </a:p>
          <a:p>
            <a:pPr indent="-302449" lvl="0" marL="457200" rtl="0" algn="l">
              <a:lnSpc>
                <a:spcPct val="115000"/>
              </a:lnSpc>
              <a:spcBef>
                <a:spcPts val="0"/>
              </a:spcBef>
              <a:spcAft>
                <a:spcPts val="0"/>
              </a:spcAft>
              <a:buClr>
                <a:srgbClr val="14111E"/>
              </a:buClr>
              <a:buSzPct val="100000"/>
              <a:buChar char="●"/>
            </a:pPr>
            <a:r>
              <a:rPr lang="en" sz="1500">
                <a:solidFill>
                  <a:srgbClr val="14111E"/>
                </a:solidFill>
              </a:rPr>
              <a:t>username : username chosen by the user</a:t>
            </a:r>
            <a:endParaRPr sz="1500">
              <a:solidFill>
                <a:srgbClr val="14111E"/>
              </a:solidFill>
            </a:endParaRPr>
          </a:p>
          <a:p>
            <a:pPr indent="0" lvl="0" marL="0" rtl="0" algn="l">
              <a:lnSpc>
                <a:spcPct val="115000"/>
              </a:lnSpc>
              <a:spcBef>
                <a:spcPts val="1200"/>
              </a:spcBef>
              <a:spcAft>
                <a:spcPts val="1200"/>
              </a:spcAft>
              <a:buSzPct val="129032"/>
              <a:buNone/>
            </a:pPr>
            <a:r>
              <a:t/>
            </a:r>
            <a:endParaRPr/>
          </a:p>
        </p:txBody>
      </p:sp>
      <p:pic>
        <p:nvPicPr>
          <p:cNvPr id="296" name="Google Shape;296;p3"/>
          <p:cNvPicPr preferRelativeResize="0"/>
          <p:nvPr/>
        </p:nvPicPr>
        <p:blipFill rotWithShape="1">
          <a:blip r:embed="rId3">
            <a:alphaModFix/>
          </a:blip>
          <a:srcRect b="0" l="0" r="0" t="0"/>
          <a:stretch/>
        </p:blipFill>
        <p:spPr>
          <a:xfrm>
            <a:off x="7895825" y="4904800"/>
            <a:ext cx="1146425" cy="161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00" name="Shape 300"/>
        <p:cNvGrpSpPr/>
        <p:nvPr/>
      </p:nvGrpSpPr>
      <p:grpSpPr>
        <a:xfrm>
          <a:off x="0" y="0"/>
          <a:ext cx="0" cy="0"/>
          <a:chOff x="0" y="0"/>
          <a:chExt cx="0" cy="0"/>
        </a:xfrm>
      </p:grpSpPr>
      <p:sp>
        <p:nvSpPr>
          <p:cNvPr id="301" name="Google Shape;301;p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2420">
                <a:solidFill>
                  <a:srgbClr val="000000"/>
                </a:solidFill>
              </a:rPr>
              <a:t>Database schema</a:t>
            </a:r>
            <a:endParaRPr sz="2420">
              <a:solidFill>
                <a:srgbClr val="000000"/>
              </a:solidFill>
            </a:endParaRPr>
          </a:p>
          <a:p>
            <a:pPr indent="0" lvl="0" marL="0" rtl="0" algn="l">
              <a:lnSpc>
                <a:spcPct val="100000"/>
              </a:lnSpc>
              <a:spcBef>
                <a:spcPts val="0"/>
              </a:spcBef>
              <a:spcAft>
                <a:spcPts val="0"/>
              </a:spcAft>
              <a:buSzPts val="2800"/>
              <a:buNone/>
            </a:pPr>
            <a:r>
              <a:t/>
            </a:r>
            <a:endParaRPr/>
          </a:p>
        </p:txBody>
      </p:sp>
      <p:pic>
        <p:nvPicPr>
          <p:cNvPr id="302" name="Google Shape;302;p4"/>
          <p:cNvPicPr preferRelativeResize="0"/>
          <p:nvPr/>
        </p:nvPicPr>
        <p:blipFill rotWithShape="1">
          <a:blip r:embed="rId3">
            <a:alphaModFix/>
          </a:blip>
          <a:srcRect b="0" l="0" r="0" t="0"/>
          <a:stretch/>
        </p:blipFill>
        <p:spPr>
          <a:xfrm>
            <a:off x="2374300" y="1336875"/>
            <a:ext cx="4749625" cy="3682926"/>
          </a:xfrm>
          <a:prstGeom prst="rect">
            <a:avLst/>
          </a:prstGeom>
          <a:noFill/>
          <a:ln>
            <a:noFill/>
          </a:ln>
        </p:spPr>
      </p:pic>
      <p:pic>
        <p:nvPicPr>
          <p:cNvPr id="303" name="Google Shape;303;p4"/>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07" name="Shape 307"/>
        <p:cNvGrpSpPr/>
        <p:nvPr/>
      </p:nvGrpSpPr>
      <p:grpSpPr>
        <a:xfrm>
          <a:off x="0" y="0"/>
          <a:ext cx="0" cy="0"/>
          <a:chOff x="0" y="0"/>
          <a:chExt cx="0" cy="0"/>
        </a:xfrm>
      </p:grpSpPr>
      <p:sp>
        <p:nvSpPr>
          <p:cNvPr id="308" name="Google Shape;308;p5"/>
          <p:cNvSpPr txBox="1"/>
          <p:nvPr>
            <p:ph type="title"/>
          </p:nvPr>
        </p:nvSpPr>
        <p:spPr>
          <a:xfrm>
            <a:off x="1254825" y="668550"/>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SzPts val="2800"/>
              <a:buNone/>
            </a:pPr>
            <a:r>
              <a:rPr b="1" lang="en" sz="1500"/>
              <a:t>User Engagement Analysis: Insights on Likes, Comments, and Tags</a:t>
            </a:r>
            <a:endParaRPr sz="3200"/>
          </a:p>
        </p:txBody>
      </p:sp>
      <p:sp>
        <p:nvSpPr>
          <p:cNvPr id="309" name="Google Shape;309;p5"/>
          <p:cNvSpPr txBox="1"/>
          <p:nvPr>
            <p:ph idx="1" type="body"/>
          </p:nvPr>
        </p:nvSpPr>
        <p:spPr>
          <a:xfrm>
            <a:off x="311700" y="1152475"/>
            <a:ext cx="37752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1"/>
              </a:buClr>
              <a:buSzPts val="1100"/>
              <a:buFont typeface="Arial"/>
              <a:buNone/>
            </a:pPr>
            <a:r>
              <a:t/>
            </a:r>
            <a:endParaRPr b="1" sz="1300">
              <a:solidFill>
                <a:srgbClr val="660000"/>
              </a:solidFill>
            </a:endParaRPr>
          </a:p>
          <a:p>
            <a:pPr indent="-298450" lvl="0" marL="457200" rtl="0" algn="l">
              <a:lnSpc>
                <a:spcPct val="115000"/>
              </a:lnSpc>
              <a:spcBef>
                <a:spcPts val="1200"/>
              </a:spcBef>
              <a:spcAft>
                <a:spcPts val="0"/>
              </a:spcAft>
              <a:buClr>
                <a:srgbClr val="660000"/>
              </a:buClr>
              <a:buSzPts val="1100"/>
              <a:buChar char="●"/>
            </a:pPr>
            <a:r>
              <a:rPr b="1" lang="en" sz="1100">
                <a:solidFill>
                  <a:srgbClr val="660000"/>
                </a:solidFill>
              </a:rPr>
              <a:t>Comments dominate engagement</a:t>
            </a:r>
            <a:r>
              <a:rPr lang="en" sz="1100">
                <a:solidFill>
                  <a:srgbClr val="660000"/>
                </a:solidFill>
              </a:rPr>
              <a:t>, followed by likes, while photo tags remain minimal.</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rgbClr val="660000"/>
              </a:buClr>
              <a:buSzPts val="1100"/>
              <a:buChar char="●"/>
            </a:pPr>
            <a:r>
              <a:rPr b="1" lang="en" sz="1100">
                <a:solidFill>
                  <a:srgbClr val="660000"/>
                </a:solidFill>
              </a:rPr>
              <a:t>High-engagement users</a:t>
            </a:r>
            <a:r>
              <a:rPr lang="en" sz="1100">
                <a:solidFill>
                  <a:srgbClr val="660000"/>
                </a:solidFill>
              </a:rPr>
              <a:t> have over 200 comments, indicating strong community interaction.</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rgbClr val="660000"/>
              </a:buClr>
              <a:buSzPts val="1100"/>
              <a:buChar char="●"/>
            </a:pPr>
            <a:r>
              <a:rPr b="1" lang="en" sz="1100">
                <a:solidFill>
                  <a:srgbClr val="660000"/>
                </a:solidFill>
              </a:rPr>
              <a:t>Low-engagement users</a:t>
            </a:r>
            <a:r>
              <a:rPr lang="en" sz="1100">
                <a:solidFill>
                  <a:srgbClr val="660000"/>
                </a:solidFill>
              </a:rPr>
              <a:t> show minimal or zero activity, requiring re-engagement strategies.</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rgbClr val="660000"/>
              </a:buClr>
              <a:buSzPts val="1100"/>
              <a:buChar char="●"/>
            </a:pPr>
            <a:r>
              <a:rPr b="1" lang="en" sz="1100">
                <a:solidFill>
                  <a:srgbClr val="660000"/>
                </a:solidFill>
              </a:rPr>
              <a:t>Likes and comments are correlated</a:t>
            </a:r>
            <a:r>
              <a:rPr lang="en" sz="1100">
                <a:solidFill>
                  <a:srgbClr val="660000"/>
                </a:solidFill>
              </a:rPr>
              <a:t>, suggesting that popular photos drive discussions.</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chemeClr val="dk1"/>
              </a:buClr>
              <a:buSzPts val="1100"/>
              <a:buChar char="●"/>
            </a:pPr>
            <a:r>
              <a:rPr b="1" lang="en" sz="1100">
                <a:solidFill>
                  <a:srgbClr val="660000"/>
                </a:solidFill>
              </a:rPr>
              <a:t>Photo tags are underutilized</a:t>
            </a:r>
            <a:r>
              <a:rPr lang="en" sz="1100">
                <a:solidFill>
                  <a:srgbClr val="660000"/>
                </a:solidFill>
              </a:rPr>
              <a:t>, presenting an opportunity for feature promotion.</a:t>
            </a:r>
            <a:br>
              <a:rPr lang="en" sz="1100">
                <a:solidFill>
                  <a:schemeClr val="dk1"/>
                </a:solidFill>
              </a:rPr>
            </a:br>
            <a:endParaRPr sz="1100">
              <a:solidFill>
                <a:schemeClr val="dk1"/>
              </a:solidFill>
            </a:endParaRPr>
          </a:p>
          <a:p>
            <a:pPr indent="0" lvl="0" marL="0" rtl="0" algn="l">
              <a:lnSpc>
                <a:spcPct val="115000"/>
              </a:lnSpc>
              <a:spcBef>
                <a:spcPts val="1200"/>
              </a:spcBef>
              <a:spcAft>
                <a:spcPts val="1200"/>
              </a:spcAft>
              <a:buSzPts val="1300"/>
              <a:buNone/>
            </a:pPr>
            <a:r>
              <a:t/>
            </a:r>
            <a:endParaRPr/>
          </a:p>
        </p:txBody>
      </p:sp>
      <p:pic>
        <p:nvPicPr>
          <p:cNvPr id="310" name="Google Shape;310;p5" title="Screenshot 2025-04-03 at 7.32.08 PM.png"/>
          <p:cNvPicPr preferRelativeResize="0"/>
          <p:nvPr/>
        </p:nvPicPr>
        <p:blipFill rotWithShape="1">
          <a:blip r:embed="rId3">
            <a:alphaModFix/>
          </a:blip>
          <a:srcRect b="0" l="0" r="0" t="0"/>
          <a:stretch/>
        </p:blipFill>
        <p:spPr>
          <a:xfrm>
            <a:off x="4142601" y="1394950"/>
            <a:ext cx="4476250" cy="2931450"/>
          </a:xfrm>
          <a:prstGeom prst="rect">
            <a:avLst/>
          </a:prstGeom>
          <a:noFill/>
          <a:ln>
            <a:noFill/>
          </a:ln>
        </p:spPr>
      </p:pic>
      <p:pic>
        <p:nvPicPr>
          <p:cNvPr id="311" name="Google Shape;311;p5"/>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15" name="Shape 315"/>
        <p:cNvGrpSpPr/>
        <p:nvPr/>
      </p:nvGrpSpPr>
      <p:grpSpPr>
        <a:xfrm>
          <a:off x="0" y="0"/>
          <a:ext cx="0" cy="0"/>
          <a:chOff x="0" y="0"/>
          <a:chExt cx="0" cy="0"/>
        </a:xfrm>
      </p:grpSpPr>
      <p:sp>
        <p:nvSpPr>
          <p:cNvPr id="316" name="Google Shape;316;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500"/>
              <a:t>Trending Hashtags Analysis for Targeted Advertising Strategies</a:t>
            </a:r>
            <a:endParaRPr sz="3200"/>
          </a:p>
        </p:txBody>
      </p:sp>
      <p:sp>
        <p:nvSpPr>
          <p:cNvPr id="317" name="Google Shape;317;p6"/>
          <p:cNvSpPr txBox="1"/>
          <p:nvPr>
            <p:ph idx="1" type="body"/>
          </p:nvPr>
        </p:nvSpPr>
        <p:spPr>
          <a:xfrm>
            <a:off x="311700" y="1152475"/>
            <a:ext cx="3858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1400"/>
              </a:spcBef>
              <a:spcAft>
                <a:spcPts val="0"/>
              </a:spcAft>
              <a:buClr>
                <a:schemeClr val="dk1"/>
              </a:buClr>
              <a:buSzPct val="48887"/>
              <a:buFont typeface="Arial"/>
              <a:buNone/>
            </a:pPr>
            <a:r>
              <a:t/>
            </a:r>
            <a:endParaRPr b="1" sz="2250">
              <a:solidFill>
                <a:schemeClr val="dk1"/>
              </a:solidFill>
            </a:endParaRPr>
          </a:p>
          <a:p>
            <a:pPr indent="-321500" lvl="0" marL="457200" rtl="0" algn="l">
              <a:lnSpc>
                <a:spcPct val="115000"/>
              </a:lnSpc>
              <a:spcBef>
                <a:spcPts val="1200"/>
              </a:spcBef>
              <a:spcAft>
                <a:spcPts val="0"/>
              </a:spcAft>
              <a:buClr>
                <a:srgbClr val="660000"/>
              </a:buClr>
              <a:buSzPct val="100000"/>
              <a:buChar char="●"/>
            </a:pPr>
            <a:r>
              <a:rPr lang="en" sz="2090">
                <a:solidFill>
                  <a:srgbClr val="660000"/>
                </a:solidFill>
              </a:rPr>
              <a:t>Top hashtags (smile, beach, party, fun) indicate high engagement with lifestyle content.</a:t>
            </a:r>
            <a:br>
              <a:rPr lang="en" sz="2090">
                <a:solidFill>
                  <a:srgbClr val="660000"/>
                </a:solidFill>
              </a:rPr>
            </a:br>
            <a:endParaRPr sz="2090">
              <a:solidFill>
                <a:srgbClr val="660000"/>
              </a:solidFill>
            </a:endParaRPr>
          </a:p>
          <a:p>
            <a:pPr indent="-321500" lvl="0" marL="457200" rtl="0" algn="l">
              <a:lnSpc>
                <a:spcPct val="115000"/>
              </a:lnSpc>
              <a:spcBef>
                <a:spcPts val="0"/>
              </a:spcBef>
              <a:spcAft>
                <a:spcPts val="0"/>
              </a:spcAft>
              <a:buClr>
                <a:srgbClr val="660000"/>
              </a:buClr>
              <a:buSzPct val="100000"/>
              <a:buChar char="●"/>
            </a:pPr>
            <a:r>
              <a:rPr lang="en" sz="2090">
                <a:solidFill>
                  <a:srgbClr val="660000"/>
                </a:solidFill>
              </a:rPr>
              <a:t>Diverse hashtags reveal different user interests, useful for targeted marketing.</a:t>
            </a:r>
            <a:br>
              <a:rPr lang="en" sz="2090">
                <a:solidFill>
                  <a:srgbClr val="660000"/>
                </a:solidFill>
              </a:rPr>
            </a:br>
            <a:endParaRPr sz="2090">
              <a:solidFill>
                <a:srgbClr val="660000"/>
              </a:solidFill>
            </a:endParaRPr>
          </a:p>
          <a:p>
            <a:pPr indent="-321500" lvl="0" marL="457200" rtl="0" algn="l">
              <a:lnSpc>
                <a:spcPct val="115000"/>
              </a:lnSpc>
              <a:spcBef>
                <a:spcPts val="0"/>
              </a:spcBef>
              <a:spcAft>
                <a:spcPts val="0"/>
              </a:spcAft>
              <a:buClr>
                <a:schemeClr val="dk1"/>
              </a:buClr>
              <a:buSzPct val="100000"/>
              <a:buChar char="●"/>
            </a:pPr>
            <a:r>
              <a:rPr lang="en" sz="2090">
                <a:solidFill>
                  <a:srgbClr val="660000"/>
                </a:solidFill>
              </a:rPr>
              <a:t>Leveraging trending hashtags enhances ad campaign effectiveness and user engagement.</a:t>
            </a:r>
            <a:br>
              <a:rPr lang="en" sz="2090">
                <a:solidFill>
                  <a:schemeClr val="dk1"/>
                </a:solidFill>
              </a:rPr>
            </a:br>
            <a:endParaRPr sz="2090">
              <a:solidFill>
                <a:schemeClr val="dk1"/>
              </a:solidFill>
            </a:endParaRPr>
          </a:p>
          <a:p>
            <a:pPr indent="0" lvl="0" marL="0" rtl="0" algn="l">
              <a:lnSpc>
                <a:spcPct val="115000"/>
              </a:lnSpc>
              <a:spcBef>
                <a:spcPts val="1200"/>
              </a:spcBef>
              <a:spcAft>
                <a:spcPts val="1200"/>
              </a:spcAft>
              <a:buSzPct val="142857"/>
              <a:buNone/>
            </a:pPr>
            <a:r>
              <a:t/>
            </a:r>
            <a:endParaRPr/>
          </a:p>
        </p:txBody>
      </p:sp>
      <p:pic>
        <p:nvPicPr>
          <p:cNvPr id="318" name="Google Shape;318;p6" title="Screenshot 2025-04-03 at 7.32.28 PM.png"/>
          <p:cNvPicPr preferRelativeResize="0"/>
          <p:nvPr/>
        </p:nvPicPr>
        <p:blipFill rotWithShape="1">
          <a:blip r:embed="rId3">
            <a:alphaModFix/>
          </a:blip>
          <a:srcRect b="0" l="0" r="0" t="0"/>
          <a:stretch/>
        </p:blipFill>
        <p:spPr>
          <a:xfrm>
            <a:off x="4322700" y="1383700"/>
            <a:ext cx="4425874" cy="2953951"/>
          </a:xfrm>
          <a:prstGeom prst="rect">
            <a:avLst/>
          </a:prstGeom>
          <a:noFill/>
          <a:ln>
            <a:noFill/>
          </a:ln>
        </p:spPr>
      </p:pic>
      <p:pic>
        <p:nvPicPr>
          <p:cNvPr id="319" name="Google Shape;319;p6"/>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path path="circle">
            <a:fillToRect b="50%" l="50%" r="50%" t="50%"/>
          </a:path>
          <a:tileRect/>
        </a:gradFill>
      </p:bgPr>
    </p:bg>
    <p:spTree>
      <p:nvGrpSpPr>
        <p:cNvPr id="323" name="Shape 323"/>
        <p:cNvGrpSpPr/>
        <p:nvPr/>
      </p:nvGrpSpPr>
      <p:grpSpPr>
        <a:xfrm>
          <a:off x="0" y="0"/>
          <a:ext cx="0" cy="0"/>
          <a:chOff x="0" y="0"/>
          <a:chExt cx="0" cy="0"/>
        </a:xfrm>
      </p:grpSpPr>
      <p:sp>
        <p:nvSpPr>
          <p:cNvPr id="324" name="Google Shape;324;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500"/>
              <a:t>High-Engagement Hashtags: Insights for Content and Ad Strategy</a:t>
            </a:r>
            <a:endParaRPr sz="3200"/>
          </a:p>
        </p:txBody>
      </p:sp>
      <p:sp>
        <p:nvSpPr>
          <p:cNvPr id="325" name="Google Shape;325;p7"/>
          <p:cNvSpPr txBox="1"/>
          <p:nvPr>
            <p:ph idx="1" type="body"/>
          </p:nvPr>
        </p:nvSpPr>
        <p:spPr>
          <a:xfrm>
            <a:off x="311700" y="1017725"/>
            <a:ext cx="4099500" cy="35511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1400"/>
              </a:spcBef>
              <a:spcAft>
                <a:spcPts val="0"/>
              </a:spcAft>
              <a:buClr>
                <a:schemeClr val="dk1"/>
              </a:buClr>
              <a:buSzPct val="84615"/>
              <a:buFont typeface="Arial"/>
              <a:buNone/>
            </a:pPr>
            <a:r>
              <a:t/>
            </a:r>
            <a:endParaRPr b="1" sz="1300">
              <a:solidFill>
                <a:srgbClr val="660000"/>
              </a:solidFill>
            </a:endParaRPr>
          </a:p>
          <a:p>
            <a:pPr indent="-301304" lvl="0" marL="457200" rtl="0" algn="l">
              <a:lnSpc>
                <a:spcPct val="115000"/>
              </a:lnSpc>
              <a:spcBef>
                <a:spcPts val="1200"/>
              </a:spcBef>
              <a:spcAft>
                <a:spcPts val="0"/>
              </a:spcAft>
              <a:buClr>
                <a:srgbClr val="660000"/>
              </a:buClr>
              <a:buSzPct val="100000"/>
              <a:buChar char="●"/>
            </a:pPr>
            <a:r>
              <a:rPr b="1" lang="en" sz="1831">
                <a:solidFill>
                  <a:srgbClr val="660000"/>
                </a:solidFill>
              </a:rPr>
              <a:t>Top hashtags with the highest engagement</a:t>
            </a:r>
            <a:r>
              <a:rPr lang="en" sz="1831">
                <a:solidFill>
                  <a:srgbClr val="660000"/>
                </a:solidFill>
              </a:rPr>
              <a:t> highlighting popular content themes.</a:t>
            </a:r>
            <a:br>
              <a:rPr lang="en" sz="1831">
                <a:solidFill>
                  <a:srgbClr val="660000"/>
                </a:solidFill>
              </a:rPr>
            </a:br>
            <a:endParaRPr sz="1831">
              <a:solidFill>
                <a:srgbClr val="660000"/>
              </a:solidFill>
            </a:endParaRPr>
          </a:p>
          <a:p>
            <a:pPr indent="-301304" lvl="0" marL="457200" rtl="0" algn="l">
              <a:lnSpc>
                <a:spcPct val="115000"/>
              </a:lnSpc>
              <a:spcBef>
                <a:spcPts val="0"/>
              </a:spcBef>
              <a:spcAft>
                <a:spcPts val="0"/>
              </a:spcAft>
              <a:buClr>
                <a:srgbClr val="660000"/>
              </a:buClr>
              <a:buSzPct val="100000"/>
              <a:buChar char="●"/>
            </a:pPr>
            <a:r>
              <a:rPr b="1" lang="en" sz="1831">
                <a:solidFill>
                  <a:srgbClr val="660000"/>
                </a:solidFill>
              </a:rPr>
              <a:t>Food, beauty, and photography-related content</a:t>
            </a:r>
            <a:r>
              <a:rPr lang="en" sz="1831">
                <a:solidFill>
                  <a:srgbClr val="660000"/>
                </a:solidFill>
              </a:rPr>
              <a:t> drive the most engagement, making them ideal for content strategy.</a:t>
            </a:r>
            <a:br>
              <a:rPr lang="en" sz="1831">
                <a:solidFill>
                  <a:srgbClr val="660000"/>
                </a:solidFill>
              </a:rPr>
            </a:br>
            <a:endParaRPr sz="1831">
              <a:solidFill>
                <a:srgbClr val="660000"/>
              </a:solidFill>
            </a:endParaRPr>
          </a:p>
          <a:p>
            <a:pPr indent="-301304" lvl="0" marL="457200" rtl="0" algn="l">
              <a:lnSpc>
                <a:spcPct val="115000"/>
              </a:lnSpc>
              <a:spcBef>
                <a:spcPts val="0"/>
              </a:spcBef>
              <a:spcAft>
                <a:spcPts val="0"/>
              </a:spcAft>
              <a:buClr>
                <a:srgbClr val="660000"/>
              </a:buClr>
              <a:buSzPct val="100000"/>
              <a:buChar char="●"/>
            </a:pPr>
            <a:r>
              <a:rPr b="1" lang="en" sz="1831">
                <a:solidFill>
                  <a:srgbClr val="660000"/>
                </a:solidFill>
              </a:rPr>
              <a:t>Ad campaigns can integrate these hashtags</a:t>
            </a:r>
            <a:r>
              <a:rPr lang="en" sz="1831">
                <a:solidFill>
                  <a:srgbClr val="660000"/>
                </a:solidFill>
              </a:rPr>
              <a:t> to target interested audiences, boost visibility, and enhance influencer collaborations.</a:t>
            </a:r>
            <a:br>
              <a:rPr lang="en" sz="1831">
                <a:solidFill>
                  <a:srgbClr val="660000"/>
                </a:solidFill>
              </a:rPr>
            </a:br>
            <a:endParaRPr sz="1831">
              <a:solidFill>
                <a:srgbClr val="660000"/>
              </a:solidFill>
            </a:endParaRPr>
          </a:p>
          <a:p>
            <a:pPr indent="-301304" lvl="0" marL="457200" rtl="0" algn="l">
              <a:lnSpc>
                <a:spcPct val="115000"/>
              </a:lnSpc>
              <a:spcBef>
                <a:spcPts val="0"/>
              </a:spcBef>
              <a:spcAft>
                <a:spcPts val="0"/>
              </a:spcAft>
              <a:buClr>
                <a:srgbClr val="660000"/>
              </a:buClr>
              <a:buSzPct val="100000"/>
              <a:buChar char="●"/>
            </a:pPr>
            <a:r>
              <a:rPr b="1" lang="en" sz="1831">
                <a:solidFill>
                  <a:srgbClr val="660000"/>
                </a:solidFill>
              </a:rPr>
              <a:t>Optimizing post timing, cross-promotion, and recurring content series</a:t>
            </a:r>
            <a:r>
              <a:rPr lang="en" sz="1831">
                <a:solidFill>
                  <a:srgbClr val="660000"/>
                </a:solidFill>
              </a:rPr>
              <a:t> can maximize engagement.</a:t>
            </a:r>
            <a:br>
              <a:rPr lang="en" sz="1831">
                <a:solidFill>
                  <a:srgbClr val="660000"/>
                </a:solidFill>
              </a:rPr>
            </a:br>
            <a:endParaRPr sz="1831">
              <a:solidFill>
                <a:srgbClr val="660000"/>
              </a:solidFill>
            </a:endParaRPr>
          </a:p>
          <a:p>
            <a:pPr indent="-301304" lvl="0" marL="457200" rtl="0" algn="l">
              <a:lnSpc>
                <a:spcPct val="115000"/>
              </a:lnSpc>
              <a:spcBef>
                <a:spcPts val="0"/>
              </a:spcBef>
              <a:spcAft>
                <a:spcPts val="0"/>
              </a:spcAft>
              <a:buClr>
                <a:srgbClr val="660000"/>
              </a:buClr>
              <a:buSzPct val="100000"/>
              <a:buChar char="●"/>
            </a:pPr>
            <a:r>
              <a:rPr b="1" lang="en" sz="1831">
                <a:solidFill>
                  <a:srgbClr val="660000"/>
                </a:solidFill>
              </a:rPr>
              <a:t>Using trending hashtags strategically</a:t>
            </a:r>
            <a:r>
              <a:rPr lang="en" sz="1831">
                <a:solidFill>
                  <a:srgbClr val="660000"/>
                </a:solidFill>
              </a:rPr>
              <a:t> increases algorithmic reach and content discovery.</a:t>
            </a:r>
            <a:endParaRPr sz="2531">
              <a:solidFill>
                <a:srgbClr val="660000"/>
              </a:solidFill>
            </a:endParaRPr>
          </a:p>
        </p:txBody>
      </p:sp>
      <p:pic>
        <p:nvPicPr>
          <p:cNvPr id="326" name="Google Shape;326;p7" title="Screenshot 2025-04-03 at 7.31.44 PM.png"/>
          <p:cNvPicPr preferRelativeResize="0"/>
          <p:nvPr/>
        </p:nvPicPr>
        <p:blipFill rotWithShape="1">
          <a:blip r:embed="rId3">
            <a:alphaModFix/>
          </a:blip>
          <a:srcRect b="0" l="0" r="0" t="0"/>
          <a:stretch/>
        </p:blipFill>
        <p:spPr>
          <a:xfrm>
            <a:off x="4624525" y="1288150"/>
            <a:ext cx="4161126" cy="2938725"/>
          </a:xfrm>
          <a:prstGeom prst="rect">
            <a:avLst/>
          </a:prstGeom>
          <a:noFill/>
          <a:ln>
            <a:noFill/>
          </a:ln>
        </p:spPr>
      </p:pic>
      <p:pic>
        <p:nvPicPr>
          <p:cNvPr id="327" name="Google Shape;327;p7"/>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lin ang="5400012" scaled="0"/>
        </a:gradFill>
      </p:bgPr>
    </p:bg>
    <p:spTree>
      <p:nvGrpSpPr>
        <p:cNvPr id="331" name="Shape 331"/>
        <p:cNvGrpSpPr/>
        <p:nvPr/>
      </p:nvGrpSpPr>
      <p:grpSpPr>
        <a:xfrm>
          <a:off x="0" y="0"/>
          <a:ext cx="0" cy="0"/>
          <a:chOff x="0" y="0"/>
          <a:chExt cx="0" cy="0"/>
        </a:xfrm>
      </p:grpSpPr>
      <p:sp>
        <p:nvSpPr>
          <p:cNvPr id="332" name="Google Shape;332;p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400"/>
              <a:t>Top Engaged Users: Monthly Engagement Insights &amp; Trends</a:t>
            </a:r>
            <a:endParaRPr sz="3100"/>
          </a:p>
        </p:txBody>
      </p:sp>
      <p:sp>
        <p:nvSpPr>
          <p:cNvPr id="333" name="Google Shape;333;p8"/>
          <p:cNvSpPr txBox="1"/>
          <p:nvPr>
            <p:ph idx="1" type="body"/>
          </p:nvPr>
        </p:nvSpPr>
        <p:spPr>
          <a:xfrm>
            <a:off x="311700" y="1152475"/>
            <a:ext cx="40905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298450" lvl="0" marL="457200" rtl="0" algn="l">
              <a:lnSpc>
                <a:spcPct val="115000"/>
              </a:lnSpc>
              <a:spcBef>
                <a:spcPts val="1200"/>
              </a:spcBef>
              <a:spcAft>
                <a:spcPts val="0"/>
              </a:spcAft>
              <a:buClr>
                <a:srgbClr val="660000"/>
              </a:buClr>
              <a:buSzPts val="1100"/>
              <a:buChar char="●"/>
            </a:pPr>
            <a:r>
              <a:rPr b="1" lang="en" sz="1100">
                <a:solidFill>
                  <a:srgbClr val="660000"/>
                </a:solidFill>
              </a:rPr>
              <a:t>Engagement Calculation</a:t>
            </a:r>
            <a:r>
              <a:rPr lang="en" sz="1100">
                <a:solidFill>
                  <a:srgbClr val="660000"/>
                </a:solidFill>
              </a:rPr>
              <a:t> – Engagement is measured as the total of likes, comments, and tags on each user's posts over a month.</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rgbClr val="660000"/>
              </a:buClr>
              <a:buSzPts val="1100"/>
              <a:buChar char="●"/>
            </a:pPr>
            <a:r>
              <a:rPr b="1" lang="en" sz="1100">
                <a:solidFill>
                  <a:srgbClr val="660000"/>
                </a:solidFill>
              </a:rPr>
              <a:t>Top Performers</a:t>
            </a:r>
            <a:r>
              <a:rPr lang="en" sz="1100">
                <a:solidFill>
                  <a:srgbClr val="660000"/>
                </a:solidFill>
              </a:rPr>
              <a:t> – Among 100 users, the top 5 most engaged users stand out, with </a:t>
            </a:r>
            <a:r>
              <a:rPr b="1" lang="en" sz="1100">
                <a:solidFill>
                  <a:srgbClr val="660000"/>
                </a:solidFill>
              </a:rPr>
              <a:t>Eveline95 leading in engagement.</a:t>
            </a:r>
            <a:br>
              <a:rPr b="1" lang="en" sz="1100">
                <a:solidFill>
                  <a:srgbClr val="660000"/>
                </a:solidFill>
              </a:rPr>
            </a:br>
            <a:endParaRPr b="1" sz="1100">
              <a:solidFill>
                <a:srgbClr val="660000"/>
              </a:solidFill>
            </a:endParaRPr>
          </a:p>
          <a:p>
            <a:pPr indent="-298450" lvl="0" marL="457200" rtl="0" algn="l">
              <a:lnSpc>
                <a:spcPct val="115000"/>
              </a:lnSpc>
              <a:spcBef>
                <a:spcPts val="0"/>
              </a:spcBef>
              <a:spcAft>
                <a:spcPts val="0"/>
              </a:spcAft>
              <a:buClr>
                <a:srgbClr val="660000"/>
              </a:buClr>
              <a:buSzPts val="1100"/>
              <a:buChar char="●"/>
            </a:pPr>
            <a:r>
              <a:rPr b="1" lang="en" sz="1100">
                <a:solidFill>
                  <a:srgbClr val="660000"/>
                </a:solidFill>
              </a:rPr>
              <a:t>User Activity Distribution</a:t>
            </a:r>
            <a:r>
              <a:rPr lang="en" sz="1100">
                <a:solidFill>
                  <a:srgbClr val="660000"/>
                </a:solidFill>
              </a:rPr>
              <a:t> – A significant gap may exist between top users and the rest, suggesting power users drive platform engagement.</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chemeClr val="dk1"/>
              </a:buClr>
              <a:buSzPts val="1100"/>
              <a:buChar char="●"/>
            </a:pPr>
            <a:r>
              <a:rPr b="1" lang="en" sz="1100">
                <a:solidFill>
                  <a:srgbClr val="660000"/>
                </a:solidFill>
              </a:rPr>
              <a:t>Potential Marketing Strategy</a:t>
            </a:r>
            <a:r>
              <a:rPr lang="en" sz="1100">
                <a:solidFill>
                  <a:srgbClr val="660000"/>
                </a:solidFill>
              </a:rPr>
              <a:t> – High-engagement users could be leveraged for influencer partnerships or platform growth initiatives.</a:t>
            </a:r>
            <a:br>
              <a:rPr lang="en" sz="1100">
                <a:solidFill>
                  <a:schemeClr val="dk1"/>
                </a:solidFill>
              </a:rPr>
            </a:br>
            <a:endParaRPr b="1" sz="1100">
              <a:solidFill>
                <a:schemeClr val="dk1"/>
              </a:solidFill>
            </a:endParaRPr>
          </a:p>
          <a:p>
            <a:pPr indent="0" lvl="0" marL="0" rtl="0" algn="l">
              <a:lnSpc>
                <a:spcPct val="115000"/>
              </a:lnSpc>
              <a:spcBef>
                <a:spcPts val="1200"/>
              </a:spcBef>
              <a:spcAft>
                <a:spcPts val="1200"/>
              </a:spcAft>
              <a:buSzPts val="1300"/>
              <a:buNone/>
            </a:pPr>
            <a:r>
              <a:t/>
            </a:r>
            <a:endParaRPr/>
          </a:p>
        </p:txBody>
      </p:sp>
      <p:pic>
        <p:nvPicPr>
          <p:cNvPr id="334" name="Google Shape;334;p8" title="Screenshot 2025-04-03 at 7.15.23 PM.png"/>
          <p:cNvPicPr preferRelativeResize="0"/>
          <p:nvPr/>
        </p:nvPicPr>
        <p:blipFill rotWithShape="1">
          <a:blip r:embed="rId3">
            <a:alphaModFix/>
          </a:blip>
          <a:srcRect b="0" l="0" r="0" t="0"/>
          <a:stretch/>
        </p:blipFill>
        <p:spPr>
          <a:xfrm>
            <a:off x="4680225" y="1727375"/>
            <a:ext cx="3989324" cy="2133600"/>
          </a:xfrm>
          <a:prstGeom prst="rect">
            <a:avLst/>
          </a:prstGeom>
          <a:noFill/>
          <a:ln>
            <a:noFill/>
          </a:ln>
        </p:spPr>
      </p:pic>
      <p:pic>
        <p:nvPicPr>
          <p:cNvPr id="335" name="Google Shape;335;p8"/>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DECDB"/>
            </a:gs>
            <a:gs pos="100000">
              <a:srgbClr val="F0AA63"/>
            </a:gs>
          </a:gsLst>
          <a:path path="circle">
            <a:fillToRect b="50%" l="50%" r="50%" t="50%"/>
          </a:path>
          <a:tileRect/>
        </a:gradFill>
      </p:bgPr>
    </p:bg>
    <p:spTree>
      <p:nvGrpSpPr>
        <p:cNvPr id="339" name="Shape 339"/>
        <p:cNvGrpSpPr/>
        <p:nvPr/>
      </p:nvGrpSpPr>
      <p:grpSpPr>
        <a:xfrm>
          <a:off x="0" y="0"/>
          <a:ext cx="0" cy="0"/>
          <a:chOff x="0" y="0"/>
          <a:chExt cx="0" cy="0"/>
        </a:xfrm>
      </p:grpSpPr>
      <p:sp>
        <p:nvSpPr>
          <p:cNvPr id="340" name="Google Shape;340;p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500"/>
              <a:t>Most Engaging Hashtags: Top Tags with Highest Average Likes</a:t>
            </a:r>
            <a:endParaRPr sz="3200"/>
          </a:p>
        </p:txBody>
      </p:sp>
      <p:sp>
        <p:nvSpPr>
          <p:cNvPr id="341" name="Google Shape;341;p9"/>
          <p:cNvSpPr txBox="1"/>
          <p:nvPr>
            <p:ph idx="1" type="body"/>
          </p:nvPr>
        </p:nvSpPr>
        <p:spPr>
          <a:xfrm>
            <a:off x="311700" y="1152475"/>
            <a:ext cx="3858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298450" lvl="0" marL="457200" rtl="0" algn="l">
              <a:lnSpc>
                <a:spcPct val="115000"/>
              </a:lnSpc>
              <a:spcBef>
                <a:spcPts val="1200"/>
              </a:spcBef>
              <a:spcAft>
                <a:spcPts val="0"/>
              </a:spcAft>
              <a:buClr>
                <a:srgbClr val="660000"/>
              </a:buClr>
              <a:buSzPts val="1100"/>
              <a:buChar char="●"/>
            </a:pPr>
            <a:r>
              <a:rPr b="1" lang="en" sz="1100">
                <a:solidFill>
                  <a:srgbClr val="660000"/>
                </a:solidFill>
              </a:rPr>
              <a:t>"Dreamy" leads with the highest average likes (35.75),</a:t>
            </a:r>
            <a:r>
              <a:rPr lang="en" sz="1100">
                <a:solidFill>
                  <a:srgbClr val="660000"/>
                </a:solidFill>
              </a:rPr>
              <a:t> followed by "beauty" and "stunning," indicating strong engagement.</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rgbClr val="660000"/>
              </a:buClr>
              <a:buSzPts val="1100"/>
              <a:buChar char="●"/>
            </a:pPr>
            <a:r>
              <a:rPr b="1" lang="en" sz="1100">
                <a:solidFill>
                  <a:srgbClr val="660000"/>
                </a:solidFill>
              </a:rPr>
              <a:t>Aesthetic and lifestyle-related hashtags dominate</a:t>
            </a:r>
            <a:r>
              <a:rPr lang="en" sz="1100">
                <a:solidFill>
                  <a:srgbClr val="660000"/>
                </a:solidFill>
              </a:rPr>
              <a:t>, suggesting visual appeal drives higher interaction.</a:t>
            </a:r>
            <a:br>
              <a:rPr lang="en" sz="1100">
                <a:solidFill>
                  <a:srgbClr val="660000"/>
                </a:solidFill>
              </a:rPr>
            </a:br>
            <a:endParaRPr sz="1100">
              <a:solidFill>
                <a:srgbClr val="660000"/>
              </a:solidFill>
            </a:endParaRPr>
          </a:p>
          <a:p>
            <a:pPr indent="-298450" lvl="0" marL="457200" rtl="0" algn="l">
              <a:lnSpc>
                <a:spcPct val="115000"/>
              </a:lnSpc>
              <a:spcBef>
                <a:spcPts val="0"/>
              </a:spcBef>
              <a:spcAft>
                <a:spcPts val="0"/>
              </a:spcAft>
              <a:buClr>
                <a:srgbClr val="660000"/>
              </a:buClr>
              <a:buSzPts val="1100"/>
              <a:buChar char="●"/>
            </a:pPr>
            <a:r>
              <a:rPr b="1" lang="en" sz="1100">
                <a:solidFill>
                  <a:srgbClr val="660000"/>
                </a:solidFill>
              </a:rPr>
              <a:t>Brands and content creators can leverage these hashtags</a:t>
            </a:r>
            <a:r>
              <a:rPr lang="en" sz="1100">
                <a:solidFill>
                  <a:srgbClr val="660000"/>
                </a:solidFill>
              </a:rPr>
              <a:t> to increase visibility and engagement on posts.</a:t>
            </a:r>
            <a:endParaRPr b="1" sz="1100">
              <a:solidFill>
                <a:srgbClr val="660000"/>
              </a:solidFill>
            </a:endParaRPr>
          </a:p>
          <a:p>
            <a:pPr indent="0" lvl="0" marL="0" rtl="0" algn="l">
              <a:lnSpc>
                <a:spcPct val="115000"/>
              </a:lnSpc>
              <a:spcBef>
                <a:spcPts val="1200"/>
              </a:spcBef>
              <a:spcAft>
                <a:spcPts val="1200"/>
              </a:spcAft>
              <a:buSzPts val="1300"/>
              <a:buNone/>
            </a:pPr>
            <a:r>
              <a:t/>
            </a:r>
            <a:endParaRPr/>
          </a:p>
        </p:txBody>
      </p:sp>
      <p:pic>
        <p:nvPicPr>
          <p:cNvPr id="342" name="Google Shape;342;p9" title="Screenshot 2025-04-03 at 7.12.10 PM.png"/>
          <p:cNvPicPr preferRelativeResize="0"/>
          <p:nvPr/>
        </p:nvPicPr>
        <p:blipFill rotWithShape="1">
          <a:blip r:embed="rId3">
            <a:alphaModFix/>
          </a:blip>
          <a:srcRect b="0" l="0" r="0" t="0"/>
          <a:stretch/>
        </p:blipFill>
        <p:spPr>
          <a:xfrm>
            <a:off x="4313450" y="1438875"/>
            <a:ext cx="4481474" cy="2932351"/>
          </a:xfrm>
          <a:prstGeom prst="rect">
            <a:avLst/>
          </a:prstGeom>
          <a:noFill/>
          <a:ln>
            <a:noFill/>
          </a:ln>
        </p:spPr>
      </p:pic>
      <p:pic>
        <p:nvPicPr>
          <p:cNvPr id="343" name="Google Shape;343;p9"/>
          <p:cNvPicPr preferRelativeResize="0"/>
          <p:nvPr/>
        </p:nvPicPr>
        <p:blipFill rotWithShape="1">
          <a:blip r:embed="rId4">
            <a:alphaModFix/>
          </a:blip>
          <a:srcRect b="0" l="0" r="0" t="0"/>
          <a:stretch/>
        </p:blipFill>
        <p:spPr>
          <a:xfrm>
            <a:off x="7920600" y="4904800"/>
            <a:ext cx="1146425" cy="161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