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Playfair Display Medium"/>
      <p:regular r:id="rId27"/>
      <p:bold r:id="rId28"/>
      <p:italic r:id="rId29"/>
      <p:boldItalic r:id="rId30"/>
    </p:embeddedFont>
    <p:embeddedFont>
      <p:font typeface="Comfortaa SemiBold"/>
      <p:regular r:id="rId31"/>
      <p:bold r:id="rId32"/>
    </p:embeddedFont>
    <p:embeddedFont>
      <p:font typeface="Roboto Mono Medium"/>
      <p:regular r:id="rId33"/>
      <p:bold r:id="rId34"/>
      <p:italic r:id="rId35"/>
      <p:boldItalic r:id="rId36"/>
    </p:embeddedFont>
    <p:embeddedFont>
      <p:font typeface="Roboto"/>
      <p:regular r:id="rId37"/>
      <p:bold r:id="rId38"/>
      <p:italic r:id="rId39"/>
      <p:boldItalic r:id="rId40"/>
    </p:embeddedFont>
    <p:embeddedFont>
      <p:font typeface="Roboto Medium"/>
      <p:regular r:id="rId41"/>
      <p:bold r:id="rId42"/>
      <p:italic r:id="rId43"/>
      <p:boldItalic r:id="rId44"/>
    </p:embeddedFont>
    <p:embeddedFont>
      <p:font typeface="Roboto SemiBold"/>
      <p:regular r:id="rId45"/>
      <p:bold r:id="rId46"/>
      <p:italic r:id="rId47"/>
      <p:boldItalic r:id="rId48"/>
    </p:embeddedFont>
    <p:embeddedFont>
      <p:font typeface="Roboto Mono"/>
      <p:regular r:id="rId49"/>
      <p:bold r:id="rId50"/>
      <p:italic r:id="rId51"/>
      <p:boldItalic r:id="rId52"/>
    </p:embeddedFont>
    <p:embeddedFont>
      <p:font typeface="Comfortaa Medium"/>
      <p:regular r:id="rId53"/>
      <p:bold r:id="rId54"/>
    </p:embeddedFont>
    <p:embeddedFont>
      <p:font typeface="Comfortaa"/>
      <p:regular r:id="rId55"/>
      <p:bold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7" roundtripDataSignature="AMtx7mgoEHx6tW7dHT7nm0U7hsEXMsw4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oboto-boldItalic.fntdata"/><Relationship Id="rId42" Type="http://schemas.openxmlformats.org/officeDocument/2006/relationships/font" Target="fonts/RobotoMedium-bold.fntdata"/><Relationship Id="rId41" Type="http://schemas.openxmlformats.org/officeDocument/2006/relationships/font" Target="fonts/RobotoMedium-regular.fntdata"/><Relationship Id="rId44" Type="http://schemas.openxmlformats.org/officeDocument/2006/relationships/font" Target="fonts/RobotoMedium-boldItalic.fntdata"/><Relationship Id="rId43" Type="http://schemas.openxmlformats.org/officeDocument/2006/relationships/font" Target="fonts/RobotoMedium-italic.fntdata"/><Relationship Id="rId46" Type="http://schemas.openxmlformats.org/officeDocument/2006/relationships/font" Target="fonts/RobotoSemiBold-bold.fntdata"/><Relationship Id="rId45" Type="http://schemas.openxmlformats.org/officeDocument/2006/relationships/font" Target="fonts/Roboto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SemiBold-boldItalic.fntdata"/><Relationship Id="rId47" Type="http://schemas.openxmlformats.org/officeDocument/2006/relationships/font" Target="fonts/RobotoSemiBold-italic.fntdata"/><Relationship Id="rId49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omfortaaSemiBold-regular.fntdata"/><Relationship Id="rId30" Type="http://schemas.openxmlformats.org/officeDocument/2006/relationships/font" Target="fonts/PlayfairDisplayMedium-boldItalic.fntdata"/><Relationship Id="rId33" Type="http://schemas.openxmlformats.org/officeDocument/2006/relationships/font" Target="fonts/RobotoMonoMedium-regular.fntdata"/><Relationship Id="rId32" Type="http://schemas.openxmlformats.org/officeDocument/2006/relationships/font" Target="fonts/ComfortaaSemiBold-bold.fntdata"/><Relationship Id="rId35" Type="http://schemas.openxmlformats.org/officeDocument/2006/relationships/font" Target="fonts/RobotoMonoMedium-italic.fntdata"/><Relationship Id="rId34" Type="http://schemas.openxmlformats.org/officeDocument/2006/relationships/font" Target="fonts/RobotoMonoMedium-bold.fntdata"/><Relationship Id="rId37" Type="http://schemas.openxmlformats.org/officeDocument/2006/relationships/font" Target="fonts/Roboto-regular.fntdata"/><Relationship Id="rId36" Type="http://schemas.openxmlformats.org/officeDocument/2006/relationships/font" Target="fonts/RobotoMonoMedium-boldItalic.fntdata"/><Relationship Id="rId39" Type="http://schemas.openxmlformats.org/officeDocument/2006/relationships/font" Target="fonts/Roboto-italic.fntdata"/><Relationship Id="rId38" Type="http://schemas.openxmlformats.org/officeDocument/2006/relationships/font" Target="fonts/Roboto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PlayfairDisplayMedium-bold.fntdata"/><Relationship Id="rId27" Type="http://schemas.openxmlformats.org/officeDocument/2006/relationships/font" Target="fonts/PlayfairDisplayMedium-regular.fntdata"/><Relationship Id="rId29" Type="http://schemas.openxmlformats.org/officeDocument/2006/relationships/font" Target="fonts/PlayfairDisplayMedium-italic.fntdata"/><Relationship Id="rId51" Type="http://schemas.openxmlformats.org/officeDocument/2006/relationships/font" Target="fonts/RobotoMono-italic.fntdata"/><Relationship Id="rId50" Type="http://schemas.openxmlformats.org/officeDocument/2006/relationships/font" Target="fonts/RobotoMono-bold.fntdata"/><Relationship Id="rId53" Type="http://schemas.openxmlformats.org/officeDocument/2006/relationships/font" Target="fonts/ComfortaaMedium-regular.fntdata"/><Relationship Id="rId52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55" Type="http://schemas.openxmlformats.org/officeDocument/2006/relationships/font" Target="fonts/Comfortaa-regular.fntdata"/><Relationship Id="rId10" Type="http://schemas.openxmlformats.org/officeDocument/2006/relationships/slide" Target="slides/slide5.xml"/><Relationship Id="rId54" Type="http://schemas.openxmlformats.org/officeDocument/2006/relationships/font" Target="fonts/ComfortaaMedium-bold.fntdata"/><Relationship Id="rId13" Type="http://schemas.openxmlformats.org/officeDocument/2006/relationships/slide" Target="slides/slide8.xml"/><Relationship Id="rId57" Type="http://customschemas.google.com/relationships/presentationmetadata" Target="metadata"/><Relationship Id="rId12" Type="http://schemas.openxmlformats.org/officeDocument/2006/relationships/slide" Target="slides/slide7.xml"/><Relationship Id="rId56" Type="http://schemas.openxmlformats.org/officeDocument/2006/relationships/font" Target="fonts/Comfortaa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2" name="Google Shape;16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298edc7391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3298edc7391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98edc7391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g3298edc7391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298edc739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3298edc739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298edc7391_0_6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g3298edc7391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3" name="Google Shape;7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0" name="Google Shape;25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98edc7391_0_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g3298edc73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e24179d58_0_1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32e24179d5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298edc7391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g3298edc73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9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6666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9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19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2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0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0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9" name="Google Shape;1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1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1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22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1" name="Google Shape;31;p22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2" name="Google Shape;32;p22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23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3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2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" name="Google Shape;45;p2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2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47" name="Google Shape;47;p2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1" name="Google Shape;51;p2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7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7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7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2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16.jpg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796F"/>
            </a:gs>
            <a:gs pos="100000">
              <a:srgbClr val="AA3227"/>
            </a:gs>
          </a:gsLst>
          <a:lin ang="5400012" scaled="0"/>
        </a:gra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00050" y="188600"/>
            <a:ext cx="5717700" cy="1638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b="1" lang="en" sz="4000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Zomato Restaurants Expansion Analysis</a:t>
            </a:r>
            <a:endParaRPr b="1" sz="4000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630575" y="2986300"/>
            <a:ext cx="2892900" cy="9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F3F3F3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Puja Chowdhury</a:t>
            </a:r>
            <a:endParaRPr sz="2000">
              <a:solidFill>
                <a:srgbClr val="F3F3F3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F3F3F3"/>
                </a:solidFill>
                <a:latin typeface="Playfair Display Medium"/>
                <a:ea typeface="Playfair Display Medium"/>
                <a:cs typeface="Playfair Display Medium"/>
                <a:sym typeface="Playfair Display Medium"/>
              </a:rPr>
              <a:t>21/01/2025</a:t>
            </a:r>
            <a:endParaRPr sz="2000">
              <a:solidFill>
                <a:srgbClr val="F3F3F3"/>
              </a:solidFill>
              <a:latin typeface="Playfair Display Medium"/>
              <a:ea typeface="Playfair Display Medium"/>
              <a:cs typeface="Playfair Display Medium"/>
              <a:sym typeface="Playfair Display Medium"/>
            </a:endParaRPr>
          </a:p>
        </p:txBody>
      </p:sp>
      <p:pic>
        <p:nvPicPr>
          <p:cNvPr id="69" name="Google Shape;69;p1"/>
          <p:cNvPicPr preferRelativeResize="0"/>
          <p:nvPr/>
        </p:nvPicPr>
        <p:blipFill rotWithShape="1">
          <a:blip r:embed="rId3">
            <a:alphaModFix/>
          </a:blip>
          <a:srcRect b="8922" l="4058" r="0" t="0"/>
          <a:stretch/>
        </p:blipFill>
        <p:spPr>
          <a:xfrm>
            <a:off x="4414175" y="1740200"/>
            <a:ext cx="4729825" cy="247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22700" y="4809250"/>
            <a:ext cx="1827850" cy="25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796F"/>
            </a:gs>
            <a:gs pos="100000">
              <a:srgbClr val="AA322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/>
        </p:nvSpPr>
        <p:spPr>
          <a:xfrm>
            <a:off x="77150" y="85725"/>
            <a:ext cx="6734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Market Potential Insights for Restaurant Growth</a:t>
            </a:r>
            <a:endParaRPr b="0" i="0" sz="1300" u="none" cap="none" strike="noStrike"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57" name="Google Shape;15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1825" y="76200"/>
            <a:ext cx="1146425" cy="1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9"/>
          <p:cNvSpPr txBox="1"/>
          <p:nvPr/>
        </p:nvSpPr>
        <p:spPr>
          <a:xfrm>
            <a:off x="234250" y="1294200"/>
            <a:ext cx="36675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Mono"/>
              <a:buChar char="●"/>
            </a:pPr>
            <a:r>
              <a:rPr i="1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Australia, Canada, and Singapore</a:t>
            </a:r>
            <a: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are ideal for expansion due to increasing</a:t>
            </a:r>
            <a: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urban populations and middle-class growth</a:t>
            </a:r>
            <a: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b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Mono"/>
              <a:buChar char="●"/>
            </a:pPr>
            <a:r>
              <a:rPr i="1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Sri Lanka and Indonesia</a:t>
            </a:r>
            <a: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present emerging opportunities due to a growing demand for dining experiences and lower competition.</a:t>
            </a:r>
            <a:endParaRPr b="0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Mono"/>
              <a:buChar char="●"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Smaller cities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provide an </a:t>
            </a:r>
            <a:r>
              <a:rPr i="1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advantage</a:t>
            </a:r>
            <a: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in terms of lower competition and higher potential for market entry.</a:t>
            </a:r>
            <a:endParaRPr b="0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9" name="Google Shape;159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52325" y="1452625"/>
            <a:ext cx="3771899" cy="240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796F"/>
            </a:gs>
            <a:gs pos="100000">
              <a:srgbClr val="AA322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/>
        </p:nvSpPr>
        <p:spPr>
          <a:xfrm>
            <a:off x="77150" y="85725"/>
            <a:ext cx="61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Reflections from Consumer Preferences</a:t>
            </a:r>
            <a:endParaRPr b="0" i="0" sz="1300" u="none" cap="none" strike="noStrike"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65" name="Google Shape;16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1825" y="76200"/>
            <a:ext cx="1146425" cy="1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0"/>
          <p:cNvSpPr txBox="1"/>
          <p:nvPr/>
        </p:nvSpPr>
        <p:spPr>
          <a:xfrm>
            <a:off x="363900" y="1340400"/>
            <a:ext cx="3778800" cy="29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i="1" lang="en" sz="1100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Australia, Canada, and Singapore</a:t>
            </a:r>
            <a:r>
              <a:rPr i="0" lang="en" sz="1100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are leaning towards </a:t>
            </a:r>
            <a:r>
              <a:rPr i="1" lang="en" sz="1100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fusion and local cuisines</a:t>
            </a:r>
            <a:r>
              <a:rPr i="0" lang="en" sz="1100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, signaling a demand for unique dining experiences.</a:t>
            </a:r>
            <a:endParaRPr i="0" sz="1100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latin typeface="Comfortaa"/>
                <a:ea typeface="Comfortaa"/>
                <a:cs typeface="Comfortaa"/>
                <a:sym typeface="Comfortaa"/>
              </a:rPr>
            </a:br>
            <a:endParaRPr i="0" sz="1100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</a:pPr>
            <a:r>
              <a:rPr i="1" lang="en" sz="1100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SriLanka</a:t>
            </a:r>
            <a:r>
              <a:rPr i="0" lang="en" sz="1100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shows a strong demand for </a:t>
            </a:r>
            <a:r>
              <a:rPr i="1" lang="en" sz="1100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affordable international cuisines</a:t>
            </a:r>
            <a:r>
              <a:rPr i="0" lang="en" sz="1100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, catering to price-sensitive diners.</a:t>
            </a:r>
            <a:br>
              <a:rPr i="0" lang="en" sz="1100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br>
              <a:rPr i="0" lang="en" sz="1100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</a:pPr>
            <a:r>
              <a:rPr i="0" lang="en" sz="1100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The increasing trend of </a:t>
            </a:r>
            <a:r>
              <a:rPr i="1" lang="en" sz="1100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diverse food offerings </a:t>
            </a:r>
            <a:r>
              <a:rPr i="0" lang="en" sz="1100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calls for restaurants to consider </a:t>
            </a:r>
            <a:r>
              <a:rPr i="1" lang="en" sz="1100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regional preferences</a:t>
            </a:r>
            <a:r>
              <a:rPr i="0" lang="en" sz="1100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when choosing their menu.</a:t>
            </a:r>
            <a:endParaRPr i="0" sz="1100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67" name="Google Shape;167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08125" y="1685550"/>
            <a:ext cx="4390801" cy="2398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796F"/>
            </a:gs>
            <a:gs pos="100000">
              <a:srgbClr val="AA322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298edc7391_0_29"/>
          <p:cNvSpPr txBox="1"/>
          <p:nvPr/>
        </p:nvSpPr>
        <p:spPr>
          <a:xfrm>
            <a:off x="77150" y="85725"/>
            <a:ext cx="615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Reflections from Cuisine Trends</a:t>
            </a:r>
            <a:endParaRPr b="0" i="0" sz="1300" u="none" cap="none" strike="noStrike"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73" name="Google Shape;173;g3298edc7391_0_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1825" y="76200"/>
            <a:ext cx="1146425" cy="1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g3298edc7391_0_29"/>
          <p:cNvSpPr txBox="1"/>
          <p:nvPr/>
        </p:nvSpPr>
        <p:spPr>
          <a:xfrm>
            <a:off x="187825" y="1045350"/>
            <a:ext cx="4844400" cy="28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Global Appeal: </a:t>
            </a:r>
            <a:br>
              <a:rPr lang="en" sz="11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    </a:t>
            </a: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 Indian cuisines consistently rank among the most preferred, showcasing their global acceptance.</a:t>
            </a:r>
            <a:br>
              <a:rPr lang="en" sz="1100">
                <a:latin typeface="Comfortaa"/>
                <a:ea typeface="Comfortaa"/>
                <a:cs typeface="Comfortaa"/>
                <a:sym typeface="Comfortaa"/>
              </a:rPr>
            </a:b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Regional Favorites: </a:t>
            </a:r>
            <a:br>
              <a:rPr lang="en" sz="11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     </a:t>
            </a: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Some cuisines perform exceptionally well in specific countries or regions, highlighting localized preferences.</a:t>
            </a:r>
            <a:br>
              <a:rPr lang="en" sz="1100">
                <a:latin typeface="Comfortaa"/>
                <a:ea typeface="Comfortaa"/>
                <a:cs typeface="Comfortaa"/>
                <a:sym typeface="Comfortaa"/>
              </a:rPr>
            </a:b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Expansion Strategy: </a:t>
            </a:r>
            <a:br>
              <a:rPr lang="en" sz="11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     </a:t>
            </a: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Introducing these cuisines in underrepresented regions could attract more customers and improve engagement.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sz="13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75" name="Google Shape;175;g3298edc7391_0_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36150" y="1361125"/>
            <a:ext cx="3493900" cy="252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796F"/>
            </a:gs>
            <a:gs pos="100000">
              <a:srgbClr val="AA322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298edc7391_0_41"/>
          <p:cNvSpPr txBox="1"/>
          <p:nvPr/>
        </p:nvSpPr>
        <p:spPr>
          <a:xfrm>
            <a:off x="77150" y="85725"/>
            <a:ext cx="766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A Look at Online Delivery Service Features</a:t>
            </a:r>
            <a:endParaRPr b="0" i="0" sz="1300" u="none" cap="none" strike="noStrike"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81" name="Google Shape;181;g3298edc7391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1825" y="76200"/>
            <a:ext cx="1146425" cy="1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g3298edc7391_0_41"/>
          <p:cNvSpPr txBox="1"/>
          <p:nvPr/>
        </p:nvSpPr>
        <p:spPr>
          <a:xfrm>
            <a:off x="378800" y="1549875"/>
            <a:ext cx="4820400" cy="268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Lifestyle Fit: </a:t>
            </a:r>
            <a:br>
              <a:rPr lang="en" sz="11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      Supports modern lifestyles with quick, accessible meals.</a:t>
            </a:r>
            <a:br>
              <a:rPr lang="en" sz="1100">
                <a:latin typeface="Comfortaa"/>
                <a:ea typeface="Comfortaa"/>
                <a:cs typeface="Comfortaa"/>
                <a:sym typeface="Comfortaa"/>
              </a:rPr>
            </a:b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Strategic Impact: </a:t>
            </a:r>
            <a:br>
              <a:rPr lang="en" sz="11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         Expanding delivery options can boost visibility, engagement, and revenue.</a:t>
            </a:r>
            <a:br>
              <a:rPr lang="en" sz="1100">
                <a:latin typeface="Comfortaa"/>
                <a:ea typeface="Comfortaa"/>
                <a:cs typeface="Comfortaa"/>
                <a:sym typeface="Comfortaa"/>
              </a:rPr>
            </a:b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Target Audience: </a:t>
            </a:r>
            <a:br>
              <a:rPr lang="en" sz="11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          Younger demographics and working professionals drive demand for convenience.</a:t>
            </a: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3" name="Google Shape;183;g3298edc7391_0_41"/>
          <p:cNvSpPr txBox="1"/>
          <p:nvPr/>
        </p:nvSpPr>
        <p:spPr>
          <a:xfrm flipH="1" rot="-3755463">
            <a:off x="4398369" y="1348176"/>
            <a:ext cx="1238871" cy="41568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84" name="Google Shape;184;g3298edc7391_0_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23599" y="1510875"/>
            <a:ext cx="2856225" cy="2121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796F"/>
            </a:gs>
            <a:gs pos="100000">
              <a:srgbClr val="AA322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298edc7391_0_55"/>
          <p:cNvSpPr txBox="1"/>
          <p:nvPr/>
        </p:nvSpPr>
        <p:spPr>
          <a:xfrm>
            <a:off x="77150" y="85725"/>
            <a:ext cx="674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Perspectives from Table Reservation Service Features</a:t>
            </a:r>
            <a:endParaRPr b="0" i="0" sz="1400" u="none" cap="none" strike="noStrike">
              <a:solidFill>
                <a:srgbClr val="F3F3F3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90" name="Google Shape;190;g3298edc7391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1825" y="76200"/>
            <a:ext cx="1146425" cy="1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3298edc7391_0_55"/>
          <p:cNvSpPr txBox="1"/>
          <p:nvPr/>
        </p:nvSpPr>
        <p:spPr>
          <a:xfrm>
            <a:off x="360275" y="1277200"/>
            <a:ext cx="3981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1" i="0" sz="13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2" name="Google Shape;192;g3298edc7391_0_55"/>
          <p:cNvSpPr txBox="1"/>
          <p:nvPr/>
        </p:nvSpPr>
        <p:spPr>
          <a:xfrm>
            <a:off x="156425" y="701475"/>
            <a:ext cx="629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93" name="Google Shape;193;g3298edc7391_0_55"/>
          <p:cNvSpPr txBox="1"/>
          <p:nvPr/>
        </p:nvSpPr>
        <p:spPr>
          <a:xfrm>
            <a:off x="479225" y="915475"/>
            <a:ext cx="4627200" cy="401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Crowd Management: </a:t>
            </a:r>
            <a:br>
              <a:rPr lang="en" sz="11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        Helps premium establishments maintain a seamless dining experience and improve operational efficiency.</a:t>
            </a:r>
            <a:br>
              <a:rPr lang="en" sz="1100">
                <a:latin typeface="Comfortaa"/>
                <a:ea typeface="Comfortaa"/>
                <a:cs typeface="Comfortaa"/>
                <a:sym typeface="Comfortaa"/>
              </a:rPr>
            </a:b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Catering to Premium Segments: </a:t>
            </a:r>
            <a:br>
              <a:rPr lang="en" sz="11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      Targeting high-end markets with table booking boosts customer satisfaction and loyalty.</a:t>
            </a:r>
            <a:br>
              <a:rPr lang="en" sz="1100">
                <a:latin typeface="Comfortaa"/>
                <a:ea typeface="Comfortaa"/>
                <a:cs typeface="Comfortaa"/>
                <a:sym typeface="Comfortaa"/>
              </a:rPr>
            </a:b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Urban Market Strategy: </a:t>
            </a:r>
            <a:br>
              <a:rPr lang="en" sz="11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       Table booking in city centers complements Zomato’s strategy to attract discerning diners in competitive areas.</a:t>
            </a:r>
            <a:br>
              <a:rPr lang="en" sz="1100">
                <a:latin typeface="Comfortaa"/>
                <a:ea typeface="Comfortaa"/>
                <a:cs typeface="Comfortaa"/>
                <a:sym typeface="Comfortaa"/>
              </a:rPr>
            </a:b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Font typeface="Comfortaa"/>
              <a:buChar char="●"/>
            </a:pP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Higher Ratings Correlation: </a:t>
            </a:r>
            <a:br>
              <a:rPr lang="en" sz="11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100">
                <a:latin typeface="Comfortaa"/>
                <a:ea typeface="Comfortaa"/>
                <a:cs typeface="Comfortaa"/>
                <a:sym typeface="Comfortaa"/>
              </a:rPr>
              <a:t>         Restaurants with online delivery options receive better ratings, highlighting the convenience factor.</a:t>
            </a:r>
            <a:br>
              <a:rPr lang="en" sz="1100">
                <a:latin typeface="Comfortaa"/>
                <a:ea typeface="Comfortaa"/>
                <a:cs typeface="Comfortaa"/>
                <a:sym typeface="Comfortaa"/>
              </a:rPr>
            </a:br>
            <a:endParaRPr sz="11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94" name="Google Shape;194;g3298edc7391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29475" y="1589400"/>
            <a:ext cx="3037700" cy="231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796F"/>
            </a:gs>
            <a:gs pos="100000">
              <a:srgbClr val="AA322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2"/>
          <p:cNvSpPr txBox="1"/>
          <p:nvPr/>
        </p:nvSpPr>
        <p:spPr>
          <a:xfrm>
            <a:off x="77150" y="85725"/>
            <a:ext cx="377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Strategic Recommendations</a:t>
            </a:r>
            <a:endParaRPr b="1" i="0" sz="1600" u="none" cap="none" strike="noStrike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0" name="Google Shape;200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1825" y="76200"/>
            <a:ext cx="1146425" cy="1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p12"/>
          <p:cNvSpPr txBox="1"/>
          <p:nvPr/>
        </p:nvSpPr>
        <p:spPr>
          <a:xfrm>
            <a:off x="77150" y="958950"/>
            <a:ext cx="4216500" cy="23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Key Insights:</a:t>
            </a:r>
            <a:endParaRPr b="1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125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High Online Delivery Demand:</a:t>
            </a:r>
            <a:r>
              <a:rPr b="0" i="0" lang="en" sz="125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b="0" i="0" sz="125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Restaurants with online delivery options consistently achieve higher ratings and order volumes.  </a:t>
            </a:r>
            <a:endParaRPr b="0" i="0" sz="125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t/>
            </a:r>
            <a:endParaRPr b="0" i="0" sz="125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1" i="1" lang="en" sz="125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Mid-Price Range Preference:</a:t>
            </a:r>
            <a:r>
              <a:rPr b="0" i="0" lang="en" sz="125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b="0" i="0" sz="125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50"/>
              <a:buFont typeface="Arial"/>
              <a:buNone/>
            </a:pPr>
            <a:r>
              <a:rPr b="0" i="0" lang="en" sz="125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Most customers prefer restaurants in the mid-price range, offering affordability and quality balance.</a:t>
            </a:r>
            <a:r>
              <a:rPr b="0" i="0" lang="en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02" name="Google Shape;202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060900" y="1670525"/>
            <a:ext cx="4969950" cy="286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796F"/>
            </a:gs>
            <a:gs pos="100000">
              <a:srgbClr val="AA322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3"/>
          <p:cNvSpPr txBox="1"/>
          <p:nvPr/>
        </p:nvSpPr>
        <p:spPr>
          <a:xfrm>
            <a:off x="77150" y="85725"/>
            <a:ext cx="37719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Strategic Recommendations</a:t>
            </a:r>
            <a:endParaRPr b="1" i="0" sz="1500" u="none" cap="none" strike="noStrike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08" name="Google Shape;20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1825" y="76200"/>
            <a:ext cx="1146425" cy="1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3"/>
          <p:cNvSpPr txBox="1"/>
          <p:nvPr/>
        </p:nvSpPr>
        <p:spPr>
          <a:xfrm>
            <a:off x="300050" y="715550"/>
            <a:ext cx="7605300" cy="41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Strategic Recommendations</a:t>
            </a:r>
            <a:r>
              <a:rPr b="1" i="0" lang="en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br>
              <a:rPr b="1" i="0" lang="en" sz="13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1" i="0" sz="13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r>
              <a:rPr b="1" i="1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Focus on Online Delivery:</a:t>
            </a:r>
            <a:r>
              <a:rPr b="0" i="1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Partner with restaurants offering online delivery to drive higher customer satisfaction.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r>
              <a:rPr b="1" i="1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Target Tier-2 Cities:</a:t>
            </a:r>
            <a:r>
              <a:rPr b="0" i="0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Expand into tier-2 cities to capture growing demand and reduce reliance on metros.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r>
              <a:rPr b="1" i="1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Promote Mid-Priced Restaurants: </a:t>
            </a:r>
            <a:r>
              <a:rPr b="0" i="0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Encourage partnerships with restaurants in the mid-price range to attract broader audiences.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r>
              <a:rPr b="1" i="1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Diversify Cuisine Offerings:</a:t>
            </a:r>
            <a:r>
              <a:rPr b="0" i="0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Onboard restaurants with healthy and vegan options to cater to emerging trends. 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Roboto Mono"/>
              <a:buChar char="●"/>
            </a:pPr>
            <a:r>
              <a:rPr b="1" i="1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Optimize Logistics in Smaller Cities: </a:t>
            </a:r>
            <a:r>
              <a:rPr b="0" i="0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 Improve delivery networks in underserved areas to enhance customer experience. </a:t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796F"/>
            </a:gs>
            <a:gs pos="100000">
              <a:srgbClr val="AA322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4"/>
          <p:cNvSpPr txBox="1"/>
          <p:nvPr/>
        </p:nvSpPr>
        <p:spPr>
          <a:xfrm>
            <a:off x="162875" y="94300"/>
            <a:ext cx="47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Dashboard and Visualizations</a:t>
            </a:r>
            <a:endParaRPr b="0" i="0" sz="1800" u="none" cap="none" strike="noStrike">
              <a:solidFill>
                <a:schemeClr val="accent4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215" name="Google Shape;2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1825" y="76200"/>
            <a:ext cx="1146425" cy="16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1950" y="708400"/>
            <a:ext cx="8924652" cy="4314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796F"/>
            </a:gs>
            <a:gs pos="100000">
              <a:srgbClr val="AA322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"/>
          <p:cNvSpPr txBox="1"/>
          <p:nvPr/>
        </p:nvSpPr>
        <p:spPr>
          <a:xfrm>
            <a:off x="162875" y="94300"/>
            <a:ext cx="47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Dashboard and Visualizations</a:t>
            </a:r>
            <a:endParaRPr b="0" i="0" sz="1800" u="none" cap="none" strike="noStrike">
              <a:solidFill>
                <a:schemeClr val="accent4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222" name="Google Shape;2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1825" y="76200"/>
            <a:ext cx="1146425" cy="1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5"/>
          <p:cNvSpPr txBox="1"/>
          <p:nvPr/>
        </p:nvSpPr>
        <p:spPr>
          <a:xfrm>
            <a:off x="1354025" y="1462900"/>
            <a:ext cx="68385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Lesser Competition:</a:t>
            </a:r>
            <a:r>
              <a:rPr b="0" i="0" lang="en" sz="1100" u="none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Countries like </a:t>
            </a:r>
            <a:r>
              <a:rPr b="1" i="1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Sri Lanka (3.9 rating) and Australia (24 restaurants)</a:t>
            </a:r>
            <a: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show strong potential for expansion.</a:t>
            </a:r>
            <a:endParaRPr b="0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Suggested Countries:</a:t>
            </a:r>
            <a:r>
              <a:rPr b="0" i="0" lang="en" sz="1100" u="none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High customer satisfaction in </a:t>
            </a:r>
            <a:r>
              <a:rPr b="1" i="1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Sri Lanka, Australia, and Singapore</a:t>
            </a:r>
            <a: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indicates strategic opportunities.</a:t>
            </a:r>
            <a:endParaRPr b="0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Expenditure</a:t>
            </a:r>
            <a:r>
              <a:rPr b="0" i="0" lang="en" sz="1100" u="none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: </a:t>
            </a:r>
            <a:r>
              <a:rPr b="1" i="1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Sri Lanka has the highest customer spending (47,500 LKR)</a:t>
            </a:r>
            <a: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, making it a lucrative market.</a:t>
            </a:r>
            <a:endParaRPr b="0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Pricing vs. Rating:</a:t>
            </a:r>
            <a:r>
              <a:rPr b="0" i="0" lang="en" sz="1100" u="none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Higher pricing slightly improves ratings but isn’t a direct factor for satisfaction.</a:t>
            </a:r>
            <a:endParaRPr b="0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Char char="●"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Price Range:</a:t>
            </a:r>
            <a:r>
              <a:rPr b="0" i="0" lang="en" sz="1100" u="none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Most restaurants operate in the lowest price range, suggesting affordability trends.</a:t>
            </a:r>
            <a:endParaRPr b="0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24" name="Google Shape;224;p15"/>
          <p:cNvSpPr txBox="1"/>
          <p:nvPr/>
        </p:nvSpPr>
        <p:spPr>
          <a:xfrm>
            <a:off x="334625" y="922850"/>
            <a:ext cx="2846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434343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Key Insides :</a:t>
            </a:r>
            <a:endParaRPr b="0" i="0" sz="1800" u="none" cap="none" strike="noStrike">
              <a:solidFill>
                <a:srgbClr val="434343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796F"/>
            </a:gs>
            <a:gs pos="100000">
              <a:srgbClr val="AA322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298edc7391_0_68"/>
          <p:cNvSpPr txBox="1"/>
          <p:nvPr/>
        </p:nvSpPr>
        <p:spPr>
          <a:xfrm>
            <a:off x="162875" y="94300"/>
            <a:ext cx="473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Dashboard and Visualizations</a:t>
            </a:r>
            <a:endParaRPr b="0" i="0" sz="1800" u="none" cap="none" strike="noStrike">
              <a:solidFill>
                <a:schemeClr val="accent4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230" name="Google Shape;230;g3298edc7391_0_6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1825" y="76200"/>
            <a:ext cx="1146425" cy="1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g3298edc7391_0_68"/>
          <p:cNvSpPr txBox="1"/>
          <p:nvPr/>
        </p:nvSpPr>
        <p:spPr>
          <a:xfrm>
            <a:off x="102925" y="1064400"/>
            <a:ext cx="43062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32" name="Google Shape;232;g3298edc7391_0_68"/>
          <p:cNvSpPr txBox="1"/>
          <p:nvPr/>
        </p:nvSpPr>
        <p:spPr>
          <a:xfrm>
            <a:off x="458525" y="1033650"/>
            <a:ext cx="414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" sz="15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Interactive Features in the Dashboard :</a:t>
            </a:r>
            <a:endParaRPr b="1" i="0" sz="15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3" name="Google Shape;233;g3298edc7391_0_68"/>
          <p:cNvSpPr txBox="1"/>
          <p:nvPr/>
        </p:nvSpPr>
        <p:spPr>
          <a:xfrm>
            <a:off x="1084300" y="1632800"/>
            <a:ext cx="73104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Filters and Slicers:</a:t>
            </a:r>
            <a: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Mono"/>
              <a:buChar char="●"/>
            </a:pPr>
            <a:r>
              <a:rPr b="1" i="0" lang="en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Country Filter:</a:t>
            </a:r>
            <a:r>
              <a:rPr b="0" i="0" lang="en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Enables users to focus on data for specific countries, such as analyzing restaurant performance, ratings</a:t>
            </a:r>
            <a:r>
              <a:rPr lang="en" sz="1000">
                <a:latin typeface="Roboto Mono"/>
                <a:ea typeface="Roboto Mono"/>
                <a:cs typeface="Roboto Mono"/>
                <a:sym typeface="Roboto Mono"/>
              </a:rPr>
              <a:t>.</a:t>
            </a:r>
            <a:br>
              <a:rPr lang="en" sz="1000">
                <a:latin typeface="Roboto Mono"/>
                <a:ea typeface="Roboto Mono"/>
                <a:cs typeface="Roboto Mono"/>
                <a:sym typeface="Roboto Mono"/>
              </a:rPr>
            </a:b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21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Roboto Mono"/>
              <a:buChar char="●"/>
            </a:pPr>
            <a:r>
              <a:rPr b="1" i="0" lang="en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Year Filter:</a:t>
            </a:r>
            <a:r>
              <a:rPr b="0" i="0" lang="en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Allows users to view trends over specific years, such as the number of restaurants opened or changes in ratings</a:t>
            </a:r>
            <a: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Dynamic Visualizations:</a:t>
            </a:r>
            <a: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0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0" i="0" lang="en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The </a:t>
            </a:r>
            <a:r>
              <a:rPr b="1" i="1" lang="en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"Impact of Online Delivery and Table Booking" pie chart</a:t>
            </a:r>
            <a:r>
              <a:rPr b="0" i="0" lang="en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provides insights into customer preferences, and filters refine this by country</a:t>
            </a:r>
            <a: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.</a:t>
            </a:r>
            <a:b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Mono"/>
              <a:buChar char="●"/>
            </a:pP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Custom Interactivity:</a:t>
            </a:r>
            <a: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0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Slicers allow quick exploration of metrics like total restaurants, cuisines, and price ranges, tailoring the analysis to specific needs.</a:t>
            </a:r>
            <a:endParaRPr b="0" i="0" sz="10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796F"/>
            </a:gs>
            <a:gs pos="100000">
              <a:srgbClr val="AA322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321125" y="42850"/>
            <a:ext cx="6236700" cy="55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" sz="2800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About Zomato</a:t>
            </a:r>
            <a:endParaRPr b="1" sz="2800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76" name="Google Shape;7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655175"/>
            <a:ext cx="3849052" cy="267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73125" y="3484073"/>
            <a:ext cx="3170874" cy="165942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"/>
          <p:cNvSpPr txBox="1"/>
          <p:nvPr/>
        </p:nvSpPr>
        <p:spPr>
          <a:xfrm>
            <a:off x="4029100" y="711525"/>
            <a:ext cx="45693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Better food for more people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scroll for more</a:t>
            </a:r>
            <a:endParaRPr b="0" i="0" sz="12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4183400" y="1294450"/>
            <a:ext cx="46893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Did you know? The global food delivery market is expected to grow by $186.5 billion from 2021 to 2026, highlighting immense growth opportunities for restaurant chains.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2"/>
          <p:cNvSpPr txBox="1"/>
          <p:nvPr/>
        </p:nvSpPr>
        <p:spPr>
          <a:xfrm>
            <a:off x="321125" y="3874775"/>
            <a:ext cx="4882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Zomato, a leader in the food-tech industry, is positioned to capitalize on this growth by expanding its restaurant network in key markets.</a:t>
            </a:r>
            <a:endParaRPr b="0" i="0" sz="1400" u="none" cap="none" strike="noStrike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4123375" y="1251600"/>
            <a:ext cx="4826400" cy="934500"/>
          </a:xfrm>
          <a:prstGeom prst="wedgeRoundRectCallout">
            <a:avLst>
              <a:gd fmla="val -20871" name="adj1"/>
              <a:gd fmla="val 73839" name="adj2"/>
              <a:gd fmla="val 0" name="adj3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82" name="Google Shape;82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48425" y="74875"/>
            <a:ext cx="1146425" cy="1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796F"/>
            </a:gs>
            <a:gs pos="100000">
              <a:srgbClr val="AA322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type="title"/>
          </p:nvPr>
        </p:nvSpPr>
        <p:spPr>
          <a:xfrm>
            <a:off x="462625" y="78650"/>
            <a:ext cx="3917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sz="2700">
                <a:latin typeface="Comfortaa SemiBold"/>
                <a:ea typeface="Comfortaa SemiBold"/>
                <a:cs typeface="Comfortaa SemiBold"/>
                <a:sym typeface="Comfortaa SemiBold"/>
              </a:rPr>
              <a:t>Conclusion</a:t>
            </a:r>
            <a:endParaRPr sz="2700"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243600" y="4097850"/>
            <a:ext cx="865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Zomato's analysis reveals India as a dominant market, with growth opportunities in Sri Lanka, Singapore, Canada, and Australia. Understanding customer preferences is crucial for success.</a:t>
            </a:r>
            <a:endParaRPr i="0" sz="14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40" name="Google Shape;240;p16"/>
          <p:cNvSpPr/>
          <p:nvPr/>
        </p:nvSpPr>
        <p:spPr>
          <a:xfrm>
            <a:off x="341675" y="2163050"/>
            <a:ext cx="2221500" cy="1748700"/>
          </a:xfrm>
          <a:prstGeom prst="roundRect">
            <a:avLst>
              <a:gd fmla="val 5531" name="adj"/>
            </a:avLst>
          </a:prstGeom>
          <a:solidFill>
            <a:srgbClr val="EFEFE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1" name="Google Shape;241;p16"/>
          <p:cNvSpPr txBox="1"/>
          <p:nvPr/>
        </p:nvSpPr>
        <p:spPr>
          <a:xfrm>
            <a:off x="400475" y="2137750"/>
            <a:ext cx="21627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Restaurant Distribution:</a:t>
            </a:r>
            <a:r>
              <a:rPr b="1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endParaRPr b="1" i="0" sz="13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India dominates with the highest restaurant count, but countries like Sri Lanka and Singapore show potential for expansion due to favorable competition and high ratings.</a:t>
            </a:r>
            <a:endParaRPr b="0" i="0" sz="500" u="none" cap="none" strike="noStrike">
              <a:solidFill>
                <a:schemeClr val="lt2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242" name="Google Shape;242;p16"/>
          <p:cNvSpPr/>
          <p:nvPr/>
        </p:nvSpPr>
        <p:spPr>
          <a:xfrm>
            <a:off x="3422425" y="2184500"/>
            <a:ext cx="2280300" cy="1705800"/>
          </a:xfrm>
          <a:prstGeom prst="roundRect">
            <a:avLst>
              <a:gd fmla="val 5531" name="adj"/>
            </a:avLst>
          </a:prstGeom>
          <a:solidFill>
            <a:srgbClr val="EFEFE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6"/>
          <p:cNvSpPr txBox="1"/>
          <p:nvPr/>
        </p:nvSpPr>
        <p:spPr>
          <a:xfrm>
            <a:off x="3376625" y="2367800"/>
            <a:ext cx="2280300" cy="133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Customer Preferences:</a:t>
            </a:r>
            <a:endParaRPr b="1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Price range and online delivery significantly influence customer satisfaction and engagement, making them crucial for strategic planning.</a:t>
            </a:r>
            <a:endParaRPr b="0" i="0" sz="1000" u="none" cap="none" strike="noStrike">
              <a:solidFill>
                <a:srgbClr val="0000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244" name="Google Shape;244;p16"/>
          <p:cNvSpPr/>
          <p:nvPr/>
        </p:nvSpPr>
        <p:spPr>
          <a:xfrm>
            <a:off x="6444375" y="2108350"/>
            <a:ext cx="2280300" cy="1705800"/>
          </a:xfrm>
          <a:prstGeom prst="roundRect">
            <a:avLst>
              <a:gd fmla="val 5531" name="adj"/>
            </a:avLst>
          </a:prstGeom>
          <a:solidFill>
            <a:srgbClr val="EFEFE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6"/>
          <p:cNvSpPr txBox="1"/>
          <p:nvPr/>
        </p:nvSpPr>
        <p:spPr>
          <a:xfrm>
            <a:off x="6561975" y="2108350"/>
            <a:ext cx="21627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Market Opportunities:</a:t>
            </a:r>
            <a:endParaRPr b="1" i="0" sz="14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Suggested countries like Australia, Canada, and Sri Lanka have untapped potential for growth, supported by data on ratings, expenditure, and customer trends.</a:t>
            </a:r>
            <a:endParaRPr b="0" i="0" sz="9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246" name="Google Shape;246;p16"/>
          <p:cNvSpPr txBox="1"/>
          <p:nvPr/>
        </p:nvSpPr>
        <p:spPr>
          <a:xfrm>
            <a:off x="652675" y="812050"/>
            <a:ext cx="773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These findings provide a data-driven foundation for Zomato’s strategic expansion, ensuring optimized operations and enhanced customer satisfaction in target markets.</a:t>
            </a:r>
            <a:endParaRPr b="0" i="0" sz="1300" u="none" cap="none" strike="noStrike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247" name="Google Shape;247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1825" y="76200"/>
            <a:ext cx="1146425" cy="1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796F"/>
            </a:gs>
            <a:gs pos="100000">
              <a:srgbClr val="AA322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7"/>
          <p:cNvSpPr txBox="1"/>
          <p:nvPr/>
        </p:nvSpPr>
        <p:spPr>
          <a:xfrm>
            <a:off x="300425" y="325750"/>
            <a:ext cx="300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" sz="3000" u="none" cap="none" strike="noStrike">
                <a:solidFill>
                  <a:schemeClr val="lt1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Reference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00425" y="0"/>
            <a:ext cx="584357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17"/>
          <p:cNvSpPr txBox="1"/>
          <p:nvPr/>
        </p:nvSpPr>
        <p:spPr>
          <a:xfrm>
            <a:off x="205750" y="1311575"/>
            <a:ext cx="3043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Trebuchet MS"/>
              <a:buChar char="❖"/>
            </a:pPr>
            <a:r>
              <a:rPr b="1" i="0" lang="en" sz="12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Newton school Data sets</a:t>
            </a:r>
            <a:endParaRPr b="1" i="0" sz="1200" u="none" cap="none" strike="noStrike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Trebuchet MS"/>
              <a:buChar char="❖"/>
            </a:pPr>
            <a:r>
              <a:rPr b="1" i="0" lang="en" sz="12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Mentor - Santhosh Reddy Vemareddy</a:t>
            </a:r>
            <a:endParaRPr b="1" i="0" sz="1200" u="none" cap="none" strike="noStrike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Trebuchet MS"/>
              <a:buChar char="❖"/>
            </a:pPr>
            <a:r>
              <a:rPr b="1" i="0" lang="en" sz="12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Teaching Asst - Vaishnavi Bhat </a:t>
            </a:r>
            <a:endParaRPr b="1" i="0" sz="1200" u="none" cap="none" strike="noStrike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3F3F3"/>
              </a:buClr>
              <a:buSzPts val="1200"/>
              <a:buFont typeface="Trebuchet MS"/>
              <a:buChar char="❖"/>
            </a:pPr>
            <a:r>
              <a:rPr b="1" i="0" lang="en" sz="1200" u="none" cap="none" strike="noStrike">
                <a:solidFill>
                  <a:srgbClr val="F3F3F3"/>
                </a:solidFill>
                <a:latin typeface="Trebuchet MS"/>
                <a:ea typeface="Trebuchet MS"/>
                <a:cs typeface="Trebuchet MS"/>
                <a:sym typeface="Trebuchet MS"/>
              </a:rPr>
              <a:t>Currency Converter Rate : MARKETS.BUSINESSINSIDER.COM</a:t>
            </a:r>
            <a:endParaRPr b="1" i="0" sz="1200" u="none" cap="none" strike="noStrike">
              <a:solidFill>
                <a:srgbClr val="F3F3F3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796F"/>
            </a:gs>
            <a:gs pos="100000">
              <a:srgbClr val="AA322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"/>
          <p:cNvSpPr txBox="1"/>
          <p:nvPr/>
        </p:nvSpPr>
        <p:spPr>
          <a:xfrm>
            <a:off x="1009475" y="3969050"/>
            <a:ext cx="7436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000000"/>
                </a:solidFill>
                <a:latin typeface="Roboto SemiBold"/>
                <a:ea typeface="Roboto SemiBold"/>
                <a:cs typeface="Roboto SemiBold"/>
                <a:sym typeface="Roboto SemiBold"/>
              </a:rPr>
              <a:t>This approaches blends a surprising industry fact with the clear goals of our project, setting the stage for your subsequent analysis and strategy development.</a:t>
            </a:r>
            <a:endParaRPr b="0" i="0" sz="1500" u="none" cap="none" strike="noStrike">
              <a:solidFill>
                <a:srgbClr val="000000"/>
              </a:solidFill>
              <a:latin typeface="Roboto SemiBold"/>
              <a:ea typeface="Roboto SemiBold"/>
              <a:cs typeface="Roboto SemiBold"/>
              <a:sym typeface="Roboto SemiBold"/>
            </a:endParaRPr>
          </a:p>
        </p:txBody>
      </p:sp>
      <p:sp>
        <p:nvSpPr>
          <p:cNvPr id="88" name="Google Shape;88;p3"/>
          <p:cNvSpPr txBox="1"/>
          <p:nvPr/>
        </p:nvSpPr>
        <p:spPr>
          <a:xfrm>
            <a:off x="282875" y="85725"/>
            <a:ext cx="3497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" sz="2800" u="none" cap="none" strike="noStrike">
                <a:solidFill>
                  <a:srgbClr val="F3F3F3"/>
                </a:solidFill>
                <a:latin typeface="Comfortaa"/>
                <a:ea typeface="Comfortaa"/>
                <a:cs typeface="Comfortaa"/>
                <a:sym typeface="Comfortaa"/>
              </a:rPr>
              <a:t>Project Objective</a:t>
            </a:r>
            <a:endParaRPr b="1" i="0" sz="2800" u="none" cap="none" strike="noStrike">
              <a:solidFill>
                <a:srgbClr val="F3F3F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89" name="Google Shape;89;p3"/>
          <p:cNvSpPr txBox="1"/>
          <p:nvPr/>
        </p:nvSpPr>
        <p:spPr>
          <a:xfrm>
            <a:off x="403825" y="701325"/>
            <a:ext cx="7732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3F3F3"/>
                </a:solidFill>
                <a:latin typeface="Roboto"/>
                <a:ea typeface="Roboto"/>
                <a:cs typeface="Roboto"/>
                <a:sym typeface="Roboto"/>
              </a:rPr>
              <a:t>This analysis aims to identify potential areas for expansion, understand evolving market trends, and enhance restaurant partnerships.</a:t>
            </a:r>
            <a:endParaRPr b="0" i="0" sz="1300" u="none" cap="none" strike="noStrike">
              <a:solidFill>
                <a:srgbClr val="F3F3F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403825" y="1868800"/>
            <a:ext cx="2280300" cy="1843200"/>
          </a:xfrm>
          <a:prstGeom prst="roundRect">
            <a:avLst>
              <a:gd fmla="val 5531" name="adj"/>
            </a:avLst>
          </a:prstGeom>
          <a:solidFill>
            <a:srgbClr val="EFEFE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1" name="Google Shape;91;p3"/>
          <p:cNvSpPr txBox="1"/>
          <p:nvPr/>
        </p:nvSpPr>
        <p:spPr>
          <a:xfrm>
            <a:off x="462625" y="2014700"/>
            <a:ext cx="2162700" cy="17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Identify Key Areas for Expansion:</a:t>
            </a:r>
            <a:endParaRPr b="0" i="0" sz="13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endParaRPr b="0" i="0" sz="13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Pinpoint regions and cities with the highest potential for new restaurant openings.</a:t>
            </a:r>
            <a:endParaRPr b="0" i="0" sz="800" u="none" cap="none" strike="noStrike">
              <a:solidFill>
                <a:schemeClr val="lt2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3376575" y="1868800"/>
            <a:ext cx="2280300" cy="1843200"/>
          </a:xfrm>
          <a:prstGeom prst="roundRect">
            <a:avLst>
              <a:gd fmla="val 5531" name="adj"/>
            </a:avLst>
          </a:prstGeom>
          <a:solidFill>
            <a:srgbClr val="EFEFE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"/>
          <p:cNvSpPr txBox="1"/>
          <p:nvPr/>
        </p:nvSpPr>
        <p:spPr>
          <a:xfrm>
            <a:off x="3437575" y="1954700"/>
            <a:ext cx="21627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Analyze Market Trends:</a:t>
            </a:r>
            <a:endParaRPr b="0" i="0" sz="13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Comfortaa SemiBold"/>
                <a:ea typeface="Comfortaa SemiBold"/>
                <a:cs typeface="Comfortaa SemiBold"/>
                <a:sym typeface="Comfortaa SemiBold"/>
              </a:rPr>
              <a:t>Understand customer preferences, spending patterns, and competitor activity.</a:t>
            </a:r>
            <a:endParaRPr b="0" i="0" sz="1300" u="none" cap="none" strike="noStrike">
              <a:solidFill>
                <a:srgbClr val="000000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sp>
        <p:nvSpPr>
          <p:cNvPr id="94" name="Google Shape;94;p3"/>
          <p:cNvSpPr/>
          <p:nvPr/>
        </p:nvSpPr>
        <p:spPr>
          <a:xfrm>
            <a:off x="6470325" y="1868800"/>
            <a:ext cx="2280300" cy="1843200"/>
          </a:xfrm>
          <a:prstGeom prst="roundRect">
            <a:avLst>
              <a:gd fmla="val 5531" name="adj"/>
            </a:avLst>
          </a:prstGeom>
          <a:solidFill>
            <a:srgbClr val="EFEFEF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6470325" y="1893200"/>
            <a:ext cx="23640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Optimize Zomato’s Restaurant Portfolio</a:t>
            </a:r>
            <a:endParaRPr b="0" i="0" sz="13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000000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Develop strategies to enhance restaurant offerings, improve customer engagement, and increase market share.</a:t>
            </a:r>
            <a:endParaRPr b="0" i="0" sz="1100" u="none" cap="none" strike="noStrike">
              <a:solidFill>
                <a:srgbClr val="000000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96" name="Google Shape;9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1825" y="76200"/>
            <a:ext cx="1146425" cy="1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796F"/>
            </a:gs>
            <a:gs pos="100000">
              <a:srgbClr val="AA322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/>
          <p:nvPr/>
        </p:nvSpPr>
        <p:spPr>
          <a:xfrm>
            <a:off x="4979825" y="1907050"/>
            <a:ext cx="3693600" cy="2899200"/>
          </a:xfrm>
          <a:prstGeom prst="roundRect">
            <a:avLst>
              <a:gd fmla="val 4518" name="adj"/>
            </a:avLst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4"/>
          <p:cNvSpPr/>
          <p:nvPr/>
        </p:nvSpPr>
        <p:spPr>
          <a:xfrm>
            <a:off x="247425" y="993700"/>
            <a:ext cx="4006500" cy="3065400"/>
          </a:xfrm>
          <a:prstGeom prst="roundRect">
            <a:avLst>
              <a:gd fmla="val 3768" name="adj"/>
            </a:avLst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3" name="Google Shape;103;p4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accent4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Summary of the data sets</a:t>
            </a:r>
            <a:endParaRPr>
              <a:solidFill>
                <a:schemeClr val="accent4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sp>
        <p:nvSpPr>
          <p:cNvPr id="104" name="Google Shape;104;p4"/>
          <p:cNvSpPr txBox="1"/>
          <p:nvPr/>
        </p:nvSpPr>
        <p:spPr>
          <a:xfrm>
            <a:off x="580000" y="1171050"/>
            <a:ext cx="32289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Key Data Points:</a:t>
            </a:r>
            <a:endParaRPr b="0" i="0" sz="14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b="0" i="0" lang="en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i="0" lang="en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Total Restaurants</a:t>
            </a:r>
            <a:r>
              <a:rPr b="0" i="0" lang="en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9551 entries spanning multiple countries.</a:t>
            </a:r>
            <a:endParaRPr b="0" i="0" sz="1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b="0" i="0" lang="en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i="0" lang="en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Geographical Coverage: </a:t>
            </a:r>
            <a:endParaRPr b="1" i="0" sz="1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15 countries and 141 cities.</a:t>
            </a:r>
            <a:endParaRPr b="0" i="0" sz="1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0" i="0" lang="en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i="0" lang="en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Attributes Analyzed:</a:t>
            </a:r>
            <a:endParaRPr b="1" i="0" sz="1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</a:t>
            </a:r>
            <a:r>
              <a:rPr b="1" i="0" lang="en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Location Data</a:t>
            </a:r>
            <a:r>
              <a:rPr b="0" i="0" lang="en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: CountryCode, City, Address, Longitude, Latitude.</a:t>
            </a:r>
            <a:endParaRPr b="0" i="0" sz="1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b="0" i="0" lang="en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i="0" lang="en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Features Offered:</a:t>
            </a:r>
            <a:r>
              <a:rPr b="0" i="0" lang="en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Has_Table_booking, Has_Online_delivery.</a:t>
            </a:r>
            <a:endParaRPr b="0" i="0" sz="1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rebuchet MS"/>
              <a:buChar char="●"/>
            </a:pPr>
            <a:r>
              <a:rPr b="0" i="0" lang="en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b="1" i="0" lang="en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Customer Feedback:</a:t>
            </a:r>
            <a:r>
              <a:rPr b="0" i="0" lang="en" sz="1300" u="none" cap="none" strike="noStrike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 Rating, Votes.</a:t>
            </a:r>
            <a:endParaRPr b="0" i="0" sz="1300" u="none" cap="none" strike="noStrik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5180550" y="2157250"/>
            <a:ext cx="3366300" cy="20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" sz="1300">
                <a:latin typeface="Roboto Mono Medium"/>
                <a:ea typeface="Roboto Mono Medium"/>
                <a:cs typeface="Roboto Mono Medium"/>
                <a:sym typeface="Roboto Mono Medium"/>
              </a:rPr>
              <a:t>Why This Data Matters:</a:t>
            </a:r>
            <a:endParaRPr sz="1300"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Char char="●"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Provides actionable insights for identifying potential markets for expansion.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Char char="●"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Helps understand customer preferences and pricing strategies.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Trebuchet MS"/>
              <a:buChar char="●"/>
            </a:pPr>
            <a:r>
              <a:rPr lang="en" sz="1200">
                <a:latin typeface="Trebuchet MS"/>
                <a:ea typeface="Trebuchet MS"/>
                <a:cs typeface="Trebuchet MS"/>
                <a:sym typeface="Trebuchet MS"/>
              </a:rPr>
              <a:t>High quality data is crucial for analyzing customer behaviour and seller performance.</a:t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6" name="Google Shape;10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1825" y="76200"/>
            <a:ext cx="1146425" cy="1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796F"/>
            </a:gs>
            <a:gs pos="100000">
              <a:srgbClr val="AA322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98edc7391_0_11"/>
          <p:cNvSpPr/>
          <p:nvPr/>
        </p:nvSpPr>
        <p:spPr>
          <a:xfrm>
            <a:off x="4887075" y="2031550"/>
            <a:ext cx="3693600" cy="2899200"/>
          </a:xfrm>
          <a:prstGeom prst="roundRect">
            <a:avLst>
              <a:gd fmla="val 4518" name="adj"/>
            </a:avLst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g3298edc7391_0_11"/>
          <p:cNvSpPr/>
          <p:nvPr/>
        </p:nvSpPr>
        <p:spPr>
          <a:xfrm>
            <a:off x="632500" y="858300"/>
            <a:ext cx="3540300" cy="2391000"/>
          </a:xfrm>
          <a:prstGeom prst="roundRect">
            <a:avLst>
              <a:gd fmla="val 3768" name="adj"/>
            </a:avLst>
          </a:prstGeom>
          <a:solidFill>
            <a:srgbClr val="EFEFEF"/>
          </a:solidFill>
          <a:ln cap="flat" cmpd="sng" w="9525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g3298edc7391_0_11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>
                <a:latin typeface="Comfortaa"/>
                <a:ea typeface="Comfortaa"/>
                <a:cs typeface="Comfortaa"/>
                <a:sym typeface="Comfortaa"/>
              </a:rPr>
              <a:t>Description of analytical methods and tools used.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14" name="Google Shape;114;g3298edc7391_0_11"/>
          <p:cNvSpPr txBox="1"/>
          <p:nvPr/>
        </p:nvSpPr>
        <p:spPr>
          <a:xfrm>
            <a:off x="593600" y="976075"/>
            <a:ext cx="3228900" cy="197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rebuchet MS"/>
              <a:buChar char="●"/>
            </a:pPr>
            <a:r>
              <a:rPr b="1"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Data Cleaning:</a:t>
            </a:r>
            <a:endParaRPr b="1" sz="1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 - Removed duplicate entries based on Restaurant ID.</a:t>
            </a:r>
            <a:endParaRPr sz="10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 - Standardized Currency values to INR for uniformity across countries.</a:t>
            </a:r>
            <a:endParaRPr sz="10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Trebuchet MS"/>
              <a:buChar char="●"/>
            </a:pPr>
            <a:r>
              <a:rPr b="1"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Data Enrichment:</a:t>
            </a:r>
            <a:endParaRPr b="1" sz="1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  - Mapped CountryCode to corresponding country names for better readability.</a:t>
            </a:r>
            <a:endParaRPr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15" name="Google Shape;115;g3298edc7391_0_11"/>
          <p:cNvSpPr txBox="1"/>
          <p:nvPr/>
        </p:nvSpPr>
        <p:spPr>
          <a:xfrm>
            <a:off x="4939525" y="2119000"/>
            <a:ext cx="3366300" cy="27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Trebuchet MS"/>
              <a:buChar char="●"/>
            </a:pPr>
            <a:r>
              <a:rPr b="1"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Types of Analysis:</a:t>
            </a:r>
            <a:br>
              <a:rPr b="1" lang="en" sz="11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1" sz="1100">
              <a:solidFill>
                <a:schemeClr val="dk2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- </a:t>
            </a:r>
            <a:r>
              <a:rPr b="1" i="1"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Statistical Analysis</a:t>
            </a:r>
            <a:r>
              <a:rPr lang="en" sz="10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: Analyzed Votes, Rating, and Average_Cost_for_two to identify high-performing restaurants.</a:t>
            </a:r>
            <a:br>
              <a:rPr lang="en" sz="10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endParaRPr sz="10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- </a:t>
            </a:r>
            <a:r>
              <a:rPr b="1" i="1"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Trend Analysis:</a:t>
            </a:r>
            <a:r>
              <a:rPr lang="en" sz="10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Studied patterns in Cuisines preferences and regional demand.</a:t>
            </a:r>
            <a:br>
              <a:rPr lang="en" sz="10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</a:br>
            <a:endParaRPr sz="10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- </a:t>
            </a:r>
            <a:r>
              <a:rPr b="1" i="1" lang="en" sz="10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Geospatial Analysis:</a:t>
            </a:r>
            <a:r>
              <a:rPr lang="en" sz="1000">
                <a:solidFill>
                  <a:schemeClr val="dk2"/>
                </a:solidFill>
                <a:latin typeface="Roboto Mono Medium"/>
                <a:ea typeface="Roboto Mono Medium"/>
                <a:cs typeface="Roboto Mono Medium"/>
                <a:sym typeface="Roboto Mono Medium"/>
              </a:rPr>
              <a:t> Used city and locality data to identify areas with high restaurant density and customer engagement.</a:t>
            </a:r>
            <a:endParaRPr sz="1000">
              <a:solidFill>
                <a:schemeClr val="dk2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16" name="Google Shape;116;g3298edc7391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1825" y="76200"/>
            <a:ext cx="1146425" cy="16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796F"/>
            </a:gs>
            <a:gs pos="100000">
              <a:srgbClr val="AA322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2e24179d58_0_15"/>
          <p:cNvSpPr txBox="1"/>
          <p:nvPr/>
        </p:nvSpPr>
        <p:spPr>
          <a:xfrm>
            <a:off x="281500" y="76200"/>
            <a:ext cx="68454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Year-wise Analysis of Restaurant Growth</a:t>
            </a:r>
            <a:endParaRPr b="0" i="0" sz="13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22" name="Google Shape;122;g32e24179d58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1825" y="76200"/>
            <a:ext cx="1146425" cy="1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g32e24179d58_0_15"/>
          <p:cNvSpPr txBox="1"/>
          <p:nvPr/>
        </p:nvSpPr>
        <p:spPr>
          <a:xfrm>
            <a:off x="81425" y="3600475"/>
            <a:ext cx="66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24" name="Google Shape;124;g32e24179d58_0_15"/>
          <p:cNvSpPr txBox="1"/>
          <p:nvPr/>
        </p:nvSpPr>
        <p:spPr>
          <a:xfrm>
            <a:off x="445700" y="1190250"/>
            <a:ext cx="3112800" cy="276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Count of Restaurants</a:t>
            </a:r>
            <a:r>
              <a:rPr b="0" i="0" lang="en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b="0" i="0" sz="1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</a:pPr>
            <a:r>
              <a:rPr b="0" i="0" lang="en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Steady growth in restaurant openings from 2010 to 2018, peaking at 1102 in 2018.</a:t>
            </a:r>
            <a:endParaRPr b="0" i="0" sz="1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</a:pPr>
            <a:r>
              <a:rPr b="0" i="0" lang="en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Indicates consistent expansion trends over the years.</a:t>
            </a:r>
            <a:endParaRPr b="0" i="0" sz="1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This shows stable expansion and consistent customer engagement over the years.</a:t>
            </a:r>
            <a:endParaRPr b="0" i="0" sz="1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25" name="Google Shape;125;g32e24179d58_0_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07475" y="1862750"/>
            <a:ext cx="4152374" cy="22668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796F"/>
            </a:gs>
            <a:gs pos="100000">
              <a:srgbClr val="AA322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298edc7391_0_0"/>
          <p:cNvSpPr txBox="1"/>
          <p:nvPr/>
        </p:nvSpPr>
        <p:spPr>
          <a:xfrm>
            <a:off x="281500" y="76200"/>
            <a:ext cx="6845400" cy="7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lt1"/>
                </a:solidFill>
                <a:latin typeface="Comfortaa"/>
                <a:ea typeface="Comfortaa"/>
                <a:cs typeface="Comfortaa"/>
                <a:sym typeface="Comfortaa"/>
              </a:rPr>
              <a:t>Year-wise Analysis of  Customer Engagement</a:t>
            </a:r>
            <a:endParaRPr b="0" i="0" sz="1300" u="none" cap="none" strike="noStrike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31" name="Google Shape;131;g3298edc7391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1825" y="76200"/>
            <a:ext cx="1146425" cy="1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g3298edc7391_0_0"/>
          <p:cNvSpPr txBox="1"/>
          <p:nvPr/>
        </p:nvSpPr>
        <p:spPr>
          <a:xfrm>
            <a:off x="81425" y="3600475"/>
            <a:ext cx="66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33" name="Google Shape;133;g3298edc7391_0_0"/>
          <p:cNvSpPr txBox="1"/>
          <p:nvPr/>
        </p:nvSpPr>
        <p:spPr>
          <a:xfrm>
            <a:off x="454950" y="1336800"/>
            <a:ext cx="3112800" cy="20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Average Votes</a:t>
            </a:r>
            <a:r>
              <a:rPr b="0" i="0" lang="en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:</a:t>
            </a:r>
            <a:endParaRPr b="0" i="0" sz="1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</a:pPr>
            <a:r>
              <a:rPr b="0" i="0" lang="en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Highest engagement in 2011 (176.05 votes); lowest in 2012 (138.02 votes).</a:t>
            </a:r>
            <a:br>
              <a:rPr b="0" i="0" lang="en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b="0" i="0" sz="1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Comfortaa"/>
              <a:buChar char="●"/>
            </a:pPr>
            <a:r>
              <a:rPr b="0" i="0" lang="en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Grand average of 156.91 votes reflects moderate customer interaction overall.</a:t>
            </a:r>
            <a:endParaRPr b="0" i="0" sz="1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134" name="Google Shape;134;g3298edc7391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7750" y="1754200"/>
            <a:ext cx="5271450" cy="24036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796F"/>
            </a:gs>
            <a:gs pos="100000">
              <a:srgbClr val="AA322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"/>
          <p:cNvSpPr txBox="1"/>
          <p:nvPr/>
        </p:nvSpPr>
        <p:spPr>
          <a:xfrm>
            <a:off x="300050" y="94275"/>
            <a:ext cx="58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 Facts from Total Expenditure on food</a:t>
            </a:r>
            <a:endParaRPr b="0" i="0" sz="1800" u="none" cap="none" strike="noStrike">
              <a:solidFill>
                <a:srgbClr val="EFEFEF"/>
              </a:solidFill>
              <a:latin typeface="Comfortaa SemiBold"/>
              <a:ea typeface="Comfortaa SemiBold"/>
              <a:cs typeface="Comfortaa SemiBold"/>
              <a:sym typeface="Comfortaa SemiBold"/>
            </a:endParaRPr>
          </a:p>
        </p:txBody>
      </p:sp>
      <p:pic>
        <p:nvPicPr>
          <p:cNvPr id="140" name="Google Shape;1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1825" y="76200"/>
            <a:ext cx="1146425" cy="1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7"/>
          <p:cNvSpPr txBox="1"/>
          <p:nvPr/>
        </p:nvSpPr>
        <p:spPr>
          <a:xfrm>
            <a:off x="81425" y="3600475"/>
            <a:ext cx="6630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Roboto Mono Medium"/>
              <a:ea typeface="Roboto Mono Medium"/>
              <a:cs typeface="Roboto Mono Medium"/>
              <a:sym typeface="Roboto Mono Medium"/>
            </a:endParaRPr>
          </a:p>
        </p:txBody>
      </p:sp>
      <p:sp>
        <p:nvSpPr>
          <p:cNvPr id="142" name="Google Shape;142;p7"/>
          <p:cNvSpPr txBox="1"/>
          <p:nvPr/>
        </p:nvSpPr>
        <p:spPr>
          <a:xfrm>
            <a:off x="472700" y="1464275"/>
            <a:ext cx="30675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Australia &amp; Canada</a:t>
            </a:r>
            <a:r>
              <a:rPr b="0" i="0" lang="en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: High food expenditures, especially in urban areas, indicating demand for premium dining.</a:t>
            </a:r>
            <a:br>
              <a:rPr b="0" i="0" lang="en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b="0" i="0" sz="1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Singapore</a:t>
            </a:r>
            <a:r>
              <a:rPr b="0" i="0" lang="en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: Diverse pricing; premium dining is popular.</a:t>
            </a:r>
            <a:br>
              <a:rPr b="0" i="0" lang="en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</a:br>
            <a:endParaRPr b="0" i="0" sz="1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Sri Lanka</a:t>
            </a:r>
            <a:r>
              <a:rPr b="0" i="0" lang="en" sz="1100" u="none" cap="none" strike="noStrike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: Lower expenditures but evolving, with rising demand in urban areas.</a:t>
            </a:r>
            <a:endParaRPr b="0" i="0" sz="1100" u="none" cap="none" strike="noStrike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43" name="Google Shape;14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75775" y="1277075"/>
            <a:ext cx="4759694" cy="2772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E5796F"/>
            </a:gs>
            <a:gs pos="100000">
              <a:srgbClr val="AA3227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"/>
          <p:cNvSpPr txBox="1"/>
          <p:nvPr/>
        </p:nvSpPr>
        <p:spPr>
          <a:xfrm>
            <a:off x="300050" y="94275"/>
            <a:ext cx="6289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F3F3F3"/>
                </a:solidFill>
                <a:latin typeface="Comfortaa Medium"/>
                <a:ea typeface="Comfortaa Medium"/>
                <a:cs typeface="Comfortaa Medium"/>
                <a:sym typeface="Comfortaa Medium"/>
              </a:rPr>
              <a:t>Findings from Ratings and Restaurant Engagement</a:t>
            </a:r>
            <a:endParaRPr b="0" i="0" sz="1400" u="none" cap="none" strike="noStrike">
              <a:solidFill>
                <a:schemeClr val="lt1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20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3F3F3"/>
              </a:solidFill>
              <a:latin typeface="Comfortaa Medium"/>
              <a:ea typeface="Comfortaa Medium"/>
              <a:cs typeface="Comfortaa Medium"/>
              <a:sym typeface="Comfortaa Medium"/>
            </a:endParaRPr>
          </a:p>
        </p:txBody>
      </p:sp>
      <p:pic>
        <p:nvPicPr>
          <p:cNvPr id="149" name="Google Shape;14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951825" y="76200"/>
            <a:ext cx="1146425" cy="16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8"/>
          <p:cNvSpPr txBox="1"/>
          <p:nvPr/>
        </p:nvSpPr>
        <p:spPr>
          <a:xfrm>
            <a:off x="207375" y="1006350"/>
            <a:ext cx="3888900" cy="29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Mono"/>
              <a:buChar char="●"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Countries with fewer restaurants and high ratings indicat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e </a:t>
            </a:r>
            <a: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low</a:t>
            </a:r>
            <a:r>
              <a:rPr lang="en" sz="11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competition markets with strong customer demand.</a:t>
            </a:r>
            <a:b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b="0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Mono"/>
              <a:buChar char="●"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High population-to-restaurant ratios highlight growth potential in underserved areas.</a:t>
            </a:r>
            <a:endParaRPr b="0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100">
                <a:latin typeface="Roboto Mono"/>
                <a:ea typeface="Roboto Mono"/>
                <a:cs typeface="Roboto Mono"/>
                <a:sym typeface="Roboto Mono"/>
              </a:rPr>
            </a:br>
            <a:endParaRPr sz="1100">
              <a:latin typeface="Roboto Mono"/>
              <a:ea typeface="Roboto Mono"/>
              <a:cs typeface="Roboto Mono"/>
              <a:sym typeface="Roboto Mono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Roboto Mono"/>
              <a:buChar char="●"/>
            </a:pPr>
            <a:r>
              <a:rPr b="0" i="0" lang="en" sz="1100" u="none" cap="none" strike="noStrike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Diverse price options suggest opportunities to target both budget and premium customer segments.</a:t>
            </a:r>
            <a:endParaRPr b="0" i="0" sz="11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151" name="Google Shape;15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5000" y="1828225"/>
            <a:ext cx="4608051" cy="281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