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492" r:id="rId2"/>
    <p:sldId id="424" r:id="rId3"/>
    <p:sldId id="502" r:id="rId4"/>
    <p:sldId id="503" r:id="rId5"/>
    <p:sldId id="507" r:id="rId6"/>
    <p:sldId id="508" r:id="rId7"/>
    <p:sldId id="512" r:id="rId8"/>
    <p:sldId id="514" r:id="rId9"/>
    <p:sldId id="527" r:id="rId10"/>
    <p:sldId id="528" r:id="rId11"/>
    <p:sldId id="529" r:id="rId12"/>
    <p:sldId id="581" r:id="rId13"/>
    <p:sldId id="530" r:id="rId14"/>
    <p:sldId id="550" r:id="rId15"/>
    <p:sldId id="570" r:id="rId16"/>
    <p:sldId id="571" r:id="rId17"/>
    <p:sldId id="573" r:id="rId18"/>
    <p:sldId id="572" r:id="rId19"/>
    <p:sldId id="577" r:id="rId20"/>
    <p:sldId id="582" r:id="rId21"/>
    <p:sldId id="578" r:id="rId22"/>
    <p:sldId id="583" r:id="rId23"/>
    <p:sldId id="584" r:id="rId24"/>
    <p:sldId id="585" r:id="rId25"/>
    <p:sldId id="55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ash pc" initials="Bp" lastIdx="1" clrIdx="0">
    <p:extLst>
      <p:ext uri="{19B8F6BF-5375-455C-9EA6-DF929625EA0E}">
        <p15:presenceInfo xmlns:p15="http://schemas.microsoft.com/office/powerpoint/2012/main" userId="Bilash 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FF"/>
    <a:srgbClr val="E5E5FF"/>
    <a:srgbClr val="E3E59F"/>
    <a:srgbClr val="0000EE"/>
    <a:srgbClr val="FFFF00"/>
    <a:srgbClr val="000000"/>
    <a:srgbClr val="FF6600"/>
    <a:srgbClr val="00FF00"/>
    <a:srgbClr val="6666FF"/>
    <a:srgbClr val="FA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2265" autoAdjust="0"/>
  </p:normalViewPr>
  <p:slideViewPr>
    <p:cSldViewPr>
      <p:cViewPr varScale="1">
        <p:scale>
          <a:sx n="69" d="100"/>
          <a:sy n="69" d="100"/>
        </p:scale>
        <p:origin x="7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8752-058A-494D-9C5E-D5621527D1EA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F1F6B-90EC-475F-A810-55E4A2935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ja-JP"/>
              <a:t>*</a:t>
            </a:r>
            <a:endParaRPr lang="en-US" altLang="ja-JP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/>
              <a:t>*</a:t>
            </a:r>
            <a:endParaRPr lang="en-US" altLang="ja-JP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/>
              <a:t>##</a:t>
            </a:r>
            <a:endParaRPr lang="en-US" altLang="ja-JP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9225" y="504825"/>
            <a:ext cx="4494213" cy="25288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71555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F1F6B-90EC-475F-A810-55E4A29351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 request-broadcast</a:t>
            </a:r>
            <a:r>
              <a:rPr lang="en-US" baseline="0" dirty="0" smtClean="0"/>
              <a:t> transaction-validate transaction-add to </a:t>
            </a:r>
            <a:r>
              <a:rPr lang="en-US" baseline="0" dirty="0" err="1" smtClean="0"/>
              <a:t>blockchain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1F6B-90EC-475F-A810-55E4A29351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r>
              <a:rPr lang="en-US" baseline="0" dirty="0" smtClean="0"/>
              <a:t> &amp; Allocation, Create </a:t>
            </a:r>
            <a:r>
              <a:rPr lang="en-US" baseline="0" dirty="0" err="1" smtClean="0"/>
              <a:t>BlockServer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mine&amp;genesis,permission,moveto</a:t>
            </a:r>
            <a:r>
              <a:rPr lang="en-US" baseline="0" dirty="0" smtClean="0"/>
              <a:t> next </a:t>
            </a:r>
            <a:r>
              <a:rPr lang="en-US" baseline="0" dirty="0" err="1" smtClean="0"/>
              <a:t>server,create</a:t>
            </a:r>
            <a:r>
              <a:rPr lang="en-US" baseline="0" dirty="0" smtClean="0"/>
              <a:t> stream </a:t>
            </a:r>
            <a:r>
              <a:rPr lang="en-US" baseline="0" dirty="0" err="1" smtClean="0"/>
              <a:t>server,write&amp;read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1F6B-90EC-475F-A810-55E4A29351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1.Decentralized </a:t>
            </a:r>
            <a:r>
              <a:rPr lang="en-US" dirty="0" err="1" smtClean="0"/>
              <a:t>ladger,individual</a:t>
            </a:r>
            <a:r>
              <a:rPr lang="en-US" dirty="0" smtClean="0"/>
              <a:t> node (miners), process of maintaining (</a:t>
            </a:r>
            <a:r>
              <a:rPr lang="en-US" dirty="0" err="1" smtClean="0"/>
              <a:t>minig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2.Validated</a:t>
            </a:r>
            <a:r>
              <a:rPr lang="en-US" baseline="0" dirty="0" smtClean="0"/>
              <a:t> before the network add in </a:t>
            </a:r>
            <a:r>
              <a:rPr lang="en-US" baseline="0" dirty="0" err="1" smtClean="0"/>
              <a:t>blockchain</a:t>
            </a:r>
            <a:endParaRPr lang="en-US" baseline="0" dirty="0" smtClean="0"/>
          </a:p>
          <a:p>
            <a:r>
              <a:rPr lang="en-US" baseline="0" smtClean="0"/>
              <a:t>3.Proof the owner.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1F6B-90EC-475F-A810-55E4A293515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2AEAC986-A98B-4E05-8554-A9BBE88DF26B}" type="datetime1">
              <a:rPr lang="en-US" smtClean="0">
                <a:solidFill>
                  <a:srgbClr val="5A6378"/>
                </a:solidFill>
              </a:rPr>
              <a:pPr/>
              <a:t>3/10/2020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5FF5-8765-455C-891F-AA2E22A4EC0A}" type="datetime1">
              <a:rPr lang="en-US" smtClean="0">
                <a:solidFill>
                  <a:srgbClr val="5A6378"/>
                </a:solidFill>
              </a:rPr>
              <a:pPr/>
              <a:t>3/10/2020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1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DFB0-D469-48CD-8773-500DF66B359B}" type="datetime1">
              <a:rPr lang="en-US" smtClean="0">
                <a:solidFill>
                  <a:srgbClr val="5A6378"/>
                </a:solidFill>
              </a:rPr>
              <a:pPr/>
              <a:t>3/10/2020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9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FC1A-7A86-4212-8EFA-1923A97BDD58}" type="datetime1">
              <a:rPr lang="en-US" smtClean="0">
                <a:solidFill>
                  <a:srgbClr val="5A6378"/>
                </a:solidFill>
              </a:rPr>
              <a:pPr/>
              <a:t>3/10/2020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240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847971A5-6111-4FC2-BC30-82003DA1B988}" type="datetime1">
              <a:rPr lang="en-US" smtClean="0">
                <a:solidFill>
                  <a:srgbClr val="D4D4D6"/>
                </a:solidFill>
              </a:rPr>
              <a:pPr/>
              <a:t>3/10/2020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>
              <a:solidFill>
                <a:srgbClr val="D4D4D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BDCD6C05-E569-46D5-9DCB-07356907FC36}" type="slidenum">
              <a:rPr lang="en-US" smtClean="0">
                <a:solidFill>
                  <a:srgbClr val="D4D4D6"/>
                </a:solidFill>
              </a:rPr>
              <a:pPr/>
              <a:t>‹#›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5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7B9-422A-4C58-97AA-A43B9640859F}" type="datetime1">
              <a:rPr lang="en-US" smtClean="0">
                <a:solidFill>
                  <a:srgbClr val="5A6378"/>
                </a:solidFill>
              </a:rPr>
              <a:pPr/>
              <a:t>3/10/2020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916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5A9F-FC68-4CD7-9A78-E68F695D44D2}" type="datetime1">
              <a:rPr lang="en-US" smtClean="0">
                <a:solidFill>
                  <a:srgbClr val="5A6378"/>
                </a:solidFill>
              </a:rPr>
              <a:pPr/>
              <a:t>3/10/2020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741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202-0505-4D28-9BED-12106CD3065B}" type="datetime1">
              <a:rPr lang="en-US" smtClean="0">
                <a:solidFill>
                  <a:srgbClr val="5A6378"/>
                </a:solidFill>
              </a:rPr>
              <a:pPr/>
              <a:t>3/10/2020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3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8832-78DC-4BD3-936F-543F92DA3331}" type="datetime1">
              <a:rPr lang="en-US" smtClean="0">
                <a:solidFill>
                  <a:srgbClr val="5A6378"/>
                </a:solidFill>
              </a:rPr>
              <a:pPr/>
              <a:t>3/10/2020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5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3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694E-06E4-4CF5-8BA0-4DC7F5103DC3}" type="datetime1">
              <a:rPr lang="en-US" smtClean="0">
                <a:solidFill>
                  <a:srgbClr val="5A6378"/>
                </a:solidFill>
              </a:rPr>
              <a:pPr/>
              <a:t>3/10/2020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520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4844-804B-4FB8-8138-A15910B48FC6}" type="datetime1">
              <a:rPr lang="en-US" smtClean="0">
                <a:solidFill>
                  <a:srgbClr val="D4D4D6"/>
                </a:solidFill>
              </a:rPr>
              <a:pPr/>
              <a:t>3/10/2020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4D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D4D4D6"/>
                </a:solidFill>
              </a:rPr>
              <a:pPr/>
              <a:t>‹#›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C388E0-3EBA-40EC-8FD6-12911AA22A74}" type="datetime1">
              <a:rPr lang="en-US" smtClean="0">
                <a:solidFill>
                  <a:srgbClr val="5A6378"/>
                </a:solidFill>
              </a:rPr>
              <a:pPr/>
              <a:t>3/10/2020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10" y="6447424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0668000" y="6474635"/>
            <a:ext cx="1066800" cy="329184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F40741C-3C5D-4A69-8CDE-8B8002566C0F}" type="slidenum">
              <a:rPr kumimoji="1" lang="ja-JP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</a:t>
            </a:fld>
            <a:endParaRPr kumimoji="1" lang="ja-JP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304800"/>
            <a:ext cx="10515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Transaction Using Hash Algorithm(SHA-256) In </a:t>
            </a:r>
            <a:r>
              <a:rPr lang="en-US" sz="4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sz="4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543800" y="4191000"/>
            <a:ext cx="36576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 &amp; Engineering</a:t>
            </a:r>
          </a:p>
          <a:p>
            <a:pPr marL="0" indent="0" algn="ctr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Hajee Mohammad Danesh Science and Technology University (HSTU), Dinajpur-5200 </a:t>
            </a:r>
          </a:p>
          <a:p>
            <a:pPr marL="0" indent="0" algn="ctr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 ,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</a:p>
        </p:txBody>
      </p:sp>
      <p:pic>
        <p:nvPicPr>
          <p:cNvPr id="6" name="Picture 2" descr="Image result for hst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514600"/>
            <a:ext cx="1295400" cy="16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914400" y="4191000"/>
            <a:ext cx="44196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</a:t>
            </a:r>
          </a:p>
          <a:p>
            <a:pPr marL="0" indent="0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Abu </a:t>
            </a:r>
            <a:r>
              <a:rPr lang="en-US" altLang="ja-JP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Raihan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(1602016)</a:t>
            </a:r>
          </a:p>
          <a:p>
            <a:pPr marL="0" indent="0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altLang="ja-JP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Shahinur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Islam(1602028)</a:t>
            </a:r>
          </a:p>
          <a:p>
            <a:pPr marL="0" indent="0">
              <a:buClr>
                <a:schemeClr val="accent4">
                  <a:lumMod val="20000"/>
                  <a:lumOff val="80000"/>
                </a:schemeClr>
              </a:buClr>
              <a:buNone/>
            </a:pPr>
            <a:r>
              <a:rPr lang="en-US" altLang="ja-JP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Shamol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Chandra Das(1602035)</a:t>
            </a:r>
          </a:p>
          <a:p>
            <a:pPr marL="0" indent="0" algn="ctr">
              <a:buClr>
                <a:schemeClr val="accent4">
                  <a:lumMod val="20000"/>
                  <a:lumOff val="80000"/>
                </a:schemeClr>
              </a:buClr>
              <a:buNone/>
            </a:pP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2609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(1/2)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  <a:buFont typeface="Wingdings" panose="05000000000000000000" pitchFamily="2" charset="2"/>
              <a:buChar char="Ø"/>
            </a:pPr>
            <a:endParaRPr lang="en-US" altLang="ja-JP" sz="2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60" y="1219200"/>
            <a:ext cx="9956080" cy="4937125"/>
          </a:xfrm>
        </p:spPr>
      </p:pic>
    </p:spTree>
    <p:extLst>
      <p:ext uri="{BB962C8B-B14F-4D97-AF65-F5344CB8AC3E}">
        <p14:creationId xmlns:p14="http://schemas.microsoft.com/office/powerpoint/2010/main" val="10574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(2/2)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03292E17-53C6-495B-8065-16BD38FFA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00200"/>
            <a:ext cx="5334000" cy="4503738"/>
          </a:xfr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1600200"/>
            <a:ext cx="3733800" cy="1524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Work Flow: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COVERED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Tree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Disadvantages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  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1981200"/>
            <a:ext cx="4343400" cy="44594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sz="1600" dirty="0"/>
              <a:t>H^(</a:t>
            </a:r>
            <a:r>
              <a:rPr lang="en-US" sz="1600" dirty="0" err="1"/>
              <a:t>i</a:t>
            </a:r>
            <a:r>
              <a:rPr lang="en-US" sz="1600" dirty="0"/>
              <a:t>) = H^(i+1) + CM^(</a:t>
            </a:r>
            <a:r>
              <a:rPr lang="en-US" sz="1600" dirty="0" err="1"/>
              <a:t>i</a:t>
            </a:r>
            <a:r>
              <a:rPr lang="en-US" sz="1600" dirty="0"/>
              <a:t>)(H^(i+1</a:t>
            </a:r>
            <a:r>
              <a:rPr lang="en-US" sz="1600" dirty="0" smtClean="0"/>
              <a:t>))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sz="1600" dirty="0" smtClean="0"/>
              <a:t>where </a:t>
            </a:r>
            <a:r>
              <a:rPr lang="en-US" sz="1600" dirty="0"/>
              <a:t>C is the SHA-256 compression function and + means word-wise mod 2^32 addition. H^(N) </a:t>
            </a:r>
            <a:r>
              <a:rPr lang="en-US" sz="1600" dirty="0" smtClean="0"/>
              <a:t>is the </a:t>
            </a:r>
            <a:r>
              <a:rPr lang="en-US" sz="1600" dirty="0"/>
              <a:t>hash of M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sz="1600" dirty="0" smtClean="0"/>
              <a:t>L+1+k = 448 mod 512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sz="1000" dirty="0"/>
              <a:t>T1 </a:t>
            </a:r>
            <a:r>
              <a:rPr lang="en-US" sz="1000" dirty="0" smtClean="0"/>
              <a:t>&gt;h </a:t>
            </a:r>
            <a:r>
              <a:rPr lang="en-US" sz="1000" dirty="0"/>
              <a:t>+ ∑1(e)+</a:t>
            </a:r>
            <a:r>
              <a:rPr lang="en-US" sz="1000" dirty="0" err="1"/>
              <a:t>Ch</a:t>
            </a:r>
            <a:r>
              <a:rPr lang="en-US" sz="1000" dirty="0"/>
              <a:t>(</a:t>
            </a:r>
            <a:r>
              <a:rPr lang="en-US" sz="1000" dirty="0" err="1"/>
              <a:t>e,f,g</a:t>
            </a:r>
            <a:r>
              <a:rPr lang="en-US" sz="1000" dirty="0"/>
              <a:t>)+</a:t>
            </a:r>
            <a:r>
              <a:rPr lang="en-US" sz="1000" dirty="0" err="1"/>
              <a:t>Kj</a:t>
            </a:r>
            <a:r>
              <a:rPr lang="en-US" sz="1000" dirty="0"/>
              <a:t> + </a:t>
            </a:r>
            <a:r>
              <a:rPr lang="en-US" sz="1000" dirty="0" err="1"/>
              <a:t>Wj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T2-&gt; </a:t>
            </a:r>
            <a:r>
              <a:rPr lang="en-US" sz="1000" dirty="0"/>
              <a:t>∑n(a)+Maj(</a:t>
            </a:r>
            <a:r>
              <a:rPr lang="en-US" sz="1000" dirty="0" err="1"/>
              <a:t>a,b,c</a:t>
            </a:r>
            <a:r>
              <a:rPr lang="en-US" sz="1000" dirty="0"/>
              <a:t>)</a:t>
            </a:r>
            <a:br>
              <a:rPr lang="en-US" sz="1000" dirty="0"/>
            </a:br>
            <a:r>
              <a:rPr lang="en-US" sz="1000" dirty="0"/>
              <a:t>h </a:t>
            </a:r>
            <a:r>
              <a:rPr lang="en-US" sz="1000" dirty="0" smtClean="0"/>
              <a:t>-&gt;g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err="1"/>
              <a:t>g</a:t>
            </a:r>
            <a:r>
              <a:rPr lang="en-US" sz="1000" dirty="0"/>
              <a:t> </a:t>
            </a:r>
            <a:r>
              <a:rPr lang="en-US" sz="1000" dirty="0" smtClean="0"/>
              <a:t>-&gt;f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err="1"/>
              <a:t>f</a:t>
            </a:r>
            <a:r>
              <a:rPr lang="en-US" sz="1000" dirty="0"/>
              <a:t> </a:t>
            </a:r>
            <a:r>
              <a:rPr lang="en-US" sz="1000" dirty="0" smtClean="0"/>
              <a:t>-&gt;e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err="1"/>
              <a:t>e</a:t>
            </a:r>
            <a:r>
              <a:rPr lang="en-US" sz="1000" dirty="0"/>
              <a:t> </a:t>
            </a:r>
            <a:r>
              <a:rPr lang="en-US" sz="1000" dirty="0" smtClean="0"/>
              <a:t>-&gt;d </a:t>
            </a:r>
            <a:r>
              <a:rPr lang="en-US" sz="1000" dirty="0"/>
              <a:t>+ T1</a:t>
            </a:r>
            <a:br>
              <a:rPr lang="en-US" sz="1000" dirty="0"/>
            </a:br>
            <a:r>
              <a:rPr lang="en-US" sz="1000" dirty="0"/>
              <a:t>d </a:t>
            </a:r>
            <a:r>
              <a:rPr lang="en-US" sz="1000" dirty="0" smtClean="0"/>
              <a:t>-&gt;c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err="1"/>
              <a:t>c</a:t>
            </a:r>
            <a:r>
              <a:rPr lang="en-US" sz="1000" dirty="0"/>
              <a:t> </a:t>
            </a:r>
            <a:r>
              <a:rPr lang="en-US" sz="1000" dirty="0" smtClean="0"/>
              <a:t>-&gt;b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b-&gt; </a:t>
            </a:r>
            <a:r>
              <a:rPr lang="en-US" sz="1000" dirty="0"/>
              <a:t>a</a:t>
            </a:r>
            <a:br>
              <a:rPr lang="en-US" sz="1000" dirty="0"/>
            </a:br>
            <a:r>
              <a:rPr lang="en-US" sz="1000" dirty="0" err="1"/>
              <a:t>a</a:t>
            </a:r>
            <a:r>
              <a:rPr lang="en-US" sz="1000" dirty="0"/>
              <a:t> </a:t>
            </a:r>
            <a:r>
              <a:rPr lang="en-US" sz="1000" dirty="0" smtClean="0"/>
              <a:t>-&gt;T1 </a:t>
            </a:r>
            <a:r>
              <a:rPr lang="en-US" sz="1000" dirty="0"/>
              <a:t>+ T2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9750F52-5CBD-41AB-980E-97C92ABB0C2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752600"/>
            <a:ext cx="32003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1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COVERED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Tree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Disadvantages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14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9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 (1/2)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1600200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>
                <a:solidFill>
                  <a:schemeClr val="tx1"/>
                </a:solidFill>
              </a:rPr>
              <a:t>Proof of work(</a:t>
            </a:r>
            <a:r>
              <a:rPr lang="en-US" sz="3200" dirty="0" err="1" smtClean="0">
                <a:solidFill>
                  <a:schemeClr val="tx1"/>
                </a:solidFill>
              </a:rPr>
              <a:t>PoW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Proof of Stake(</a:t>
            </a:r>
            <a:r>
              <a:rPr lang="en-US" sz="3200" dirty="0" err="1" smtClean="0">
                <a:solidFill>
                  <a:schemeClr val="tx1"/>
                </a:solidFill>
              </a:rPr>
              <a:t>PoS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Proof of Authority(</a:t>
            </a:r>
            <a:r>
              <a:rPr lang="en-US" sz="3200" dirty="0" err="1" smtClean="0">
                <a:solidFill>
                  <a:schemeClr val="tx1"/>
                </a:solidFill>
              </a:rPr>
              <a:t>PoA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3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Hash Function Properties(2/2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1524000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>
                <a:solidFill>
                  <a:schemeClr val="tx1"/>
                </a:solidFill>
              </a:rPr>
              <a:t>Deterministic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Quick Computation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Pre-Image Resistance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A small change in input than changes the output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Collision Resistant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Puzzle Friendly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16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 COVERED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  <a:endParaRPr lang="en-US" altLang="ja-JP" sz="2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Tree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Disadvantages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17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Tree (1/2) 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Hash tree summarizes all the transaction in a block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trees are created by repeatedly hashing pairs of nodes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tree can significantly reduce the amount of data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endParaRPr lang="en-US" altLang="ja-JP" sz="24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endParaRPr lang="en-US" altLang="ja-JP" sz="2400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92000"/>
              <a:buNone/>
            </a:pPr>
            <a:endParaRPr lang="en-US" altLang="ja-JP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18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Tree (2/2)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19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E691EA91-A9FA-48FA-8106-4C55B317A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9906000" cy="4495800"/>
          </a:xfrm>
        </p:spPr>
      </p:pic>
    </p:spTree>
    <p:extLst>
      <p:ext uri="{BB962C8B-B14F-4D97-AF65-F5344CB8AC3E}">
        <p14:creationId xmlns:p14="http://schemas.microsoft.com/office/powerpoint/2010/main" val="3053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ja-JP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ja-JP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Tree 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386415" y="6339840"/>
            <a:ext cx="391970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5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COVERED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600" cy="48404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  <a:endParaRPr lang="en-US" altLang="ja-JP" sz="2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Tree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Anvantages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Disadvantages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20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(1/2) 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1447800"/>
            <a:ext cx="7924799" cy="43070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Better Transparency</a:t>
            </a:r>
          </a:p>
          <a:p>
            <a:r>
              <a:rPr lang="en-US" sz="2800" dirty="0" smtClean="0"/>
              <a:t>Reduced cost</a:t>
            </a:r>
          </a:p>
          <a:p>
            <a:r>
              <a:rPr lang="en-US" sz="2800" dirty="0" smtClean="0"/>
              <a:t>True Traceability</a:t>
            </a:r>
          </a:p>
          <a:p>
            <a:r>
              <a:rPr lang="en-US" sz="2800" dirty="0" smtClean="0"/>
              <a:t>No centralized control</a:t>
            </a:r>
          </a:p>
          <a:p>
            <a:r>
              <a:rPr lang="en-US" sz="2800" dirty="0" smtClean="0"/>
              <a:t>Secure transaction</a:t>
            </a:r>
            <a:endParaRPr lang="en-US" sz="2800" dirty="0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21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2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(2/2) 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1676400"/>
            <a:ext cx="7924800" cy="2667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Data Modification</a:t>
            </a:r>
          </a:p>
          <a:p>
            <a:r>
              <a:rPr lang="en-US" sz="3200" dirty="0" smtClean="0"/>
              <a:t>Private Key</a:t>
            </a:r>
          </a:p>
          <a:p>
            <a:r>
              <a:rPr lang="en-US" sz="3200" dirty="0" err="1" smtClean="0"/>
              <a:t>Storge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22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2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COVERED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600" cy="48404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  <a:endParaRPr lang="en-US" altLang="ja-JP" sz="2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Tree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23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1600200"/>
            <a:ext cx="8686800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Blockchain</a:t>
            </a:r>
            <a:r>
              <a:rPr lang="en-US" sz="3200" dirty="0" smtClean="0"/>
              <a:t> is ledger operates in digital form, functions in real-time and can be viewed by anyone.</a:t>
            </a:r>
          </a:p>
          <a:p>
            <a:r>
              <a:rPr lang="en-US" sz="3200" dirty="0" smtClean="0"/>
              <a:t>Future work are </a:t>
            </a:r>
            <a:r>
              <a:rPr lang="en-US" sz="3200" dirty="0" err="1" smtClean="0"/>
              <a:t>Blockchain</a:t>
            </a:r>
            <a:r>
              <a:rPr lang="en-US" sz="3200" dirty="0" smtClean="0"/>
              <a:t> in Cyber Security, </a:t>
            </a:r>
            <a:r>
              <a:rPr lang="en-US" sz="3200" dirty="0" err="1" smtClean="0"/>
              <a:t>Blockchain</a:t>
            </a:r>
            <a:r>
              <a:rPr lang="en-US" sz="3200" dirty="0" smtClean="0"/>
              <a:t> beyond the world of computing. </a:t>
            </a:r>
            <a:endParaRPr lang="en-US" sz="3200" dirty="0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24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10896600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92000"/>
              <a:buNone/>
            </a:pPr>
            <a:endParaRPr lang="en-US" altLang="ja-JP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25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0E839A-AFEB-4934-88C6-6BB6AF73530A}"/>
              </a:ext>
            </a:extLst>
          </p:cNvPr>
          <p:cNvSpPr txBox="1"/>
          <p:nvPr/>
        </p:nvSpPr>
        <p:spPr>
          <a:xfrm>
            <a:off x="3505200" y="27432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2C88-C34B-40CB-B92A-627099FD3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43" y="2671465"/>
            <a:ext cx="1219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COVERED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ja-JP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ja-JP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Tree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Disadvantages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386415" y="6339840"/>
            <a:ext cx="391970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74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1981200"/>
            <a:ext cx="4571999" cy="2743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1" indent="-457200"/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Distributed Ledger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   Permanent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   Secure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   Chronological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92000"/>
              <a:buNone/>
            </a:pP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92000"/>
              <a:buNone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386415" y="6339840"/>
            <a:ext cx="391970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CAA1BC-0CC5-470D-A39A-DD5931889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57400"/>
            <a:ext cx="6858000" cy="29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COVERED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</a:t>
            </a:r>
            <a:endParaRPr lang="en-US" altLang="ja-JP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Tree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Disadvantages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  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386415" y="6339840"/>
            <a:ext cx="391970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 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1752600"/>
            <a:ext cx="10439400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>
                <a:solidFill>
                  <a:schemeClr val="tx1"/>
                </a:solidFill>
              </a:rPr>
              <a:t>Node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Transaction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Block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Chain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Miners</a:t>
            </a:r>
          </a:p>
          <a:p>
            <a:pPr marL="274320" lvl="1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92000"/>
              <a:buNone/>
            </a:pP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7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COVERED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ja-JP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 Transaction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Tree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Disadvantages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1600200"/>
            <a:ext cx="8001000" cy="2971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 smtClean="0">
                <a:solidFill>
                  <a:schemeClr val="tx1"/>
                </a:solidFill>
              </a:rPr>
              <a:t>Public </a:t>
            </a:r>
            <a:r>
              <a:rPr lang="en-US" sz="3200" dirty="0" err="1" smtClean="0">
                <a:solidFill>
                  <a:schemeClr val="tx1"/>
                </a:solidFill>
              </a:rPr>
              <a:t>Blockchain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Private </a:t>
            </a:r>
            <a:r>
              <a:rPr lang="en-US" sz="3200" dirty="0" err="1" smtClean="0">
                <a:solidFill>
                  <a:schemeClr val="tx1"/>
                </a:solidFill>
              </a:rPr>
              <a:t>Blockchain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Consortium </a:t>
            </a:r>
            <a:r>
              <a:rPr lang="en-US" sz="3200" dirty="0" err="1" smtClean="0">
                <a:solidFill>
                  <a:schemeClr val="tx1"/>
                </a:solidFill>
              </a:rPr>
              <a:t>Blockchain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COVERED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119978"/>
            <a:ext cx="8229600" cy="57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03" y="1119978"/>
            <a:ext cx="3172867" cy="5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484142"/>
            <a:ext cx="8229599" cy="4800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Component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altLang="ja-JP" sz="2000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(SHA-256)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Tree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Disadvantages</a:t>
            </a:r>
            <a:endParaRPr lang="en-US" altLang="ja-JP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92000"/>
            </a:pPr>
            <a:r>
              <a:rPr lang="en-US" altLang="ja-JP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1049000" y="6339840"/>
            <a:ext cx="729385" cy="365760"/>
          </a:xfrm>
          <a:prstGeom prst="ellipse">
            <a:avLst/>
          </a:prstGeom>
          <a:noFill/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DCD6C05-E569-46D5-9DCB-07356907FC36}" type="slidenum"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US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Image result for hst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282" y="0"/>
            <a:ext cx="1084118" cy="12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Custom 4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14436</TotalTime>
  <Words>627</Words>
  <Application>Microsoft Office PowerPoint</Application>
  <PresentationFormat>Widescreen</PresentationFormat>
  <Paragraphs>201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1_Origin</vt:lpstr>
      <vt:lpstr>PowerPoint Presentation</vt:lpstr>
      <vt:lpstr>CONTENTS</vt:lpstr>
      <vt:lpstr>CONTENT COVERED</vt:lpstr>
      <vt:lpstr>Blockchain </vt:lpstr>
      <vt:lpstr>CONTENT COVERED </vt:lpstr>
      <vt:lpstr>Blockchain Architecture Component </vt:lpstr>
      <vt:lpstr>CONTENT COVERED</vt:lpstr>
      <vt:lpstr>Types of Blockchain</vt:lpstr>
      <vt:lpstr>CONTENT COVERED</vt:lpstr>
      <vt:lpstr> Transaction (1/2)</vt:lpstr>
      <vt:lpstr> Transaction (2/2)</vt:lpstr>
      <vt:lpstr>CONTENT COVERED</vt:lpstr>
      <vt:lpstr>Hash Algorithm (SHA-256) </vt:lpstr>
      <vt:lpstr>CONTENT COVERED</vt:lpstr>
      <vt:lpstr>Consensus Algorithm (1/2)</vt:lpstr>
      <vt:lpstr>Hash Function Properties(2/2)</vt:lpstr>
      <vt:lpstr>CONTENT  COVERED</vt:lpstr>
      <vt:lpstr>Hash Tree (1/2) </vt:lpstr>
      <vt:lpstr>Hash Tree (2/2)</vt:lpstr>
      <vt:lpstr>CONTENT COVERED</vt:lpstr>
      <vt:lpstr>Advantages (1/2) </vt:lpstr>
      <vt:lpstr>Disadvantages (2/2) </vt:lpstr>
      <vt:lpstr>CONTENT COVERED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Aymun</dc:creator>
  <cp:lastModifiedBy>shamol das</cp:lastModifiedBy>
  <cp:revision>1118</cp:revision>
  <dcterms:created xsi:type="dcterms:W3CDTF">2015-11-22T13:06:13Z</dcterms:created>
  <dcterms:modified xsi:type="dcterms:W3CDTF">2020-03-10T14:48:13Z</dcterms:modified>
</cp:coreProperties>
</file>