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4"/>
  </p:notesMasterIdLst>
  <p:sldIdLst>
    <p:sldId id="256" r:id="rId2"/>
    <p:sldId id="297" r:id="rId3"/>
    <p:sldId id="321" r:id="rId4"/>
    <p:sldId id="260" r:id="rId5"/>
    <p:sldId id="266" r:id="rId6"/>
    <p:sldId id="320" r:id="rId7"/>
    <p:sldId id="324" r:id="rId8"/>
    <p:sldId id="314" r:id="rId9"/>
    <p:sldId id="299" r:id="rId10"/>
    <p:sldId id="300" r:id="rId11"/>
    <p:sldId id="301" r:id="rId12"/>
    <p:sldId id="325" r:id="rId13"/>
    <p:sldId id="315" r:id="rId14"/>
    <p:sldId id="302" r:id="rId15"/>
    <p:sldId id="303" r:id="rId16"/>
    <p:sldId id="326" r:id="rId17"/>
    <p:sldId id="316" r:id="rId18"/>
    <p:sldId id="304" r:id="rId19"/>
    <p:sldId id="305" r:id="rId20"/>
    <p:sldId id="306" r:id="rId21"/>
    <p:sldId id="327" r:id="rId22"/>
    <p:sldId id="317" r:id="rId23"/>
    <p:sldId id="307" r:id="rId24"/>
    <p:sldId id="308" r:id="rId25"/>
    <p:sldId id="309" r:id="rId26"/>
    <p:sldId id="310" r:id="rId27"/>
    <p:sldId id="311" r:id="rId28"/>
    <p:sldId id="318" r:id="rId29"/>
    <p:sldId id="328" r:id="rId30"/>
    <p:sldId id="322" r:id="rId31"/>
    <p:sldId id="312" r:id="rId32"/>
    <p:sldId id="323" r:id="rId33"/>
  </p:sldIdLst>
  <p:sldSz cx="9144000" cy="5143500" type="screen16x9"/>
  <p:notesSz cx="6858000" cy="9144000"/>
  <p:embeddedFontLst>
    <p:embeddedFont>
      <p:font typeface="Bahnschrift Light Condensed" panose="020B0502040204020203" pitchFamily="34" charset="0"/>
      <p:regular r:id="rId35"/>
    </p:embeddedFont>
    <p:embeddedFont>
      <p:font typeface="Oswald" panose="00000500000000000000" pitchFamily="2" charset="0"/>
      <p:regular r:id="rId36"/>
      <p:bold r:id="rId37"/>
    </p:embeddedFont>
    <p:embeddedFont>
      <p:font typeface="Oswald ExtraLight" panose="00000300000000000000" pitchFamily="2"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01">
          <p15:clr>
            <a:srgbClr val="9AA0A6"/>
          </p15:clr>
        </p15:guide>
        <p15:guide id="2" orient="horz" pos="733">
          <p15:clr>
            <a:srgbClr val="9AA0A6"/>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E0D641-A5BD-4F2E-B127-B27A0A0CA5AC}" v="1" dt="2022-05-24T17:46:34.618"/>
    <p1510:client id="{7ECCD15E-4DDE-DE60-A992-F0D8316D1CB1}" v="2" dt="2024-01-06T19:38:11.415"/>
    <p1510:client id="{C21D9505-5803-C3DC-1016-264EE7007AE5}" v="2" dt="2022-12-12T12:06:35.198"/>
  </p1510:revLst>
</p1510:revInfo>
</file>

<file path=ppt/tableStyles.xml><?xml version="1.0" encoding="utf-8"?>
<a:tblStyleLst xmlns:a="http://schemas.openxmlformats.org/drawingml/2006/main" def="{67B0060A-986C-49D1-988F-0C64B13550AB}">
  <a:tblStyle styleId="{67B0060A-986C-49D1-988F-0C64B13550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51" autoAdjust="0"/>
  </p:normalViewPr>
  <p:slideViewPr>
    <p:cSldViewPr snapToGrid="0">
      <p:cViewPr varScale="1">
        <p:scale>
          <a:sx n="63" d="100"/>
          <a:sy n="63" d="100"/>
        </p:scale>
        <p:origin x="38" y="787"/>
      </p:cViewPr>
      <p:guideLst>
        <p:guide orient="horz" pos="601"/>
        <p:guide orient="horz" pos="733"/>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inab Matrook" userId="c0fc1a5dade8b601" providerId="LiveId" clId="{31E0D641-A5BD-4F2E-B127-B27A0A0CA5AC}"/>
    <pc:docChg chg="delSld modSld">
      <pc:chgData name="Zainab Matrook" userId="c0fc1a5dade8b601" providerId="LiveId" clId="{31E0D641-A5BD-4F2E-B127-B27A0A0CA5AC}" dt="2022-05-24T17:50:48.553" v="57" actId="1076"/>
      <pc:docMkLst>
        <pc:docMk/>
      </pc:docMkLst>
      <pc:sldChg chg="del">
        <pc:chgData name="Zainab Matrook" userId="c0fc1a5dade8b601" providerId="LiveId" clId="{31E0D641-A5BD-4F2E-B127-B27A0A0CA5AC}" dt="2022-05-24T14:35:49.703" v="12" actId="47"/>
        <pc:sldMkLst>
          <pc:docMk/>
          <pc:sldMk cId="0" sldId="257"/>
        </pc:sldMkLst>
      </pc:sldChg>
      <pc:sldChg chg="del">
        <pc:chgData name="Zainab Matrook" userId="c0fc1a5dade8b601" providerId="LiveId" clId="{31E0D641-A5BD-4F2E-B127-B27A0A0CA5AC}" dt="2022-05-24T14:35:49.027" v="11" actId="47"/>
        <pc:sldMkLst>
          <pc:docMk/>
          <pc:sldMk cId="0" sldId="259"/>
        </pc:sldMkLst>
      </pc:sldChg>
      <pc:sldChg chg="del">
        <pc:chgData name="Zainab Matrook" userId="c0fc1a5dade8b601" providerId="LiveId" clId="{31E0D641-A5BD-4F2E-B127-B27A0A0CA5AC}" dt="2022-05-24T14:35:48.557" v="10" actId="47"/>
        <pc:sldMkLst>
          <pc:docMk/>
          <pc:sldMk cId="0" sldId="261"/>
        </pc:sldMkLst>
      </pc:sldChg>
      <pc:sldChg chg="del">
        <pc:chgData name="Zainab Matrook" userId="c0fc1a5dade8b601" providerId="LiveId" clId="{31E0D641-A5BD-4F2E-B127-B27A0A0CA5AC}" dt="2022-05-24T14:35:48.171" v="9" actId="47"/>
        <pc:sldMkLst>
          <pc:docMk/>
          <pc:sldMk cId="0" sldId="262"/>
        </pc:sldMkLst>
      </pc:sldChg>
      <pc:sldChg chg="del">
        <pc:chgData name="Zainab Matrook" userId="c0fc1a5dade8b601" providerId="LiveId" clId="{31E0D641-A5BD-4F2E-B127-B27A0A0CA5AC}" dt="2022-05-24T14:35:47.570" v="8" actId="47"/>
        <pc:sldMkLst>
          <pc:docMk/>
          <pc:sldMk cId="0" sldId="263"/>
        </pc:sldMkLst>
      </pc:sldChg>
      <pc:sldChg chg="del">
        <pc:chgData name="Zainab Matrook" userId="c0fc1a5dade8b601" providerId="LiveId" clId="{31E0D641-A5BD-4F2E-B127-B27A0A0CA5AC}" dt="2022-05-24T14:35:47.074" v="7" actId="47"/>
        <pc:sldMkLst>
          <pc:docMk/>
          <pc:sldMk cId="0" sldId="264"/>
        </pc:sldMkLst>
      </pc:sldChg>
      <pc:sldChg chg="modSp mod">
        <pc:chgData name="Zainab Matrook" userId="c0fc1a5dade8b601" providerId="LiveId" clId="{31E0D641-A5BD-4F2E-B127-B27A0A0CA5AC}" dt="2022-05-24T17:36:08.309" v="45" actId="1076"/>
        <pc:sldMkLst>
          <pc:docMk/>
          <pc:sldMk cId="0" sldId="266"/>
        </pc:sldMkLst>
        <pc:spChg chg="mod">
          <ac:chgData name="Zainab Matrook" userId="c0fc1a5dade8b601" providerId="LiveId" clId="{31E0D641-A5BD-4F2E-B127-B27A0A0CA5AC}" dt="2022-05-24T17:35:51.866" v="43" actId="20577"/>
          <ac:spMkLst>
            <pc:docMk/>
            <pc:sldMk cId="0" sldId="266"/>
            <ac:spMk id="6" creationId="{EA6AFAC0-E90D-5F65-0FB9-81873C8DAE7B}"/>
          </ac:spMkLst>
        </pc:spChg>
        <pc:spChg chg="mod">
          <ac:chgData name="Zainab Matrook" userId="c0fc1a5dade8b601" providerId="LiveId" clId="{31E0D641-A5BD-4F2E-B127-B27A0A0CA5AC}" dt="2022-05-24T17:36:08.309" v="45" actId="1076"/>
          <ac:spMkLst>
            <pc:docMk/>
            <pc:sldMk cId="0" sldId="266"/>
            <ac:spMk id="549" creationId="{00000000-0000-0000-0000-000000000000}"/>
          </ac:spMkLst>
        </pc:spChg>
      </pc:sldChg>
      <pc:sldChg chg="del">
        <pc:chgData name="Zainab Matrook" userId="c0fc1a5dade8b601" providerId="LiveId" clId="{31E0D641-A5BD-4F2E-B127-B27A0A0CA5AC}" dt="2022-05-24T14:35:46.764" v="6" actId="47"/>
        <pc:sldMkLst>
          <pc:docMk/>
          <pc:sldMk cId="0" sldId="267"/>
        </pc:sldMkLst>
      </pc:sldChg>
      <pc:sldChg chg="del">
        <pc:chgData name="Zainab Matrook" userId="c0fc1a5dade8b601" providerId="LiveId" clId="{31E0D641-A5BD-4F2E-B127-B27A0A0CA5AC}" dt="2022-05-24T14:35:46.354" v="5" actId="47"/>
        <pc:sldMkLst>
          <pc:docMk/>
          <pc:sldMk cId="0" sldId="268"/>
        </pc:sldMkLst>
      </pc:sldChg>
      <pc:sldChg chg="del">
        <pc:chgData name="Zainab Matrook" userId="c0fc1a5dade8b601" providerId="LiveId" clId="{31E0D641-A5BD-4F2E-B127-B27A0A0CA5AC}" dt="2022-05-24T14:35:45.905" v="4" actId="47"/>
        <pc:sldMkLst>
          <pc:docMk/>
          <pc:sldMk cId="0" sldId="269"/>
        </pc:sldMkLst>
      </pc:sldChg>
      <pc:sldChg chg="del">
        <pc:chgData name="Zainab Matrook" userId="c0fc1a5dade8b601" providerId="LiveId" clId="{31E0D641-A5BD-4F2E-B127-B27A0A0CA5AC}" dt="2022-05-24T14:35:45.553" v="3" actId="47"/>
        <pc:sldMkLst>
          <pc:docMk/>
          <pc:sldMk cId="0" sldId="270"/>
        </pc:sldMkLst>
      </pc:sldChg>
      <pc:sldChg chg="del">
        <pc:chgData name="Zainab Matrook" userId="c0fc1a5dade8b601" providerId="LiveId" clId="{31E0D641-A5BD-4F2E-B127-B27A0A0CA5AC}" dt="2022-05-24T14:35:45.125" v="2" actId="47"/>
        <pc:sldMkLst>
          <pc:docMk/>
          <pc:sldMk cId="0" sldId="272"/>
        </pc:sldMkLst>
      </pc:sldChg>
      <pc:sldChg chg="del">
        <pc:chgData name="Zainab Matrook" userId="c0fc1a5dade8b601" providerId="LiveId" clId="{31E0D641-A5BD-4F2E-B127-B27A0A0CA5AC}" dt="2022-05-24T14:35:44.653" v="1" actId="47"/>
        <pc:sldMkLst>
          <pc:docMk/>
          <pc:sldMk cId="0" sldId="274"/>
        </pc:sldMkLst>
      </pc:sldChg>
      <pc:sldChg chg="del">
        <pc:chgData name="Zainab Matrook" userId="c0fc1a5dade8b601" providerId="LiveId" clId="{31E0D641-A5BD-4F2E-B127-B27A0A0CA5AC}" dt="2022-05-24T14:35:44.149" v="0" actId="47"/>
        <pc:sldMkLst>
          <pc:docMk/>
          <pc:sldMk cId="0" sldId="275"/>
        </pc:sldMkLst>
      </pc:sldChg>
      <pc:sldChg chg="modSp mod">
        <pc:chgData name="Zainab Matrook" userId="c0fc1a5dade8b601" providerId="LiveId" clId="{31E0D641-A5BD-4F2E-B127-B27A0A0CA5AC}" dt="2022-05-24T17:33:54.400" v="13"/>
        <pc:sldMkLst>
          <pc:docMk/>
          <pc:sldMk cId="371590867" sldId="297"/>
        </pc:sldMkLst>
        <pc:spChg chg="mod">
          <ac:chgData name="Zainab Matrook" userId="c0fc1a5dade8b601" providerId="LiveId" clId="{31E0D641-A5BD-4F2E-B127-B27A0A0CA5AC}" dt="2022-05-24T17:33:54.400" v="13"/>
          <ac:spMkLst>
            <pc:docMk/>
            <pc:sldMk cId="371590867" sldId="297"/>
            <ac:spMk id="63" creationId="{D43D90DB-7CB2-7A20-BDB7-C300E9C77E09}"/>
          </ac:spMkLst>
        </pc:spChg>
      </pc:sldChg>
      <pc:sldChg chg="modSp mod">
        <pc:chgData name="Zainab Matrook" userId="c0fc1a5dade8b601" providerId="LiveId" clId="{31E0D641-A5BD-4F2E-B127-B27A0A0CA5AC}" dt="2022-05-24T17:50:48.553" v="57" actId="1076"/>
        <pc:sldMkLst>
          <pc:docMk/>
          <pc:sldMk cId="1019506090" sldId="306"/>
        </pc:sldMkLst>
        <pc:grpChg chg="mod">
          <ac:chgData name="Zainab Matrook" userId="c0fc1a5dade8b601" providerId="LiveId" clId="{31E0D641-A5BD-4F2E-B127-B27A0A0CA5AC}" dt="2022-05-24T17:50:48.553" v="57" actId="1076"/>
          <ac:grpSpMkLst>
            <pc:docMk/>
            <pc:sldMk cId="1019506090" sldId="306"/>
            <ac:grpSpMk id="7" creationId="{A62990ED-7F3E-C84A-B672-AFDEFB378D89}"/>
          </ac:grpSpMkLst>
        </pc:grpChg>
      </pc:sldChg>
      <pc:sldChg chg="addSp modSp mod">
        <pc:chgData name="Zainab Matrook" userId="c0fc1a5dade8b601" providerId="LiveId" clId="{31E0D641-A5BD-4F2E-B127-B27A0A0CA5AC}" dt="2022-05-24T17:46:56.939" v="55" actId="1076"/>
        <pc:sldMkLst>
          <pc:docMk/>
          <pc:sldMk cId="3045443663" sldId="317"/>
        </pc:sldMkLst>
        <pc:picChg chg="mod">
          <ac:chgData name="Zainab Matrook" userId="c0fc1a5dade8b601" providerId="LiveId" clId="{31E0D641-A5BD-4F2E-B127-B27A0A0CA5AC}" dt="2022-05-24T17:46:56.939" v="55" actId="1076"/>
          <ac:picMkLst>
            <pc:docMk/>
            <pc:sldMk cId="3045443663" sldId="317"/>
            <ac:picMk id="2" creationId="{17634ADA-53F1-E82E-16D9-524EAA0705DB}"/>
          </ac:picMkLst>
        </pc:picChg>
        <pc:picChg chg="add mod">
          <ac:chgData name="Zainab Matrook" userId="c0fc1a5dade8b601" providerId="LiveId" clId="{31E0D641-A5BD-4F2E-B127-B27A0A0CA5AC}" dt="2022-05-24T17:46:52.847" v="54" actId="1076"/>
          <ac:picMkLst>
            <pc:docMk/>
            <pc:sldMk cId="3045443663" sldId="317"/>
            <ac:picMk id="3" creationId="{8EDED11A-D489-BCF5-8EFD-F3BEEB437155}"/>
          </ac:picMkLst>
        </pc:picChg>
      </pc:sldChg>
      <pc:sldMasterChg chg="delSldLayout">
        <pc:chgData name="Zainab Matrook" userId="c0fc1a5dade8b601" providerId="LiveId" clId="{31E0D641-A5BD-4F2E-B127-B27A0A0CA5AC}" dt="2022-05-24T14:35:49.027" v="11" actId="47"/>
        <pc:sldMasterMkLst>
          <pc:docMk/>
          <pc:sldMasterMk cId="0" sldId="2147483675"/>
        </pc:sldMasterMkLst>
        <pc:sldLayoutChg chg="del">
          <pc:chgData name="Zainab Matrook" userId="c0fc1a5dade8b601" providerId="LiveId" clId="{31E0D641-A5BD-4F2E-B127-B27A0A0CA5AC}" dt="2022-05-24T14:35:49.027" v="11" actId="47"/>
          <pc:sldLayoutMkLst>
            <pc:docMk/>
            <pc:sldMasterMk cId="0" sldId="2147483675"/>
            <pc:sldLayoutMk cId="0" sldId="2147483651"/>
          </pc:sldLayoutMkLst>
        </pc:sldLayoutChg>
        <pc:sldLayoutChg chg="del">
          <pc:chgData name="Zainab Matrook" userId="c0fc1a5dade8b601" providerId="LiveId" clId="{31E0D641-A5BD-4F2E-B127-B27A0A0CA5AC}" dt="2022-05-24T14:35:46.354" v="5" actId="47"/>
          <pc:sldLayoutMkLst>
            <pc:docMk/>
            <pc:sldMasterMk cId="0" sldId="2147483675"/>
            <pc:sldLayoutMk cId="0" sldId="2147483652"/>
          </pc:sldLayoutMkLst>
        </pc:sldLayoutChg>
        <pc:sldLayoutChg chg="del">
          <pc:chgData name="Zainab Matrook" userId="c0fc1a5dade8b601" providerId="LiveId" clId="{31E0D641-A5BD-4F2E-B127-B27A0A0CA5AC}" dt="2022-05-24T14:35:47.074" v="7" actId="47"/>
          <pc:sldLayoutMkLst>
            <pc:docMk/>
            <pc:sldMasterMk cId="0" sldId="2147483675"/>
            <pc:sldLayoutMk cId="0" sldId="2147483654"/>
          </pc:sldLayoutMkLst>
        </pc:sldLayoutChg>
        <pc:sldLayoutChg chg="del">
          <pc:chgData name="Zainab Matrook" userId="c0fc1a5dade8b601" providerId="LiveId" clId="{31E0D641-A5BD-4F2E-B127-B27A0A0CA5AC}" dt="2022-05-24T14:35:44.653" v="1" actId="47"/>
          <pc:sldLayoutMkLst>
            <pc:docMk/>
            <pc:sldMasterMk cId="0" sldId="2147483675"/>
            <pc:sldLayoutMk cId="0" sldId="2147483660"/>
          </pc:sldLayoutMkLst>
        </pc:sldLayoutChg>
        <pc:sldLayoutChg chg="del">
          <pc:chgData name="Zainab Matrook" userId="c0fc1a5dade8b601" providerId="LiveId" clId="{31E0D641-A5BD-4F2E-B127-B27A0A0CA5AC}" dt="2022-05-24T14:35:46.764" v="6" actId="47"/>
          <pc:sldLayoutMkLst>
            <pc:docMk/>
            <pc:sldMasterMk cId="0" sldId="2147483675"/>
            <pc:sldLayoutMk cId="0" sldId="2147483662"/>
          </pc:sldLayoutMkLst>
        </pc:sldLayoutChg>
        <pc:sldLayoutChg chg="del">
          <pc:chgData name="Zainab Matrook" userId="c0fc1a5dade8b601" providerId="LiveId" clId="{31E0D641-A5BD-4F2E-B127-B27A0A0CA5AC}" dt="2022-05-24T14:35:45.905" v="4" actId="47"/>
          <pc:sldLayoutMkLst>
            <pc:docMk/>
            <pc:sldMasterMk cId="0" sldId="2147483675"/>
            <pc:sldLayoutMk cId="0" sldId="2147483663"/>
          </pc:sldLayoutMkLst>
        </pc:sldLayoutChg>
        <pc:sldLayoutChg chg="del">
          <pc:chgData name="Zainab Matrook" userId="c0fc1a5dade8b601" providerId="LiveId" clId="{31E0D641-A5BD-4F2E-B127-B27A0A0CA5AC}" dt="2022-05-24T14:35:45.553" v="3" actId="47"/>
          <pc:sldLayoutMkLst>
            <pc:docMk/>
            <pc:sldMasterMk cId="0" sldId="2147483675"/>
            <pc:sldLayoutMk cId="0" sldId="2147483664"/>
          </pc:sldLayoutMkLst>
        </pc:sldLayoutChg>
        <pc:sldLayoutChg chg="del">
          <pc:chgData name="Zainab Matrook" userId="c0fc1a5dade8b601" providerId="LiveId" clId="{31E0D641-A5BD-4F2E-B127-B27A0A0CA5AC}" dt="2022-05-24T14:35:48.171" v="9" actId="47"/>
          <pc:sldLayoutMkLst>
            <pc:docMk/>
            <pc:sldMasterMk cId="0" sldId="2147483675"/>
            <pc:sldLayoutMk cId="0" sldId="2147483666"/>
          </pc:sldLayoutMkLst>
        </pc:sldLayoutChg>
        <pc:sldLayoutChg chg="del">
          <pc:chgData name="Zainab Matrook" userId="c0fc1a5dade8b601" providerId="LiveId" clId="{31E0D641-A5BD-4F2E-B127-B27A0A0CA5AC}" dt="2022-05-24T14:35:47.570" v="8" actId="47"/>
          <pc:sldLayoutMkLst>
            <pc:docMk/>
            <pc:sldMasterMk cId="0" sldId="2147483675"/>
            <pc:sldLayoutMk cId="0" sldId="2147483667"/>
          </pc:sldLayoutMkLst>
        </pc:sldLayoutChg>
        <pc:sldLayoutChg chg="del">
          <pc:chgData name="Zainab Matrook" userId="c0fc1a5dade8b601" providerId="LiveId" clId="{31E0D641-A5BD-4F2E-B127-B27A0A0CA5AC}" dt="2022-05-24T14:35:44.149" v="0" actId="47"/>
          <pc:sldLayoutMkLst>
            <pc:docMk/>
            <pc:sldMasterMk cId="0" sldId="2147483675"/>
            <pc:sldLayoutMk cId="0" sldId="2147483670"/>
          </pc:sldLayoutMkLst>
        </pc:sldLayoutChg>
      </pc:sldMasterChg>
    </pc:docChg>
  </pc:docChgLst>
  <pc:docChgLst>
    <pc:chgData name="PUJA   KARMAKAR" userId="S::20194981@stu.uob.edu.bh::ed018646-69d6-4956-87fe-2c98072a5650" providerId="AD" clId="Web-{7ECCD15E-4DDE-DE60-A992-F0D8316D1CB1}"/>
    <pc:docChg chg="modSld sldOrd">
      <pc:chgData name="PUJA   KARMAKAR" userId="S::20194981@stu.uob.edu.bh::ed018646-69d6-4956-87fe-2c98072a5650" providerId="AD" clId="Web-{7ECCD15E-4DDE-DE60-A992-F0D8316D1CB1}" dt="2024-01-06T19:38:11.415" v="1"/>
      <pc:docMkLst>
        <pc:docMk/>
      </pc:docMkLst>
      <pc:sldChg chg="ord">
        <pc:chgData name="PUJA   KARMAKAR" userId="S::20194981@stu.uob.edu.bh::ed018646-69d6-4956-87fe-2c98072a5650" providerId="AD" clId="Web-{7ECCD15E-4DDE-DE60-A992-F0D8316D1CB1}" dt="2024-01-06T19:38:11.415" v="1"/>
        <pc:sldMkLst>
          <pc:docMk/>
          <pc:sldMk cId="3419040808" sldId="312"/>
        </pc:sldMkLst>
      </pc:sldChg>
      <pc:sldChg chg="modSp">
        <pc:chgData name="PUJA   KARMAKAR" userId="S::20194981@stu.uob.edu.bh::ed018646-69d6-4956-87fe-2c98072a5650" providerId="AD" clId="Web-{7ECCD15E-4DDE-DE60-A992-F0D8316D1CB1}" dt="2024-01-06T19:35:56.019" v="0" actId="1076"/>
        <pc:sldMkLst>
          <pc:docMk/>
          <pc:sldMk cId="855405806" sldId="315"/>
        </pc:sldMkLst>
        <pc:picChg chg="mod">
          <ac:chgData name="PUJA   KARMAKAR" userId="S::20194981@stu.uob.edu.bh::ed018646-69d6-4956-87fe-2c98072a5650" providerId="AD" clId="Web-{7ECCD15E-4DDE-DE60-A992-F0D8316D1CB1}" dt="2024-01-06T19:35:56.019" v="0" actId="1076"/>
          <ac:picMkLst>
            <pc:docMk/>
            <pc:sldMk cId="855405806" sldId="315"/>
            <ac:picMk id="2" creationId="{6CCA2A3F-BAD4-1A2E-43A1-9CBD72410C0A}"/>
          </ac:picMkLst>
        </pc:picChg>
      </pc:sldChg>
    </pc:docChg>
  </pc:docChgLst>
  <pc:docChgLst>
    <pc:chgData name="PUJA   KARMAKAR" userId="S::20194981@stu.uob.edu.bh::ed018646-69d6-4956-87fe-2c98072a5650" providerId="AD" clId="Web-{C21D9505-5803-C3DC-1016-264EE7007AE5}"/>
    <pc:docChg chg="modSld">
      <pc:chgData name="PUJA   KARMAKAR" userId="S::20194981@stu.uob.edu.bh::ed018646-69d6-4956-87fe-2c98072a5650" providerId="AD" clId="Web-{C21D9505-5803-C3DC-1016-264EE7007AE5}" dt="2022-12-12T12:06:35.198" v="1" actId="1076"/>
      <pc:docMkLst>
        <pc:docMk/>
      </pc:docMkLst>
      <pc:sldChg chg="modSp">
        <pc:chgData name="PUJA   KARMAKAR" userId="S::20194981@stu.uob.edu.bh::ed018646-69d6-4956-87fe-2c98072a5650" providerId="AD" clId="Web-{C21D9505-5803-C3DC-1016-264EE7007AE5}" dt="2022-12-12T12:06:35.198" v="1" actId="1076"/>
        <pc:sldMkLst>
          <pc:docMk/>
          <pc:sldMk cId="0" sldId="256"/>
        </pc:sldMkLst>
        <pc:spChg chg="mod">
          <ac:chgData name="PUJA   KARMAKAR" userId="S::20194981@stu.uob.edu.bh::ed018646-69d6-4956-87fe-2c98072a5650" providerId="AD" clId="Web-{C21D9505-5803-C3DC-1016-264EE7007AE5}" dt="2022-12-12T12:06:35.198" v="1" actId="1076"/>
          <ac:spMkLst>
            <pc:docMk/>
            <pc:sldMk cId="0" sldId="256"/>
            <ac:spMk id="22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8"/>
        <p:cNvGrpSpPr/>
        <p:nvPr/>
      </p:nvGrpSpPr>
      <p:grpSpPr>
        <a:xfrm>
          <a:off x="0" y="0"/>
          <a:ext cx="0" cy="0"/>
          <a:chOff x="0" y="0"/>
          <a:chExt cx="0" cy="0"/>
        </a:xfrm>
      </p:grpSpPr>
      <p:sp>
        <p:nvSpPr>
          <p:cNvPr id="2279" name="Google Shape;2279;g10e91f73e27_0_1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0" name="Google Shape;2280;g10e91f73e27_0_1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043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e413425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e413425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300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e91f73e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835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8"/>
        <p:cNvGrpSpPr/>
        <p:nvPr/>
      </p:nvGrpSpPr>
      <p:grpSpPr>
        <a:xfrm>
          <a:off x="0" y="0"/>
          <a:ext cx="0" cy="0"/>
          <a:chOff x="0" y="0"/>
          <a:chExt cx="0" cy="0"/>
        </a:xfrm>
      </p:grpSpPr>
      <p:sp>
        <p:nvSpPr>
          <p:cNvPr id="2279" name="Google Shape;2279;g10e91f73e27_0_1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0" name="Google Shape;2280;g10e91f73e27_0_1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148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e413425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e413425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399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e91f73e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378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e91f73e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076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8"/>
        <p:cNvGrpSpPr/>
        <p:nvPr/>
      </p:nvGrpSpPr>
      <p:grpSpPr>
        <a:xfrm>
          <a:off x="0" y="0"/>
          <a:ext cx="0" cy="0"/>
          <a:chOff x="0" y="0"/>
          <a:chExt cx="0" cy="0"/>
        </a:xfrm>
      </p:grpSpPr>
      <p:sp>
        <p:nvSpPr>
          <p:cNvPr id="2279" name="Google Shape;2279;g10e91f73e27_0_1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0" name="Google Shape;2280;g10e91f73e27_0_1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98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e413425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e413425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9686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e413425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e413425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405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0e91f73e2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e91f73e2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9411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e91f73e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332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e91f73e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869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e91f73e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5836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8"/>
        <p:cNvGrpSpPr/>
        <p:nvPr/>
      </p:nvGrpSpPr>
      <p:grpSpPr>
        <a:xfrm>
          <a:off x="0" y="0"/>
          <a:ext cx="0" cy="0"/>
          <a:chOff x="0" y="0"/>
          <a:chExt cx="0" cy="0"/>
        </a:xfrm>
      </p:grpSpPr>
      <p:sp>
        <p:nvSpPr>
          <p:cNvPr id="2279" name="Google Shape;2279;g10e91f73e27_0_1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0" name="Google Shape;2280;g10e91f73e27_0_1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4828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3"/>
        <p:cNvGrpSpPr/>
        <p:nvPr/>
      </p:nvGrpSpPr>
      <p:grpSpPr>
        <a:xfrm>
          <a:off x="0" y="0"/>
          <a:ext cx="0" cy="0"/>
          <a:chOff x="0" y="0"/>
          <a:chExt cx="0" cy="0"/>
        </a:xfrm>
      </p:grpSpPr>
      <p:sp>
        <p:nvSpPr>
          <p:cNvPr id="2294" name="Google Shape;2294;g10e998051d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5" name="Google Shape;2295;g10e998051d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 achieving these goals, the team members have learnt: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importance of RTN Concrete (Control Signals)within the CPU.</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-Learnt how to program all the components and debug errors.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-Understand how all the components are connected to reach other and how we program the top level.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-Main program syntax was learnt for example, during the use of “while” condition the ‘process’ is not required.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21527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e413425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e413425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62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3"/>
        <p:cNvGrpSpPr/>
        <p:nvPr/>
      </p:nvGrpSpPr>
      <p:grpSpPr>
        <a:xfrm>
          <a:off x="0" y="0"/>
          <a:ext cx="0" cy="0"/>
          <a:chOff x="0" y="0"/>
          <a:chExt cx="0" cy="0"/>
        </a:xfrm>
      </p:grpSpPr>
      <p:sp>
        <p:nvSpPr>
          <p:cNvPr id="2294" name="Google Shape;2294;g10e998051d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5" name="Google Shape;2295;g10e998051d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6155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e91f73e27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0e91f73e2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6420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e84aac6d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The control unit (CU) is responsible to organize and fetch the CPU instructions and generating “Control Signals” that control the data path and tell the ALU, memory, and input/output devices what to do. </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Control units can be divided into two types: “Microprogrammed based control unit” and “Hardwired based controlled Unit”.</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1- Microprogrammed-based control unit treats the relationship between control inputs and outputs as a memory system. Where the memory contains control signals that are stored as “words”. During instruction execution at each clock tick, the required “word” is fetched from memory to supply the control signals.</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2-</a:t>
            </a:r>
            <a:r>
              <a:rPr lang="en-US" sz="1100" b="0" i="0" u="none" strike="noStrike" cap="none" baseline="0"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Whereas, Hardwired-based controlled Unit treats the relationship between control inputs and outputs as a series of Boolean functions, one for each control signal. </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Data path contains CPU registers and ALU. ALU is in charge of performing arithmetic operations and logical functions. </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While the “bus” is an interconnection through which voltage signals will be flowing and the bus can be used for a different purpose. There are three types of bus organization for the data bus One-Bus Organization (only one operand can be fetched from this bus), Two-Bus Organization (two operands can be fetched from this bus, one is used for fetching the register, and one for the ALU), and Three-Bus Organization (three operands can be fetched from this bus). Finally, a temporary storage unit such as register files or latches is used to provide easy access to data within the CPU.</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0d7ae03d4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8"/>
        <p:cNvGrpSpPr/>
        <p:nvPr/>
      </p:nvGrpSpPr>
      <p:grpSpPr>
        <a:xfrm>
          <a:off x="0" y="0"/>
          <a:ext cx="0" cy="0"/>
          <a:chOff x="0" y="0"/>
          <a:chExt cx="0" cy="0"/>
        </a:xfrm>
      </p:grpSpPr>
      <p:sp>
        <p:nvSpPr>
          <p:cNvPr id="2279" name="Google Shape;2279;g10e91f73e27_0_1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0" name="Google Shape;2280;g10e91f73e27_0_1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041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e413425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e413425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86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e91f73e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8437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e91f73e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28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5"/>
            </a:gs>
            <a:gs pos="48000">
              <a:schemeClr val="accent4"/>
            </a:gs>
            <a:gs pos="100000">
              <a:schemeClr val="accent2"/>
            </a:gs>
          </a:gsLst>
          <a:lin ang="2698631"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967650"/>
            <a:ext cx="3972000" cy="30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4900"/>
              <a:buNone/>
              <a:defRPr sz="5000">
                <a:solidFill>
                  <a:schemeClr val="dk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995250"/>
            <a:ext cx="4359000" cy="4095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9pPr>
          </a:lstStyle>
          <a:p>
            <a:endParaRPr/>
          </a:p>
        </p:txBody>
      </p:sp>
      <p:grpSp>
        <p:nvGrpSpPr>
          <p:cNvPr id="11" name="Google Shape;11;p2"/>
          <p:cNvGrpSpPr/>
          <p:nvPr/>
        </p:nvGrpSpPr>
        <p:grpSpPr>
          <a:xfrm rot="5400000">
            <a:off x="7002555" y="-662466"/>
            <a:ext cx="1673084" cy="3614193"/>
            <a:chOff x="7350442" y="2608992"/>
            <a:chExt cx="777239" cy="1673160"/>
          </a:xfrm>
        </p:grpSpPr>
        <p:sp>
          <p:nvSpPr>
            <p:cNvPr id="12" name="Google Shape;12;p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_1_1_1_2">
    <p:bg>
      <p:bgPr>
        <a:gradFill>
          <a:gsLst>
            <a:gs pos="0">
              <a:schemeClr val="accent2"/>
            </a:gs>
            <a:gs pos="36000">
              <a:schemeClr val="accent4"/>
            </a:gs>
            <a:gs pos="100000">
              <a:schemeClr val="accent4"/>
            </a:gs>
          </a:gsLst>
          <a:lin ang="2698631" scaled="0"/>
        </a:gradFill>
        <a:effectLst/>
      </p:bgPr>
    </p:bg>
    <p:spTree>
      <p:nvGrpSpPr>
        <p:cNvPr id="1" name="Shape 21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1584063" y="1543600"/>
            <a:ext cx="2337300" cy="3918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0" name="Google Shape;140;p20"/>
          <p:cNvSpPr txBox="1">
            <a:spLocks noGrp="1"/>
          </p:cNvSpPr>
          <p:nvPr>
            <p:ph type="subTitle" idx="1"/>
          </p:nvPr>
        </p:nvSpPr>
        <p:spPr>
          <a:xfrm>
            <a:off x="1584063" y="1938600"/>
            <a:ext cx="23373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1" name="Google Shape;141;p20"/>
          <p:cNvSpPr txBox="1">
            <a:spLocks noGrp="1"/>
          </p:cNvSpPr>
          <p:nvPr>
            <p:ph type="title" idx="2"/>
          </p:nvPr>
        </p:nvSpPr>
        <p:spPr>
          <a:xfrm>
            <a:off x="5704788" y="1543600"/>
            <a:ext cx="2340900" cy="3918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2" name="Google Shape;142;p20"/>
          <p:cNvSpPr txBox="1">
            <a:spLocks noGrp="1"/>
          </p:cNvSpPr>
          <p:nvPr>
            <p:ph type="subTitle" idx="3"/>
          </p:nvPr>
        </p:nvSpPr>
        <p:spPr>
          <a:xfrm>
            <a:off x="5704788" y="1938600"/>
            <a:ext cx="23409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3" name="Google Shape;143;p20"/>
          <p:cNvSpPr txBox="1">
            <a:spLocks noGrp="1"/>
          </p:cNvSpPr>
          <p:nvPr>
            <p:ph type="title" idx="4"/>
          </p:nvPr>
        </p:nvSpPr>
        <p:spPr>
          <a:xfrm>
            <a:off x="3644425" y="3290400"/>
            <a:ext cx="2337300" cy="3933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4" name="Google Shape;144;p20"/>
          <p:cNvSpPr txBox="1">
            <a:spLocks noGrp="1"/>
          </p:cNvSpPr>
          <p:nvPr>
            <p:ph type="subTitle" idx="5"/>
          </p:nvPr>
        </p:nvSpPr>
        <p:spPr>
          <a:xfrm>
            <a:off x="3644425" y="3682009"/>
            <a:ext cx="23373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5" name="Google Shape;145;p20"/>
          <p:cNvSpPr txBox="1">
            <a:spLocks noGrp="1"/>
          </p:cNvSpPr>
          <p:nvPr>
            <p:ph type="title" idx="6"/>
          </p:nvPr>
        </p:nvSpPr>
        <p:spPr>
          <a:xfrm>
            <a:off x="720000" y="539500"/>
            <a:ext cx="77109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extLst>
      <p:ext uri="{BB962C8B-B14F-4D97-AF65-F5344CB8AC3E}">
        <p14:creationId xmlns:p14="http://schemas.microsoft.com/office/powerpoint/2010/main" val="3310009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16"/>
        <p:cNvGrpSpPr/>
        <p:nvPr/>
      </p:nvGrpSpPr>
      <p:grpSpPr>
        <a:xfrm>
          <a:off x="0" y="0"/>
          <a:ext cx="0" cy="0"/>
          <a:chOff x="0" y="0"/>
          <a:chExt cx="0" cy="0"/>
        </a:xfrm>
      </p:grpSpPr>
      <p:sp>
        <p:nvSpPr>
          <p:cNvPr id="117" name="Google Shape;117;p14"/>
          <p:cNvSpPr txBox="1">
            <a:spLocks noGrp="1"/>
          </p:cNvSpPr>
          <p:nvPr>
            <p:ph type="subTitle" idx="1"/>
          </p:nvPr>
        </p:nvSpPr>
        <p:spPr>
          <a:xfrm>
            <a:off x="5381275" y="3173650"/>
            <a:ext cx="2887500" cy="914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9pPr>
          </a:lstStyle>
          <a:p>
            <a:endParaRPr/>
          </a:p>
        </p:txBody>
      </p:sp>
      <p:sp>
        <p:nvSpPr>
          <p:cNvPr id="118" name="Google Shape;118;p14"/>
          <p:cNvSpPr txBox="1">
            <a:spLocks noGrp="1"/>
          </p:cNvSpPr>
          <p:nvPr>
            <p:ph type="title"/>
          </p:nvPr>
        </p:nvSpPr>
        <p:spPr>
          <a:xfrm>
            <a:off x="720000" y="539500"/>
            <a:ext cx="77040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extLst>
      <p:ext uri="{BB962C8B-B14F-4D97-AF65-F5344CB8AC3E}">
        <p14:creationId xmlns:p14="http://schemas.microsoft.com/office/powerpoint/2010/main" val="343703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5540775" y="1840338"/>
            <a:ext cx="2421900" cy="10629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a:endParaRPr/>
          </a:p>
        </p:txBody>
      </p:sp>
      <p:sp>
        <p:nvSpPr>
          <p:cNvPr id="22" name="Google Shape;22;p3"/>
          <p:cNvSpPr txBox="1">
            <a:spLocks noGrp="1"/>
          </p:cNvSpPr>
          <p:nvPr>
            <p:ph type="title" idx="2" hasCustomPrompt="1"/>
          </p:nvPr>
        </p:nvSpPr>
        <p:spPr>
          <a:xfrm>
            <a:off x="4768453" y="1840338"/>
            <a:ext cx="596100" cy="500400"/>
          </a:xfrm>
          <a:prstGeom prst="rect">
            <a:avLst/>
          </a:prstGeom>
        </p:spPr>
        <p:txBody>
          <a:bodyPr spcFirstLastPara="1" wrap="square" lIns="0" tIns="0" rIns="0" bIns="0" anchor="t" anchorCtr="0">
            <a:noAutofit/>
          </a:bodyPr>
          <a:lstStyle>
            <a:lvl1pPr lvl="0" algn="r" rtl="0">
              <a:spcBef>
                <a:spcPts val="0"/>
              </a:spcBef>
              <a:spcAft>
                <a:spcPts val="0"/>
              </a:spcAft>
              <a:buSzPts val="3400"/>
              <a:buNone/>
              <a:defRPr/>
            </a:lvl1pPr>
            <a:lvl2pPr lvl="1" algn="ctr" rtl="0">
              <a:spcBef>
                <a:spcPts val="0"/>
              </a:spcBef>
              <a:spcAft>
                <a:spcPts val="0"/>
              </a:spcAft>
              <a:buSzPts val="3400"/>
              <a:buNone/>
              <a:defRPr sz="3400"/>
            </a:lvl2pPr>
            <a:lvl3pPr lvl="2" algn="ctr" rtl="0">
              <a:spcBef>
                <a:spcPts val="0"/>
              </a:spcBef>
              <a:spcAft>
                <a:spcPts val="0"/>
              </a:spcAft>
              <a:buSzPts val="3400"/>
              <a:buNone/>
              <a:defRPr sz="3400"/>
            </a:lvl3pPr>
            <a:lvl4pPr lvl="3" algn="ctr" rtl="0">
              <a:spcBef>
                <a:spcPts val="0"/>
              </a:spcBef>
              <a:spcAft>
                <a:spcPts val="0"/>
              </a:spcAft>
              <a:buSzPts val="3400"/>
              <a:buNone/>
              <a:defRPr sz="3400"/>
            </a:lvl4pPr>
            <a:lvl5pPr lvl="4" algn="ctr" rtl="0">
              <a:spcBef>
                <a:spcPts val="0"/>
              </a:spcBef>
              <a:spcAft>
                <a:spcPts val="0"/>
              </a:spcAft>
              <a:buSzPts val="3400"/>
              <a:buNone/>
              <a:defRPr sz="3400"/>
            </a:lvl5pPr>
            <a:lvl6pPr lvl="5" algn="ctr" rtl="0">
              <a:spcBef>
                <a:spcPts val="0"/>
              </a:spcBef>
              <a:spcAft>
                <a:spcPts val="0"/>
              </a:spcAft>
              <a:buSzPts val="3400"/>
              <a:buNone/>
              <a:defRPr sz="3400"/>
            </a:lvl6pPr>
            <a:lvl7pPr lvl="6" algn="ctr" rtl="0">
              <a:spcBef>
                <a:spcPts val="0"/>
              </a:spcBef>
              <a:spcAft>
                <a:spcPts val="0"/>
              </a:spcAft>
              <a:buSzPts val="3400"/>
              <a:buNone/>
              <a:defRPr sz="3400"/>
            </a:lvl7pPr>
            <a:lvl8pPr lvl="7" algn="ctr" rtl="0">
              <a:spcBef>
                <a:spcPts val="0"/>
              </a:spcBef>
              <a:spcAft>
                <a:spcPts val="0"/>
              </a:spcAft>
              <a:buSzPts val="3400"/>
              <a:buNone/>
              <a:defRPr sz="3400"/>
            </a:lvl8pPr>
            <a:lvl9pPr lvl="8" algn="ctr" rtl="0">
              <a:spcBef>
                <a:spcPts val="0"/>
              </a:spcBef>
              <a:spcAft>
                <a:spcPts val="0"/>
              </a:spcAft>
              <a:buSzPts val="3400"/>
              <a:buNone/>
              <a:defRPr sz="3400"/>
            </a:lvl9pPr>
          </a:lstStyle>
          <a:p>
            <a:r>
              <a:t>xx%</a:t>
            </a:r>
          </a:p>
        </p:txBody>
      </p:sp>
      <p:sp>
        <p:nvSpPr>
          <p:cNvPr id="23" name="Google Shape;23;p3"/>
          <p:cNvSpPr txBox="1">
            <a:spLocks noGrp="1"/>
          </p:cNvSpPr>
          <p:nvPr>
            <p:ph type="subTitle" idx="1"/>
          </p:nvPr>
        </p:nvSpPr>
        <p:spPr>
          <a:xfrm>
            <a:off x="5514500" y="3055663"/>
            <a:ext cx="2421900" cy="465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400"/>
              <a:buFont typeface="DM Sans"/>
              <a:buNone/>
              <a:defRPr>
                <a:latin typeface="DM Sans"/>
                <a:ea typeface="DM Sans"/>
                <a:cs typeface="DM Sans"/>
                <a:sym typeface="DM Sans"/>
              </a:defRPr>
            </a:lvl2pPr>
            <a:lvl3pPr lvl="2" algn="ctr" rtl="0">
              <a:lnSpc>
                <a:spcPct val="100000"/>
              </a:lnSpc>
              <a:spcBef>
                <a:spcPts val="0"/>
              </a:spcBef>
              <a:spcAft>
                <a:spcPts val="0"/>
              </a:spcAft>
              <a:buSzPts val="1400"/>
              <a:buFont typeface="DM Sans"/>
              <a:buNone/>
              <a:defRPr>
                <a:latin typeface="DM Sans"/>
                <a:ea typeface="DM Sans"/>
                <a:cs typeface="DM Sans"/>
                <a:sym typeface="DM Sans"/>
              </a:defRPr>
            </a:lvl3pPr>
            <a:lvl4pPr lvl="3" algn="ctr" rtl="0">
              <a:lnSpc>
                <a:spcPct val="100000"/>
              </a:lnSpc>
              <a:spcBef>
                <a:spcPts val="0"/>
              </a:spcBef>
              <a:spcAft>
                <a:spcPts val="0"/>
              </a:spcAft>
              <a:buSzPts val="1400"/>
              <a:buFont typeface="DM Sans"/>
              <a:buNone/>
              <a:defRPr>
                <a:latin typeface="DM Sans"/>
                <a:ea typeface="DM Sans"/>
                <a:cs typeface="DM Sans"/>
                <a:sym typeface="DM Sans"/>
              </a:defRPr>
            </a:lvl4pPr>
            <a:lvl5pPr lvl="4" algn="ctr" rtl="0">
              <a:lnSpc>
                <a:spcPct val="100000"/>
              </a:lnSpc>
              <a:spcBef>
                <a:spcPts val="0"/>
              </a:spcBef>
              <a:spcAft>
                <a:spcPts val="0"/>
              </a:spcAft>
              <a:buSzPts val="1400"/>
              <a:buFont typeface="DM Sans"/>
              <a:buNone/>
              <a:defRPr>
                <a:latin typeface="DM Sans"/>
                <a:ea typeface="DM Sans"/>
                <a:cs typeface="DM Sans"/>
                <a:sym typeface="DM Sans"/>
              </a:defRPr>
            </a:lvl5pPr>
            <a:lvl6pPr lvl="5" algn="ctr" rtl="0">
              <a:lnSpc>
                <a:spcPct val="100000"/>
              </a:lnSpc>
              <a:spcBef>
                <a:spcPts val="0"/>
              </a:spcBef>
              <a:spcAft>
                <a:spcPts val="0"/>
              </a:spcAft>
              <a:buSzPts val="1400"/>
              <a:buFont typeface="DM Sans"/>
              <a:buNone/>
              <a:defRPr>
                <a:latin typeface="DM Sans"/>
                <a:ea typeface="DM Sans"/>
                <a:cs typeface="DM Sans"/>
                <a:sym typeface="DM Sans"/>
              </a:defRPr>
            </a:lvl6pPr>
            <a:lvl7pPr lvl="6" algn="ctr" rtl="0">
              <a:lnSpc>
                <a:spcPct val="100000"/>
              </a:lnSpc>
              <a:spcBef>
                <a:spcPts val="0"/>
              </a:spcBef>
              <a:spcAft>
                <a:spcPts val="0"/>
              </a:spcAft>
              <a:buSzPts val="1400"/>
              <a:buFont typeface="DM Sans"/>
              <a:buNone/>
              <a:defRPr>
                <a:latin typeface="DM Sans"/>
                <a:ea typeface="DM Sans"/>
                <a:cs typeface="DM Sans"/>
                <a:sym typeface="DM Sans"/>
              </a:defRPr>
            </a:lvl7pPr>
            <a:lvl8pPr lvl="7" algn="ctr" rtl="0">
              <a:lnSpc>
                <a:spcPct val="100000"/>
              </a:lnSpc>
              <a:spcBef>
                <a:spcPts val="0"/>
              </a:spcBef>
              <a:spcAft>
                <a:spcPts val="0"/>
              </a:spcAft>
              <a:buSzPts val="1400"/>
              <a:buFont typeface="DM Sans"/>
              <a:buNone/>
              <a:defRPr>
                <a:latin typeface="DM Sans"/>
                <a:ea typeface="DM Sans"/>
                <a:cs typeface="DM Sans"/>
                <a:sym typeface="DM Sans"/>
              </a:defRPr>
            </a:lvl8pPr>
            <a:lvl9pPr lvl="8" algn="ctr" rtl="0">
              <a:lnSpc>
                <a:spcPct val="100000"/>
              </a:lnSpc>
              <a:spcBef>
                <a:spcPts val="0"/>
              </a:spcBef>
              <a:spcAft>
                <a:spcPts val="0"/>
              </a:spcAft>
              <a:buSzPts val="1400"/>
              <a:buFont typeface="DM Sans"/>
              <a:buNone/>
              <a:defRPr>
                <a:latin typeface="DM Sans"/>
                <a:ea typeface="DM Sans"/>
                <a:cs typeface="DM Sans"/>
                <a:sym typeface="DM Sans"/>
              </a:defRPr>
            </a:lvl9pPr>
          </a:lstStyle>
          <a:p>
            <a:endParaRPr/>
          </a:p>
        </p:txBody>
      </p:sp>
      <p:grpSp>
        <p:nvGrpSpPr>
          <p:cNvPr id="24" name="Google Shape;24;p3"/>
          <p:cNvGrpSpPr/>
          <p:nvPr/>
        </p:nvGrpSpPr>
        <p:grpSpPr>
          <a:xfrm rot="5400000">
            <a:off x="976911" y="3061602"/>
            <a:ext cx="1683966" cy="3637785"/>
            <a:chOff x="7350442" y="2608992"/>
            <a:chExt cx="777239" cy="1673160"/>
          </a:xfrm>
        </p:grpSpPr>
        <p:sp>
          <p:nvSpPr>
            <p:cNvPr id="25" name="Google Shape;25;p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3"/>
          <p:cNvGrpSpPr/>
          <p:nvPr/>
        </p:nvGrpSpPr>
        <p:grpSpPr>
          <a:xfrm rot="5400000" flipH="1">
            <a:off x="6568632" y="-1639800"/>
            <a:ext cx="1684044" cy="3637785"/>
            <a:chOff x="7350442" y="2608992"/>
            <a:chExt cx="777239" cy="1673160"/>
          </a:xfrm>
        </p:grpSpPr>
        <p:sp>
          <p:nvSpPr>
            <p:cNvPr id="34" name="Google Shape;34;p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720000" y="539500"/>
            <a:ext cx="7704000" cy="5727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 name="Google Shape;44;p4"/>
          <p:cNvSpPr txBox="1">
            <a:spLocks noGrp="1"/>
          </p:cNvSpPr>
          <p:nvPr>
            <p:ph type="body" idx="1"/>
          </p:nvPr>
        </p:nvSpPr>
        <p:spPr>
          <a:xfrm>
            <a:off x="720000" y="1112200"/>
            <a:ext cx="7704000" cy="3496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lvl1pPr>
            <a:lvl2pPr marL="914400" lvl="1" indent="-304800" rtl="0">
              <a:lnSpc>
                <a:spcPct val="115000"/>
              </a:lnSpc>
              <a:spcBef>
                <a:spcPts val="0"/>
              </a:spcBef>
              <a:spcAft>
                <a:spcPts val="0"/>
              </a:spcAft>
              <a:buClr>
                <a:srgbClr val="434343"/>
              </a:buClr>
              <a:buSzPts val="1200"/>
              <a:buFont typeface="Roboto Condensed Light"/>
              <a:buAutoNum type="alphaLcPeriod"/>
              <a:defRPr/>
            </a:lvl2pPr>
            <a:lvl3pPr marL="1371600" lvl="2" indent="-304800" rtl="0">
              <a:lnSpc>
                <a:spcPct val="115000"/>
              </a:lnSpc>
              <a:spcBef>
                <a:spcPts val="0"/>
              </a:spcBef>
              <a:spcAft>
                <a:spcPts val="0"/>
              </a:spcAft>
              <a:buClr>
                <a:srgbClr val="434343"/>
              </a:buClr>
              <a:buSzPts val="1200"/>
              <a:buFont typeface="Roboto Condensed Light"/>
              <a:buAutoNum type="romanLcPeriod"/>
              <a:defRPr/>
            </a:lvl3pPr>
            <a:lvl4pPr marL="1828800" lvl="3" indent="-304800" rtl="0">
              <a:lnSpc>
                <a:spcPct val="115000"/>
              </a:lnSpc>
              <a:spcBef>
                <a:spcPts val="0"/>
              </a:spcBef>
              <a:spcAft>
                <a:spcPts val="0"/>
              </a:spcAft>
              <a:buClr>
                <a:srgbClr val="434343"/>
              </a:buClr>
              <a:buSzPts val="1200"/>
              <a:buFont typeface="Roboto Condensed Light"/>
              <a:buAutoNum type="arabicPeriod"/>
              <a:defRPr/>
            </a:lvl4pPr>
            <a:lvl5pPr marL="2286000" lvl="4" indent="-304800" rtl="0">
              <a:lnSpc>
                <a:spcPct val="115000"/>
              </a:lnSpc>
              <a:spcBef>
                <a:spcPts val="0"/>
              </a:spcBef>
              <a:spcAft>
                <a:spcPts val="0"/>
              </a:spcAft>
              <a:buClr>
                <a:srgbClr val="434343"/>
              </a:buClr>
              <a:buSzPts val="1200"/>
              <a:buFont typeface="Roboto Condensed Light"/>
              <a:buAutoNum type="alphaLcPeriod"/>
              <a:defRPr/>
            </a:lvl5pPr>
            <a:lvl6pPr marL="2743200" lvl="5" indent="-304800" rtl="0">
              <a:lnSpc>
                <a:spcPct val="115000"/>
              </a:lnSpc>
              <a:spcBef>
                <a:spcPts val="0"/>
              </a:spcBef>
              <a:spcAft>
                <a:spcPts val="0"/>
              </a:spcAft>
              <a:buClr>
                <a:srgbClr val="434343"/>
              </a:buClr>
              <a:buSzPts val="1200"/>
              <a:buFont typeface="Roboto Condensed Light"/>
              <a:buAutoNum type="romanLcPeriod"/>
              <a:defRPr/>
            </a:lvl6pPr>
            <a:lvl7pPr marL="3200400" lvl="6" indent="-304800" rtl="0">
              <a:lnSpc>
                <a:spcPct val="115000"/>
              </a:lnSpc>
              <a:spcBef>
                <a:spcPts val="0"/>
              </a:spcBef>
              <a:spcAft>
                <a:spcPts val="0"/>
              </a:spcAft>
              <a:buClr>
                <a:srgbClr val="434343"/>
              </a:buClr>
              <a:buSzPts val="1200"/>
              <a:buFont typeface="Roboto Condensed Light"/>
              <a:buAutoNum type="arabicPeriod"/>
              <a:defRPr/>
            </a:lvl7pPr>
            <a:lvl8pPr marL="3657600" lvl="7" indent="-304800" rtl="0">
              <a:lnSpc>
                <a:spcPct val="115000"/>
              </a:lnSpc>
              <a:spcBef>
                <a:spcPts val="0"/>
              </a:spcBef>
              <a:spcAft>
                <a:spcPts val="0"/>
              </a:spcAft>
              <a:buClr>
                <a:srgbClr val="434343"/>
              </a:buClr>
              <a:buSzPts val="1200"/>
              <a:buFont typeface="Roboto Condensed Light"/>
              <a:buAutoNum type="alphaLcPeriod"/>
              <a:defRPr/>
            </a:lvl8pPr>
            <a:lvl9pPr marL="4114800" lvl="8" indent="-304800" rtl="0">
              <a:lnSpc>
                <a:spcPct val="115000"/>
              </a:lnSpc>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1321350" y="1039750"/>
            <a:ext cx="3866400" cy="5727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body" idx="1"/>
          </p:nvPr>
        </p:nvSpPr>
        <p:spPr>
          <a:xfrm>
            <a:off x="1321350" y="1984800"/>
            <a:ext cx="3866400" cy="23193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grpSp>
        <p:nvGrpSpPr>
          <p:cNvPr id="56" name="Google Shape;56;p7"/>
          <p:cNvGrpSpPr/>
          <p:nvPr/>
        </p:nvGrpSpPr>
        <p:grpSpPr>
          <a:xfrm flipH="1">
            <a:off x="-1145294" y="-39521"/>
            <a:ext cx="2029371" cy="4383847"/>
            <a:chOff x="7350442" y="2608992"/>
            <a:chExt cx="777239" cy="1673160"/>
          </a:xfrm>
        </p:grpSpPr>
        <p:sp>
          <p:nvSpPr>
            <p:cNvPr id="57" name="Google Shape;57;p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2916875" y="1499525"/>
            <a:ext cx="3357900" cy="5760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69" name="Google Shape;69;p9"/>
          <p:cNvSpPr txBox="1">
            <a:spLocks noGrp="1"/>
          </p:cNvSpPr>
          <p:nvPr>
            <p:ph type="subTitle" idx="1"/>
          </p:nvPr>
        </p:nvSpPr>
        <p:spPr>
          <a:xfrm>
            <a:off x="2916875" y="2308375"/>
            <a:ext cx="3357900" cy="13356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400"/>
              <a:buFont typeface="DM Sans"/>
              <a:buNone/>
              <a:defRPr sz="1600">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1"/>
          <p:cNvSpPr txBox="1">
            <a:spLocks noGrp="1"/>
          </p:cNvSpPr>
          <p:nvPr>
            <p:ph type="title" hasCustomPrompt="1"/>
          </p:nvPr>
        </p:nvSpPr>
        <p:spPr>
          <a:xfrm>
            <a:off x="713225" y="1536500"/>
            <a:ext cx="5226000" cy="1393800"/>
          </a:xfrm>
          <a:prstGeom prst="rect">
            <a:avLst/>
          </a:prstGeom>
        </p:spPr>
        <p:txBody>
          <a:bodyPr spcFirstLastPara="1" wrap="square" lIns="0" tIns="0" rIns="0" bIns="0" anchor="ctr" anchorCtr="0">
            <a:noAutofit/>
          </a:bodyPr>
          <a:lstStyle>
            <a:lvl1pPr lvl="0" rtl="0">
              <a:spcBef>
                <a:spcPts val="0"/>
              </a:spcBef>
              <a:spcAft>
                <a:spcPts val="0"/>
              </a:spcAft>
              <a:buSzPts val="9600"/>
              <a:buNone/>
              <a:defRPr sz="9400">
                <a:solidFill>
                  <a:schemeClr val="accent1"/>
                </a:solidFill>
                <a:latin typeface="Oswald ExtraLight"/>
                <a:ea typeface="Oswald ExtraLight"/>
                <a:cs typeface="Oswald ExtraLight"/>
                <a:sym typeface="Oswald ExtraLight"/>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74" name="Google Shape;74;p11"/>
          <p:cNvSpPr txBox="1">
            <a:spLocks noGrp="1"/>
          </p:cNvSpPr>
          <p:nvPr>
            <p:ph type="subTitle" idx="1"/>
          </p:nvPr>
        </p:nvSpPr>
        <p:spPr>
          <a:xfrm>
            <a:off x="6098700" y="3330525"/>
            <a:ext cx="2331900" cy="7272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Oswald"/>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9pPr>
          </a:lstStyle>
          <a:p>
            <a:endParaRPr/>
          </a:p>
        </p:txBody>
      </p:sp>
      <p:grpSp>
        <p:nvGrpSpPr>
          <p:cNvPr id="75" name="Google Shape;75;p11"/>
          <p:cNvGrpSpPr/>
          <p:nvPr/>
        </p:nvGrpSpPr>
        <p:grpSpPr>
          <a:xfrm rot="5400000">
            <a:off x="6345490" y="-889971"/>
            <a:ext cx="1764332" cy="3811124"/>
            <a:chOff x="7350442" y="2608992"/>
            <a:chExt cx="777239" cy="1673160"/>
          </a:xfrm>
        </p:grpSpPr>
        <p:sp>
          <p:nvSpPr>
            <p:cNvPr id="76" name="Google Shape;76;p11"/>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1"/>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1"/>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1"/>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1"/>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 name="Google Shape;84;p11"/>
          <p:cNvGrpSpPr/>
          <p:nvPr/>
        </p:nvGrpSpPr>
        <p:grpSpPr>
          <a:xfrm rot="-5400000">
            <a:off x="1007843" y="2135053"/>
            <a:ext cx="1737362" cy="3752898"/>
            <a:chOff x="7350442" y="2608992"/>
            <a:chExt cx="777239" cy="1673160"/>
          </a:xfrm>
        </p:grpSpPr>
        <p:sp>
          <p:nvSpPr>
            <p:cNvPr id="85" name="Google Shape;85;p11"/>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1"/>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1"/>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1"/>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1"/>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93;p11"/>
          <p:cNvGrpSpPr/>
          <p:nvPr/>
        </p:nvGrpSpPr>
        <p:grpSpPr>
          <a:xfrm>
            <a:off x="752475" y="981075"/>
            <a:ext cx="1200150" cy="114300"/>
            <a:chOff x="752475" y="981075"/>
            <a:chExt cx="1200150" cy="114300"/>
          </a:xfrm>
        </p:grpSpPr>
        <p:sp>
          <p:nvSpPr>
            <p:cNvPr id="94" name="Google Shape;94;p11"/>
            <p:cNvSpPr/>
            <p:nvPr/>
          </p:nvSpPr>
          <p:spPr>
            <a:xfrm>
              <a:off x="7524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a:off x="93345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1114425"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a:off x="129540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14763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165735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1838325"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a:off x="1849288" y="1728870"/>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04" name="Google Shape;104;p13"/>
          <p:cNvSpPr txBox="1">
            <a:spLocks noGrp="1"/>
          </p:cNvSpPr>
          <p:nvPr>
            <p:ph type="title" idx="2" hasCustomPrompt="1"/>
          </p:nvPr>
        </p:nvSpPr>
        <p:spPr>
          <a:xfrm>
            <a:off x="695771" y="1749900"/>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subTitle" idx="1"/>
          </p:nvPr>
        </p:nvSpPr>
        <p:spPr>
          <a:xfrm>
            <a:off x="1849288" y="2105212"/>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06" name="Google Shape;106;p13"/>
          <p:cNvSpPr txBox="1">
            <a:spLocks noGrp="1"/>
          </p:cNvSpPr>
          <p:nvPr>
            <p:ph type="title" idx="3"/>
          </p:nvPr>
        </p:nvSpPr>
        <p:spPr>
          <a:xfrm>
            <a:off x="6111838" y="1730349"/>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07" name="Google Shape;107;p13"/>
          <p:cNvSpPr txBox="1">
            <a:spLocks noGrp="1"/>
          </p:cNvSpPr>
          <p:nvPr>
            <p:ph type="title" idx="4" hasCustomPrompt="1"/>
          </p:nvPr>
        </p:nvSpPr>
        <p:spPr>
          <a:xfrm>
            <a:off x="4961874" y="1749900"/>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5"/>
          </p:nvPr>
        </p:nvSpPr>
        <p:spPr>
          <a:xfrm>
            <a:off x="6111838" y="2110350"/>
            <a:ext cx="23364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09" name="Google Shape;109;p13"/>
          <p:cNvSpPr txBox="1">
            <a:spLocks noGrp="1"/>
          </p:cNvSpPr>
          <p:nvPr>
            <p:ph type="title" idx="6"/>
          </p:nvPr>
        </p:nvSpPr>
        <p:spPr>
          <a:xfrm>
            <a:off x="1853038" y="3419068"/>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10" name="Google Shape;110;p13"/>
          <p:cNvSpPr txBox="1">
            <a:spLocks noGrp="1"/>
          </p:cNvSpPr>
          <p:nvPr>
            <p:ph type="title" idx="7" hasCustomPrompt="1"/>
          </p:nvPr>
        </p:nvSpPr>
        <p:spPr>
          <a:xfrm>
            <a:off x="695771" y="3448775"/>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8"/>
          </p:nvPr>
        </p:nvSpPr>
        <p:spPr>
          <a:xfrm>
            <a:off x="1853038" y="3800225"/>
            <a:ext cx="23364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12" name="Google Shape;112;p13"/>
          <p:cNvSpPr txBox="1">
            <a:spLocks noGrp="1"/>
          </p:cNvSpPr>
          <p:nvPr>
            <p:ph type="title" idx="9"/>
          </p:nvPr>
        </p:nvSpPr>
        <p:spPr>
          <a:xfrm>
            <a:off x="6111838" y="3421989"/>
            <a:ext cx="2336400" cy="3612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13" name="Google Shape;113;p13"/>
          <p:cNvSpPr txBox="1">
            <a:spLocks noGrp="1"/>
          </p:cNvSpPr>
          <p:nvPr>
            <p:ph type="title" idx="13" hasCustomPrompt="1"/>
          </p:nvPr>
        </p:nvSpPr>
        <p:spPr>
          <a:xfrm>
            <a:off x="4961874" y="3453772"/>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4"/>
          </p:nvPr>
        </p:nvSpPr>
        <p:spPr>
          <a:xfrm>
            <a:off x="6111838" y="3797480"/>
            <a:ext cx="2336400" cy="484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15" name="Google Shape;115;p13"/>
          <p:cNvSpPr txBox="1">
            <a:spLocks noGrp="1"/>
          </p:cNvSpPr>
          <p:nvPr>
            <p:ph type="title" idx="15"/>
          </p:nvPr>
        </p:nvSpPr>
        <p:spPr>
          <a:xfrm>
            <a:off x="720000" y="539496"/>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_1_1_1_1">
    <p:bg>
      <p:bgPr>
        <a:gradFill>
          <a:gsLst>
            <a:gs pos="0">
              <a:schemeClr val="accent3"/>
            </a:gs>
            <a:gs pos="44000">
              <a:schemeClr val="accent4"/>
            </a:gs>
            <a:gs pos="100000">
              <a:schemeClr val="accent5"/>
            </a:gs>
          </a:gsLst>
          <a:lin ang="2698631" scaled="0"/>
        </a:gradFill>
        <a:effectLst/>
      </p:bgPr>
    </p:bg>
    <p:spTree>
      <p:nvGrpSpPr>
        <p:cNvPr id="1" name="Shape 21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5"/>
            </a:gs>
            <a:gs pos="48000">
              <a:schemeClr val="accent4"/>
            </a:gs>
            <a:gs pos="100000">
              <a:schemeClr val="accent2"/>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496"/>
            <a:ext cx="7708500" cy="5760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3400"/>
              <a:buFont typeface="Oswald"/>
              <a:buNone/>
              <a:defRPr sz="3400">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7" r:id="rId6"/>
    <p:sldLayoutId id="2147483658" r:id="rId7"/>
    <p:sldLayoutId id="2147483659" r:id="rId8"/>
    <p:sldLayoutId id="2147483671" r:id="rId9"/>
    <p:sldLayoutId id="2147483672" r:id="rId10"/>
    <p:sldLayoutId id="2147483676" r:id="rId11"/>
    <p:sldLayoutId id="214748367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slide" Target="slide5.xml"/><Relationship Id="rId4" Type="http://schemas.openxmlformats.org/officeDocument/2006/relationships/slide" Target="slide2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ctrTitle"/>
          </p:nvPr>
        </p:nvSpPr>
        <p:spPr>
          <a:xfrm>
            <a:off x="895535" y="265944"/>
            <a:ext cx="4359000" cy="3027600"/>
          </a:xfrm>
          <a:prstGeom prst="rect">
            <a:avLst/>
          </a:prstGeom>
        </p:spPr>
        <p:txBody>
          <a:bodyPr spcFirstLastPara="1" wrap="square" lIns="0" tIns="0" rIns="0" bIns="0" anchor="ctr" anchorCtr="0">
            <a:noAutofit/>
          </a:bodyPr>
          <a:lstStyle/>
          <a:p>
            <a:r>
              <a:rPr lang="en-US" sz="4800" dirty="0">
                <a:solidFill>
                  <a:schemeClr val="accent1"/>
                </a:solidFill>
              </a:rPr>
              <a:t>VHDL Design</a:t>
            </a:r>
            <a:r>
              <a:rPr lang="en-US" sz="4800" b="1" dirty="0"/>
              <a:t> of a 1-Bus Processor with a Hardwired Control Unit </a:t>
            </a:r>
            <a:endParaRPr sz="4800" dirty="0"/>
          </a:p>
        </p:txBody>
      </p:sp>
      <p:sp>
        <p:nvSpPr>
          <p:cNvPr id="230" name="Google Shape;230;p30"/>
          <p:cNvSpPr txBox="1">
            <a:spLocks noGrp="1"/>
          </p:cNvSpPr>
          <p:nvPr>
            <p:ph type="subTitle" idx="1"/>
          </p:nvPr>
        </p:nvSpPr>
        <p:spPr>
          <a:xfrm>
            <a:off x="895535" y="3886611"/>
            <a:ext cx="4359000" cy="92235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600" dirty="0"/>
              <a:t>Done by:</a:t>
            </a:r>
          </a:p>
          <a:p>
            <a:pPr marL="0" lvl="0" indent="0" algn="l" rtl="0">
              <a:spcBef>
                <a:spcPts val="0"/>
              </a:spcBef>
              <a:spcAft>
                <a:spcPts val="0"/>
              </a:spcAft>
              <a:buNone/>
            </a:pPr>
            <a:r>
              <a:rPr lang="en-GB" dirty="0"/>
              <a:t>PUJA KARMAKAR   20194981</a:t>
            </a:r>
          </a:p>
          <a:p>
            <a:pPr marL="0" lvl="0" indent="0" algn="l" rtl="0">
              <a:spcBef>
                <a:spcPts val="0"/>
              </a:spcBef>
              <a:spcAft>
                <a:spcPts val="0"/>
              </a:spcAft>
              <a:buNone/>
            </a:pPr>
            <a:r>
              <a:rPr lang="en-GB" dirty="0"/>
              <a:t>WEAAM WAFEEQ OMRAN AJOOR   20196537</a:t>
            </a:r>
          </a:p>
          <a:p>
            <a:pPr marL="0" lvl="0" indent="0" algn="l" rtl="0">
              <a:spcBef>
                <a:spcPts val="0"/>
              </a:spcBef>
              <a:spcAft>
                <a:spcPts val="0"/>
              </a:spcAft>
              <a:buNone/>
            </a:pPr>
            <a:r>
              <a:rPr lang="en-GB" dirty="0"/>
              <a:t>ZAINAB REDHA EBRAHIM MATROOK   20195982</a:t>
            </a:r>
            <a:endParaRPr lang="en" dirty="0"/>
          </a:p>
        </p:txBody>
      </p:sp>
      <p:pic>
        <p:nvPicPr>
          <p:cNvPr id="231" name="Google Shape;231;p30"/>
          <p:cNvPicPr preferRelativeResize="0"/>
          <p:nvPr/>
        </p:nvPicPr>
        <p:blipFill>
          <a:blip r:embed="rId3">
            <a:alphaModFix/>
          </a:blip>
          <a:stretch>
            <a:fillRect/>
          </a:stretch>
        </p:blipFill>
        <p:spPr>
          <a:xfrm>
            <a:off x="4463625" y="0"/>
            <a:ext cx="4392392" cy="5143500"/>
          </a:xfrm>
          <a:prstGeom prst="rect">
            <a:avLst/>
          </a:prstGeom>
          <a:noFill/>
          <a:ln>
            <a:noFill/>
          </a:ln>
        </p:spPr>
      </p:pic>
      <p:pic>
        <p:nvPicPr>
          <p:cNvPr id="3" name="Picture 2">
            <a:extLst>
              <a:ext uri="{FF2B5EF4-FFF2-40B4-BE49-F238E27FC236}">
                <a16:creationId xmlns:a16="http://schemas.microsoft.com/office/drawing/2014/main" id="{65A5F9CD-B969-BF33-EC9E-E9692A538BD8}"/>
              </a:ext>
            </a:extLst>
          </p:cNvPr>
          <p:cNvPicPr>
            <a:picLocks noChangeAspect="1"/>
          </p:cNvPicPr>
          <p:nvPr/>
        </p:nvPicPr>
        <p:blipFill>
          <a:blip r:embed="rId4"/>
          <a:stretch>
            <a:fillRect/>
          </a:stretch>
        </p:blipFill>
        <p:spPr>
          <a:xfrm>
            <a:off x="104625" y="136404"/>
            <a:ext cx="638510" cy="660033"/>
          </a:xfrm>
          <a:prstGeom prst="rect">
            <a:avLst/>
          </a:prstGeom>
        </p:spPr>
      </p:pic>
      <p:sp>
        <p:nvSpPr>
          <p:cNvPr id="4" name="Rectangle 3"/>
          <p:cNvSpPr/>
          <p:nvPr/>
        </p:nvSpPr>
        <p:spPr>
          <a:xfrm>
            <a:off x="1427474" y="3279994"/>
            <a:ext cx="2504211" cy="340542"/>
          </a:xfrm>
          <a:prstGeom prst="rect">
            <a:avLst/>
          </a:prstGeom>
        </p:spPr>
        <p:txBody>
          <a:bodyPr wrap="none">
            <a:spAutoFit/>
          </a:bodyPr>
          <a:lstStyle/>
          <a:p>
            <a:pPr algn="ctr">
              <a:lnSpc>
                <a:spcPct val="125000"/>
              </a:lnSpc>
              <a:spcAft>
                <a:spcPts val="800"/>
              </a:spcAft>
            </a:pPr>
            <a:r>
              <a:rPr lang="en-US"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Arial" panose="020B0604020202020204" pitchFamily="34" charset="0"/>
              </a:rPr>
              <a:t>Monitored by: Dr. Jalal </a:t>
            </a:r>
            <a:r>
              <a:rPr lang="en-US" dirty="0" err="1">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Arial" panose="020B0604020202020204" pitchFamily="34" charset="0"/>
              </a:rPr>
              <a:t>Khlaifat</a:t>
            </a:r>
            <a:endParaRPr lang="en-US" sz="1050" dirty="0">
              <a:solidFill>
                <a:schemeClr val="tx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1"/>
          <p:cNvSpPr txBox="1">
            <a:spLocks noGrp="1"/>
          </p:cNvSpPr>
          <p:nvPr>
            <p:ph type="body" idx="1"/>
          </p:nvPr>
        </p:nvSpPr>
        <p:spPr>
          <a:xfrm>
            <a:off x="337794" y="3249113"/>
            <a:ext cx="6170391" cy="1894387"/>
          </a:xfrm>
          <a:prstGeom prst="rect">
            <a:avLst/>
          </a:prstGeom>
        </p:spPr>
        <p:txBody>
          <a:bodyPr spcFirstLastPara="1" wrap="square" lIns="91425" tIns="91425" rIns="91425" bIns="91425" anchor="t" anchorCtr="0">
            <a:noAutofit/>
          </a:bodyPr>
          <a:lstStyle/>
          <a:p>
            <a:pPr marL="0" lvl="0" indent="0" algn="just">
              <a:buClr>
                <a:schemeClr val="lt2"/>
              </a:buClr>
              <a:buSzPts val="1100"/>
              <a:buNone/>
            </a:pPr>
            <a:r>
              <a:rPr lang="en-GB"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following inputs were initialised :</a:t>
            </a:r>
          </a:p>
          <a:p>
            <a:pPr marL="0" lvl="0" indent="0" algn="just" rtl="0">
              <a:spcBef>
                <a:spcPts val="0"/>
              </a:spcBef>
              <a:spcAft>
                <a:spcPts val="0"/>
              </a:spcAft>
              <a:buClr>
                <a:schemeClr val="lt2"/>
              </a:buClr>
              <a:buSzPts val="1100"/>
              <a:buFont typeface="Arial"/>
              <a:buNone/>
            </a:pPr>
            <a:r>
              <a:rPr lang="en-GB"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Bus_32: </a:t>
            </a:r>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00010101 01011111 11111100 00011010 (binary) = 155FFC1A (hexadecimal)</a:t>
            </a:r>
          </a:p>
          <a:p>
            <a:pPr marL="0" lvl="0" indent="0" algn="just" rtl="0">
              <a:spcBef>
                <a:spcPts val="0"/>
              </a:spcBef>
              <a:spcAft>
                <a:spcPts val="0"/>
              </a:spcAft>
              <a:buClr>
                <a:schemeClr val="lt2"/>
              </a:buClr>
              <a:buSzPts val="1100"/>
              <a:buFont typeface="Arial"/>
              <a:buNone/>
            </a:pPr>
            <a:r>
              <a:rPr lang="en-GB"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a:t>
            </a:r>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00010101 01011111 11111100 00001011 (binary) = 155FFC0B (hexadecimal)</a:t>
            </a:r>
          </a:p>
          <a:p>
            <a:pPr marL="0" lvl="0" indent="0" algn="just" rtl="0">
              <a:spcBef>
                <a:spcPts val="0"/>
              </a:spcBef>
              <a:spcAft>
                <a:spcPts val="0"/>
              </a:spcAft>
              <a:buClr>
                <a:schemeClr val="lt2"/>
              </a:buClr>
              <a:buSzPts val="1100"/>
              <a:buFont typeface="Arial"/>
              <a:buNone/>
            </a:pPr>
            <a:r>
              <a:rPr lang="en-GB"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1st clock pulse: (Addition operation)</a:t>
            </a:r>
          </a:p>
          <a:p>
            <a:pPr marL="0" lvl="0" indent="0" algn="just" rtl="0">
              <a:spcBef>
                <a:spcPts val="0"/>
              </a:spcBef>
              <a:spcAft>
                <a:spcPts val="0"/>
              </a:spcAft>
              <a:buClr>
                <a:schemeClr val="lt2"/>
              </a:buClr>
              <a:buSzPts val="1100"/>
              <a:buFont typeface="Arial"/>
              <a:buNone/>
            </a:pPr>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ADD=1, we get output C= 2ABFF825 (hexadecimal) </a:t>
            </a:r>
          </a:p>
          <a:p>
            <a:pPr marL="0" indent="0" algn="just">
              <a:buClr>
                <a:schemeClr val="lt2"/>
              </a:buClr>
              <a:buSzPts val="1100"/>
              <a:buNone/>
            </a:pPr>
            <a:r>
              <a:rPr lang="en-GB"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2nd clock pulse: (Subtraction operation)</a:t>
            </a:r>
          </a:p>
          <a:p>
            <a:pPr marL="0" lvl="0" indent="0" algn="just" rtl="0">
              <a:spcBef>
                <a:spcPts val="0"/>
              </a:spcBef>
              <a:spcAft>
                <a:spcPts val="0"/>
              </a:spcAft>
              <a:buClr>
                <a:schemeClr val="lt2"/>
              </a:buClr>
              <a:buSzPts val="1100"/>
              <a:buFont typeface="Arial"/>
              <a:buNone/>
            </a:pPr>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SUB=1, we get output C= F (hexadecimal)</a:t>
            </a:r>
          </a:p>
          <a:p>
            <a:pPr marL="0" lvl="0" indent="0" algn="just">
              <a:buClr>
                <a:schemeClr val="lt2"/>
              </a:buClr>
              <a:buSzPts val="1100"/>
              <a:buNone/>
            </a:pPr>
            <a:r>
              <a:rPr lang="en-GB"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3rd clock pulse: (AND operation)</a:t>
            </a:r>
          </a:p>
          <a:p>
            <a:pPr marL="0" lvl="0" indent="0" algn="just" rtl="0">
              <a:spcBef>
                <a:spcPts val="0"/>
              </a:spcBef>
              <a:spcAft>
                <a:spcPts val="0"/>
              </a:spcAft>
              <a:buClr>
                <a:schemeClr val="lt2"/>
              </a:buClr>
              <a:buSzPts val="1100"/>
              <a:buFont typeface="Arial"/>
              <a:buNone/>
            </a:pPr>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AND=1, we get output C= 155FFC0A (hexadecimal)</a:t>
            </a:r>
          </a:p>
        </p:txBody>
      </p:sp>
      <p:sp>
        <p:nvSpPr>
          <p:cNvPr id="6" name="Google Shape;360;p35">
            <a:extLst>
              <a:ext uri="{FF2B5EF4-FFF2-40B4-BE49-F238E27FC236}">
                <a16:creationId xmlns:a16="http://schemas.microsoft.com/office/drawing/2014/main" id="{F9787DEB-67AA-6C1A-689D-BE2A97929462}"/>
              </a:ext>
            </a:extLst>
          </p:cNvPr>
          <p:cNvSpPr txBox="1">
            <a:spLocks noGrp="1"/>
          </p:cNvSpPr>
          <p:nvPr>
            <p:ph type="title"/>
          </p:nvPr>
        </p:nvSpPr>
        <p:spPr>
          <a:xfrm>
            <a:off x="337794" y="266700"/>
            <a:ext cx="38664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ALU </a:t>
            </a:r>
            <a:r>
              <a:rPr lang="en-GB" dirty="0">
                <a:solidFill>
                  <a:schemeClr val="accent1"/>
                </a:solidFill>
              </a:rPr>
              <a:t>Simulation</a:t>
            </a:r>
            <a:r>
              <a:rPr lang="en" dirty="0">
                <a:solidFill>
                  <a:schemeClr val="accent1"/>
                </a:solidFill>
              </a:rPr>
              <a:t> </a:t>
            </a:r>
            <a:endParaRPr dirty="0">
              <a:solidFill>
                <a:schemeClr val="accent1"/>
              </a:solidFill>
            </a:endParaRPr>
          </a:p>
        </p:txBody>
      </p:sp>
      <p:grpSp>
        <p:nvGrpSpPr>
          <p:cNvPr id="7" name="Google Shape;282;p33">
            <a:extLst>
              <a:ext uri="{FF2B5EF4-FFF2-40B4-BE49-F238E27FC236}">
                <a16:creationId xmlns:a16="http://schemas.microsoft.com/office/drawing/2014/main" id="{A62990ED-7F3E-C84A-B672-AFDEFB378D89}"/>
              </a:ext>
            </a:extLst>
          </p:cNvPr>
          <p:cNvGrpSpPr/>
          <p:nvPr/>
        </p:nvGrpSpPr>
        <p:grpSpPr>
          <a:xfrm>
            <a:off x="6785002" y="-249174"/>
            <a:ext cx="2358998" cy="5203280"/>
            <a:chOff x="7350442" y="2608992"/>
            <a:chExt cx="636650" cy="1673160"/>
          </a:xfrm>
        </p:grpSpPr>
        <p:sp>
          <p:nvSpPr>
            <p:cNvPr id="8" name="Google Shape;283;p33">
              <a:extLst>
                <a:ext uri="{FF2B5EF4-FFF2-40B4-BE49-F238E27FC236}">
                  <a16:creationId xmlns:a16="http://schemas.microsoft.com/office/drawing/2014/main" id="{28099616-F1C6-5671-B830-85896F49226D}"/>
                </a:ext>
              </a:extLst>
            </p:cNvPr>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84;p33">
              <a:extLst>
                <a:ext uri="{FF2B5EF4-FFF2-40B4-BE49-F238E27FC236}">
                  <a16:creationId xmlns:a16="http://schemas.microsoft.com/office/drawing/2014/main" id="{7FA1BAD0-EDF1-68D4-B493-533FEC58FAF2}"/>
                </a:ext>
              </a:extLst>
            </p:cNvPr>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85;p33">
              <a:extLst>
                <a:ext uri="{FF2B5EF4-FFF2-40B4-BE49-F238E27FC236}">
                  <a16:creationId xmlns:a16="http://schemas.microsoft.com/office/drawing/2014/main" id="{E6598D1A-09D4-D0AF-2FF5-D280DBD446E3}"/>
                </a:ext>
              </a:extLst>
            </p:cNvPr>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 name="Google Shape;286;p33">
              <a:extLst>
                <a:ext uri="{FF2B5EF4-FFF2-40B4-BE49-F238E27FC236}">
                  <a16:creationId xmlns:a16="http://schemas.microsoft.com/office/drawing/2014/main" id="{E38E1EA4-23FE-5438-5548-B5A8504895C8}"/>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87;p33">
              <a:extLst>
                <a:ext uri="{FF2B5EF4-FFF2-40B4-BE49-F238E27FC236}">
                  <a16:creationId xmlns:a16="http://schemas.microsoft.com/office/drawing/2014/main" id="{B1BF7D77-5715-9BF4-F6FF-F057BF12CAF6}"/>
                </a:ext>
              </a:extLst>
            </p:cNvPr>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88;p33">
              <a:extLst>
                <a:ext uri="{FF2B5EF4-FFF2-40B4-BE49-F238E27FC236}">
                  <a16:creationId xmlns:a16="http://schemas.microsoft.com/office/drawing/2014/main" id="{A0D9AFF6-9680-45DC-5D6E-B6F3E72F8AE2}"/>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89;p33">
              <a:extLst>
                <a:ext uri="{FF2B5EF4-FFF2-40B4-BE49-F238E27FC236}">
                  <a16:creationId xmlns:a16="http://schemas.microsoft.com/office/drawing/2014/main" id="{98F94065-E40E-BCBC-91B6-6B5AEEDF76EB}"/>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pic>
        <p:nvPicPr>
          <p:cNvPr id="4" name="Picture 3">
            <a:extLst>
              <a:ext uri="{FF2B5EF4-FFF2-40B4-BE49-F238E27FC236}">
                <a16:creationId xmlns:a16="http://schemas.microsoft.com/office/drawing/2014/main" id="{BF7C5019-6FAE-6CD8-70B7-00199DA849EC}"/>
              </a:ext>
            </a:extLst>
          </p:cNvPr>
          <p:cNvPicPr>
            <a:picLocks noChangeAspect="1"/>
          </p:cNvPicPr>
          <p:nvPr/>
        </p:nvPicPr>
        <p:blipFill>
          <a:blip r:embed="rId3"/>
          <a:stretch>
            <a:fillRect/>
          </a:stretch>
        </p:blipFill>
        <p:spPr>
          <a:xfrm>
            <a:off x="337794" y="874954"/>
            <a:ext cx="8257634" cy="2338605"/>
          </a:xfrm>
          <a:prstGeom prst="rect">
            <a:avLst/>
          </a:prstGeom>
        </p:spPr>
      </p:pic>
    </p:spTree>
    <p:extLst>
      <p:ext uri="{BB962C8B-B14F-4D97-AF65-F5344CB8AC3E}">
        <p14:creationId xmlns:p14="http://schemas.microsoft.com/office/powerpoint/2010/main" val="44033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6" name="Google Shape;360;p35">
            <a:extLst>
              <a:ext uri="{FF2B5EF4-FFF2-40B4-BE49-F238E27FC236}">
                <a16:creationId xmlns:a16="http://schemas.microsoft.com/office/drawing/2014/main" id="{F9787DEB-67AA-6C1A-689D-BE2A97929462}"/>
              </a:ext>
            </a:extLst>
          </p:cNvPr>
          <p:cNvSpPr txBox="1">
            <a:spLocks noGrp="1"/>
          </p:cNvSpPr>
          <p:nvPr>
            <p:ph type="title"/>
          </p:nvPr>
        </p:nvSpPr>
        <p:spPr>
          <a:xfrm>
            <a:off x="337794" y="266700"/>
            <a:ext cx="38664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ALU </a:t>
            </a:r>
            <a:r>
              <a:rPr lang="en-GB" dirty="0">
                <a:solidFill>
                  <a:schemeClr val="accent1"/>
                </a:solidFill>
              </a:rPr>
              <a:t>Simulation</a:t>
            </a:r>
            <a:r>
              <a:rPr lang="en" dirty="0">
                <a:solidFill>
                  <a:schemeClr val="accent1"/>
                </a:solidFill>
              </a:rPr>
              <a:t> </a:t>
            </a:r>
            <a:endParaRPr dirty="0">
              <a:solidFill>
                <a:schemeClr val="accent1"/>
              </a:solidFill>
            </a:endParaRPr>
          </a:p>
        </p:txBody>
      </p:sp>
      <p:sp>
        <p:nvSpPr>
          <p:cNvPr id="7" name="Google Shape;237;p31">
            <a:extLst>
              <a:ext uri="{FF2B5EF4-FFF2-40B4-BE49-F238E27FC236}">
                <a16:creationId xmlns:a16="http://schemas.microsoft.com/office/drawing/2014/main" id="{9FC79CAF-59F4-AEC4-78CD-927AB8EDBDE5}"/>
              </a:ext>
            </a:extLst>
          </p:cNvPr>
          <p:cNvSpPr txBox="1">
            <a:spLocks noGrp="1"/>
          </p:cNvSpPr>
          <p:nvPr>
            <p:ph type="body" idx="1"/>
          </p:nvPr>
        </p:nvSpPr>
        <p:spPr>
          <a:xfrm>
            <a:off x="276322" y="3001126"/>
            <a:ext cx="8250653" cy="21133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2"/>
              </a:buClr>
              <a:buSzPts val="1100"/>
              <a:buFont typeface="Arial"/>
              <a:buNone/>
            </a:pPr>
            <a:r>
              <a:rPr lang="en-GB"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case of Shift Circular operation:</a:t>
            </a:r>
          </a:p>
          <a:p>
            <a:pPr marL="0" lvl="0" indent="0" algn="l" rtl="0">
              <a:spcBef>
                <a:spcPts val="0"/>
              </a:spcBef>
              <a:spcAft>
                <a:spcPts val="0"/>
              </a:spcAft>
              <a:buClr>
                <a:schemeClr val="lt2"/>
              </a:buClr>
              <a:buSzPts val="1100"/>
              <a:buFont typeface="Arial"/>
              <a:buNone/>
            </a:pPr>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SHC=1, n=1 (at each clock pulse the LSB from the existing output shifts in the below manner)</a:t>
            </a:r>
          </a:p>
          <a:p>
            <a:pPr marL="0" lvl="0" indent="0" algn="l" rtl="0">
              <a:spcBef>
                <a:spcPts val="0"/>
              </a:spcBef>
              <a:spcAft>
                <a:spcPts val="0"/>
              </a:spcAft>
              <a:buClr>
                <a:schemeClr val="lt2"/>
              </a:buClr>
              <a:buSzPts val="1100"/>
              <a:buFont typeface="Arial"/>
              <a:buNone/>
            </a:pPr>
            <a:r>
              <a:rPr lang="en-GB"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Before 4th clock pulse</a:t>
            </a:r>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155FFC0A (hexadecimal)</a:t>
            </a:r>
          </a:p>
          <a:p>
            <a:pPr marL="0" lvl="0" indent="0" algn="l" rtl="0">
              <a:spcBef>
                <a:spcPts val="0"/>
              </a:spcBef>
              <a:spcAft>
                <a:spcPts val="0"/>
              </a:spcAft>
              <a:buClr>
                <a:schemeClr val="lt2"/>
              </a:buClr>
              <a:buSzPts val="1100"/>
              <a:buFont typeface="Arial"/>
              <a:buNone/>
            </a:pPr>
            <a:r>
              <a:rPr lang="en-GB"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After 4th clock pulse:</a:t>
            </a:r>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2ABFF814 (hexadecimal)</a:t>
            </a:r>
          </a:p>
          <a:p>
            <a:pPr marL="0" lvl="0" indent="0" algn="l" rtl="0">
              <a:spcBef>
                <a:spcPts val="0"/>
              </a:spcBef>
              <a:spcAft>
                <a:spcPts val="0"/>
              </a:spcAft>
              <a:buClr>
                <a:schemeClr val="lt2"/>
              </a:buClr>
              <a:buSzPts val="1100"/>
              <a:buFont typeface="Arial"/>
              <a:buNone/>
            </a:pPr>
            <a:r>
              <a:rPr lang="en-GB"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After 5th clock pulse:  </a:t>
            </a:r>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557FF028 (hexadecimal)</a:t>
            </a:r>
          </a:p>
          <a:p>
            <a:pPr marL="0" lvl="0" indent="0" algn="l" rtl="0">
              <a:spcBef>
                <a:spcPts val="0"/>
              </a:spcBef>
              <a:spcAft>
                <a:spcPts val="0"/>
              </a:spcAft>
              <a:buClr>
                <a:schemeClr val="lt2"/>
              </a:buClr>
              <a:buSzPts val="1100"/>
              <a:buFont typeface="Arial"/>
              <a:buNone/>
            </a:pPr>
            <a:r>
              <a:rPr lang="en-GB"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After 6th clock pulse:   </a:t>
            </a:r>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AAFFE050 (hexadecimal)</a:t>
            </a:r>
          </a:p>
          <a:p>
            <a:pPr marL="0" lvl="0" indent="0" algn="l" rtl="0">
              <a:spcBef>
                <a:spcPts val="0"/>
              </a:spcBef>
              <a:spcAft>
                <a:spcPts val="0"/>
              </a:spcAft>
              <a:buClr>
                <a:schemeClr val="lt2"/>
              </a:buClr>
              <a:buSzPts val="1100"/>
              <a:buFont typeface="Arial"/>
              <a:buNone/>
            </a:pPr>
            <a:r>
              <a:rPr lang="en-GB"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7th clock pulse: </a:t>
            </a:r>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(INC4 operation)</a:t>
            </a:r>
          </a:p>
          <a:p>
            <a:pPr marL="0" lvl="0" indent="0" algn="l" rtl="0">
              <a:spcBef>
                <a:spcPts val="0"/>
              </a:spcBef>
              <a:spcAft>
                <a:spcPts val="0"/>
              </a:spcAft>
              <a:buClr>
                <a:schemeClr val="lt2"/>
              </a:buClr>
              <a:buSzPts val="1100"/>
              <a:buFont typeface="Arial"/>
              <a:buNone/>
            </a:pPr>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When INC4=1, we get output C=  = 155FFC1E (hexadecimal)</a:t>
            </a:r>
          </a:p>
          <a:p>
            <a:pPr marL="0" lvl="0" indent="0" algn="l" rtl="0">
              <a:spcBef>
                <a:spcPts val="0"/>
              </a:spcBef>
              <a:spcAft>
                <a:spcPts val="0"/>
              </a:spcAft>
              <a:buClr>
                <a:schemeClr val="lt2"/>
              </a:buClr>
              <a:buSzPts val="1100"/>
              <a:buFont typeface="Arial"/>
              <a:buNone/>
            </a:pPr>
            <a:r>
              <a:rPr lang="en-GB"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8th clock pulse: </a:t>
            </a:r>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(C_B operation)</a:t>
            </a:r>
          </a:p>
          <a:p>
            <a:pPr marL="0" lvl="0" indent="0" algn="l" rtl="0">
              <a:spcBef>
                <a:spcPts val="0"/>
              </a:spcBef>
              <a:spcAft>
                <a:spcPts val="0"/>
              </a:spcAft>
              <a:buClr>
                <a:schemeClr val="lt2"/>
              </a:buClr>
              <a:buSzPts val="1100"/>
              <a:buFont typeface="Arial"/>
              <a:buNone/>
            </a:pPr>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When C_B =1, we get output C= 155FFC1A (hexadecimal)</a:t>
            </a:r>
          </a:p>
          <a:p>
            <a:pPr marL="0" lvl="0" indent="0" algn="l" rtl="0">
              <a:spcBef>
                <a:spcPts val="0"/>
              </a:spcBef>
              <a:spcAft>
                <a:spcPts val="0"/>
              </a:spcAft>
              <a:buClr>
                <a:schemeClr val="lt2"/>
              </a:buClr>
              <a:buSzPts val="1100"/>
              <a:buFont typeface="Arial"/>
              <a:buNone/>
            </a:pPr>
            <a:endPar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1014D27-2A1E-71D6-698D-953692E70EA7}"/>
              </a:ext>
            </a:extLst>
          </p:cNvPr>
          <p:cNvPicPr>
            <a:picLocks noChangeAspect="1"/>
          </p:cNvPicPr>
          <p:nvPr/>
        </p:nvPicPr>
        <p:blipFill>
          <a:blip r:embed="rId3"/>
          <a:stretch>
            <a:fillRect/>
          </a:stretch>
        </p:blipFill>
        <p:spPr>
          <a:xfrm>
            <a:off x="6230537" y="3648612"/>
            <a:ext cx="2377197" cy="1147780"/>
          </a:xfrm>
          <a:prstGeom prst="rect">
            <a:avLst/>
          </a:prstGeom>
        </p:spPr>
      </p:pic>
      <p:grpSp>
        <p:nvGrpSpPr>
          <p:cNvPr id="10" name="Google Shape;351;p35">
            <a:extLst>
              <a:ext uri="{FF2B5EF4-FFF2-40B4-BE49-F238E27FC236}">
                <a16:creationId xmlns:a16="http://schemas.microsoft.com/office/drawing/2014/main" id="{BE273EC2-9075-6B33-ED4A-4FFADBB3EFE0}"/>
              </a:ext>
            </a:extLst>
          </p:cNvPr>
          <p:cNvGrpSpPr/>
          <p:nvPr/>
        </p:nvGrpSpPr>
        <p:grpSpPr>
          <a:xfrm rot="5400000">
            <a:off x="7197466" y="-924299"/>
            <a:ext cx="1649752" cy="3769441"/>
            <a:chOff x="7350442" y="2608992"/>
            <a:chExt cx="777239" cy="1673160"/>
          </a:xfrm>
        </p:grpSpPr>
        <p:sp>
          <p:nvSpPr>
            <p:cNvPr id="11" name="Google Shape;352;p35">
              <a:extLst>
                <a:ext uri="{FF2B5EF4-FFF2-40B4-BE49-F238E27FC236}">
                  <a16:creationId xmlns:a16="http://schemas.microsoft.com/office/drawing/2014/main" id="{8BDBABE6-F8FD-155B-7B91-0B395A3308DC}"/>
                </a:ext>
              </a:extLst>
            </p:cNvPr>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353;p35">
              <a:extLst>
                <a:ext uri="{FF2B5EF4-FFF2-40B4-BE49-F238E27FC236}">
                  <a16:creationId xmlns:a16="http://schemas.microsoft.com/office/drawing/2014/main" id="{2289B8F2-DB5A-7C39-1901-C8414D19B209}"/>
                </a:ext>
              </a:extLst>
            </p:cNvPr>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54;p35">
              <a:extLst>
                <a:ext uri="{FF2B5EF4-FFF2-40B4-BE49-F238E27FC236}">
                  <a16:creationId xmlns:a16="http://schemas.microsoft.com/office/drawing/2014/main" id="{DC426CE9-F08B-CC6D-09E1-6DA068C2A2AD}"/>
                </a:ext>
              </a:extLst>
            </p:cNvPr>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355;p35">
              <a:extLst>
                <a:ext uri="{FF2B5EF4-FFF2-40B4-BE49-F238E27FC236}">
                  <a16:creationId xmlns:a16="http://schemas.microsoft.com/office/drawing/2014/main" id="{406B1D37-A413-DEA7-525B-24F3E4DAF1B9}"/>
                </a:ext>
              </a:extLst>
            </p:cNvPr>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356;p35">
              <a:extLst>
                <a:ext uri="{FF2B5EF4-FFF2-40B4-BE49-F238E27FC236}">
                  <a16:creationId xmlns:a16="http://schemas.microsoft.com/office/drawing/2014/main" id="{F2B90991-9781-5EE5-ED5A-C7D8EF956C70}"/>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357;p35">
              <a:extLst>
                <a:ext uri="{FF2B5EF4-FFF2-40B4-BE49-F238E27FC236}">
                  <a16:creationId xmlns:a16="http://schemas.microsoft.com/office/drawing/2014/main" id="{867A06D4-6CD7-B316-2A22-AC2E625DBABF}"/>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358;p35">
              <a:extLst>
                <a:ext uri="{FF2B5EF4-FFF2-40B4-BE49-F238E27FC236}">
                  <a16:creationId xmlns:a16="http://schemas.microsoft.com/office/drawing/2014/main" id="{9272345B-0EBB-FD8F-C4EA-70E52A5E803C}"/>
                </a:ext>
              </a:extLst>
            </p:cNvPr>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359;p35">
              <a:extLst>
                <a:ext uri="{FF2B5EF4-FFF2-40B4-BE49-F238E27FC236}">
                  <a16:creationId xmlns:a16="http://schemas.microsoft.com/office/drawing/2014/main" id="{33EA3478-BBEE-8432-1924-029DA231C48F}"/>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 name="Picture 3">
            <a:extLst>
              <a:ext uri="{FF2B5EF4-FFF2-40B4-BE49-F238E27FC236}">
                <a16:creationId xmlns:a16="http://schemas.microsoft.com/office/drawing/2014/main" id="{BF7C5019-6FAE-6CD8-70B7-00199DA849EC}"/>
              </a:ext>
            </a:extLst>
          </p:cNvPr>
          <p:cNvPicPr>
            <a:picLocks noChangeAspect="1"/>
          </p:cNvPicPr>
          <p:nvPr/>
        </p:nvPicPr>
        <p:blipFill>
          <a:blip r:embed="rId4"/>
          <a:stretch>
            <a:fillRect/>
          </a:stretch>
        </p:blipFill>
        <p:spPr>
          <a:xfrm>
            <a:off x="337793" y="839400"/>
            <a:ext cx="7929017" cy="2021739"/>
          </a:xfrm>
          <a:prstGeom prst="rect">
            <a:avLst/>
          </a:prstGeom>
        </p:spPr>
      </p:pic>
    </p:spTree>
    <p:extLst>
      <p:ext uri="{BB962C8B-B14F-4D97-AF65-F5344CB8AC3E}">
        <p14:creationId xmlns:p14="http://schemas.microsoft.com/office/powerpoint/2010/main" val="289152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1291698"/>
            <a:ext cx="7170195" cy="1062900"/>
          </a:xfrm>
        </p:spPr>
        <p:txBody>
          <a:bodyPr/>
          <a:lstStyle/>
          <a:p>
            <a:pPr algn="ctr"/>
            <a:r>
              <a:rPr lang="en-GB" sz="8000" dirty="0"/>
              <a:t>Memory</a:t>
            </a:r>
            <a:r>
              <a:rPr lang="en-US" sz="8000" dirty="0"/>
              <a:t> Component </a:t>
            </a:r>
          </a:p>
        </p:txBody>
      </p:sp>
    </p:spTree>
    <p:extLst>
      <p:ext uri="{BB962C8B-B14F-4D97-AF65-F5344CB8AC3E}">
        <p14:creationId xmlns:p14="http://schemas.microsoft.com/office/powerpoint/2010/main" val="3706286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1"/>
        <p:cNvGrpSpPr/>
        <p:nvPr/>
      </p:nvGrpSpPr>
      <p:grpSpPr>
        <a:xfrm>
          <a:off x="0" y="0"/>
          <a:ext cx="0" cy="0"/>
          <a:chOff x="0" y="0"/>
          <a:chExt cx="0" cy="0"/>
        </a:xfrm>
      </p:grpSpPr>
      <p:sp>
        <p:nvSpPr>
          <p:cNvPr id="7" name="TextBox 6">
            <a:extLst>
              <a:ext uri="{FF2B5EF4-FFF2-40B4-BE49-F238E27FC236}">
                <a16:creationId xmlns:a16="http://schemas.microsoft.com/office/drawing/2014/main" id="{F91A746F-9229-7BC3-6E5D-55EF1930F5FF}"/>
              </a:ext>
            </a:extLst>
          </p:cNvPr>
          <p:cNvSpPr txBox="1"/>
          <p:nvPr/>
        </p:nvSpPr>
        <p:spPr>
          <a:xfrm>
            <a:off x="644068" y="253367"/>
            <a:ext cx="3989404" cy="1138773"/>
          </a:xfrm>
          <a:prstGeom prst="rect">
            <a:avLst/>
          </a:prstGeom>
          <a:noFill/>
        </p:spPr>
        <p:txBody>
          <a:bodyPr wrap="square">
            <a:spAutoFit/>
          </a:bodyPr>
          <a:lstStyle/>
          <a:p>
            <a:r>
              <a:rPr lang="en-GB" sz="3400" dirty="0">
                <a:solidFill>
                  <a:schemeClr val="dk1"/>
                </a:solidFill>
                <a:latin typeface="Oswald"/>
                <a:sym typeface="Oswald"/>
              </a:rPr>
              <a:t>Memory</a:t>
            </a:r>
            <a:r>
              <a:rPr lang="en" dirty="0"/>
              <a:t> </a:t>
            </a:r>
            <a:r>
              <a:rPr lang="en-GB" sz="3400" dirty="0">
                <a:solidFill>
                  <a:schemeClr val="accent1"/>
                </a:solidFill>
                <a:latin typeface="Oswald"/>
                <a:sym typeface="Oswald"/>
              </a:rPr>
              <a:t>Block Diagram </a:t>
            </a:r>
          </a:p>
          <a:p>
            <a:endParaRPr lang="en-GB" sz="3400" dirty="0">
              <a:solidFill>
                <a:schemeClr val="accent1"/>
              </a:solidFill>
              <a:latin typeface="Oswald"/>
              <a:sym typeface="Oswald"/>
            </a:endParaRPr>
          </a:p>
        </p:txBody>
      </p:sp>
      <p:pic>
        <p:nvPicPr>
          <p:cNvPr id="2" name="Picture 1">
            <a:extLst>
              <a:ext uri="{FF2B5EF4-FFF2-40B4-BE49-F238E27FC236}">
                <a16:creationId xmlns:a16="http://schemas.microsoft.com/office/drawing/2014/main" id="{6CCA2A3F-BAD4-1A2E-43A1-9CBD72410C0A}"/>
              </a:ext>
            </a:extLst>
          </p:cNvPr>
          <p:cNvPicPr>
            <a:picLocks noChangeAspect="1"/>
          </p:cNvPicPr>
          <p:nvPr/>
        </p:nvPicPr>
        <p:blipFill>
          <a:blip r:embed="rId3"/>
          <a:stretch>
            <a:fillRect/>
          </a:stretch>
        </p:blipFill>
        <p:spPr>
          <a:xfrm>
            <a:off x="1882770" y="1348103"/>
            <a:ext cx="5501403" cy="3014942"/>
          </a:xfrm>
          <a:prstGeom prst="rect">
            <a:avLst/>
          </a:prstGeom>
        </p:spPr>
      </p:pic>
    </p:spTree>
    <p:extLst>
      <p:ext uri="{BB962C8B-B14F-4D97-AF65-F5344CB8AC3E}">
        <p14:creationId xmlns:p14="http://schemas.microsoft.com/office/powerpoint/2010/main" val="855405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35"/>
          <p:cNvGrpSpPr/>
          <p:nvPr/>
        </p:nvGrpSpPr>
        <p:grpSpPr>
          <a:xfrm rot="5400000">
            <a:off x="5869221" y="-1178369"/>
            <a:ext cx="2189573" cy="4823689"/>
            <a:chOff x="7350442" y="2608992"/>
            <a:chExt cx="777239" cy="1673160"/>
          </a:xfrm>
        </p:grpSpPr>
        <p:sp>
          <p:nvSpPr>
            <p:cNvPr id="352" name="Google Shape;352;p3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3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3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3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3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7" name="Google Shape;357;p3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3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3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0" name="Google Shape;360;p35"/>
          <p:cNvSpPr txBox="1">
            <a:spLocks noGrp="1"/>
          </p:cNvSpPr>
          <p:nvPr>
            <p:ph type="title"/>
          </p:nvPr>
        </p:nvSpPr>
        <p:spPr>
          <a:xfrm>
            <a:off x="476106" y="194890"/>
            <a:ext cx="38664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dirty="0"/>
              <a:t>Memory </a:t>
            </a:r>
            <a:r>
              <a:rPr lang="en" dirty="0"/>
              <a:t> </a:t>
            </a:r>
            <a:r>
              <a:rPr lang="en" dirty="0">
                <a:solidFill>
                  <a:schemeClr val="accent1"/>
                </a:solidFill>
              </a:rPr>
              <a:t>CODE and RTL</a:t>
            </a:r>
            <a:endParaRPr dirty="0">
              <a:solidFill>
                <a:schemeClr val="accent1"/>
              </a:solidFill>
            </a:endParaRPr>
          </a:p>
        </p:txBody>
      </p:sp>
      <p:pic>
        <p:nvPicPr>
          <p:cNvPr id="2" name="Picture 1">
            <a:extLst>
              <a:ext uri="{FF2B5EF4-FFF2-40B4-BE49-F238E27FC236}">
                <a16:creationId xmlns:a16="http://schemas.microsoft.com/office/drawing/2014/main" id="{67C825CC-42EC-392B-40E8-93CB28EC3588}"/>
              </a:ext>
            </a:extLst>
          </p:cNvPr>
          <p:cNvPicPr>
            <a:picLocks noChangeAspect="1"/>
          </p:cNvPicPr>
          <p:nvPr/>
        </p:nvPicPr>
        <p:blipFill>
          <a:blip r:embed="rId3"/>
          <a:stretch>
            <a:fillRect/>
          </a:stretch>
        </p:blipFill>
        <p:spPr>
          <a:xfrm>
            <a:off x="476107" y="1020410"/>
            <a:ext cx="3205878" cy="3664828"/>
          </a:xfrm>
          <a:prstGeom prst="rect">
            <a:avLst/>
          </a:prstGeom>
        </p:spPr>
      </p:pic>
      <p:pic>
        <p:nvPicPr>
          <p:cNvPr id="3" name="Picture 2">
            <a:extLst>
              <a:ext uri="{FF2B5EF4-FFF2-40B4-BE49-F238E27FC236}">
                <a16:creationId xmlns:a16="http://schemas.microsoft.com/office/drawing/2014/main" id="{E24CD568-5624-C596-1DF2-88FB0D41386A}"/>
              </a:ext>
            </a:extLst>
          </p:cNvPr>
          <p:cNvPicPr>
            <a:picLocks noChangeAspect="1"/>
          </p:cNvPicPr>
          <p:nvPr/>
        </p:nvPicPr>
        <p:blipFill>
          <a:blip r:embed="rId4"/>
          <a:stretch>
            <a:fillRect/>
          </a:stretch>
        </p:blipFill>
        <p:spPr>
          <a:xfrm>
            <a:off x="3752899" y="2663676"/>
            <a:ext cx="5064574" cy="2021562"/>
          </a:xfrm>
          <a:prstGeom prst="rect">
            <a:avLst/>
          </a:prstGeom>
        </p:spPr>
      </p:pic>
    </p:spTree>
    <p:extLst>
      <p:ext uri="{BB962C8B-B14F-4D97-AF65-F5344CB8AC3E}">
        <p14:creationId xmlns:p14="http://schemas.microsoft.com/office/powerpoint/2010/main" val="4279824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1"/>
          <p:cNvSpPr txBox="1">
            <a:spLocks noGrp="1"/>
          </p:cNvSpPr>
          <p:nvPr>
            <p:ph type="body" idx="1"/>
          </p:nvPr>
        </p:nvSpPr>
        <p:spPr>
          <a:xfrm>
            <a:off x="337794" y="3107259"/>
            <a:ext cx="7704000" cy="2207303"/>
          </a:xfrm>
          <a:prstGeom prst="rect">
            <a:avLst/>
          </a:prstGeom>
        </p:spPr>
        <p:txBody>
          <a:bodyPr spcFirstLastPara="1" wrap="square" lIns="91425" tIns="91425" rIns="91425" bIns="91425" anchor="t" anchorCtr="0">
            <a:noAutofit/>
          </a:bodyPr>
          <a:lstStyle/>
          <a:p>
            <a:pPr marL="0" indent="0">
              <a:buClr>
                <a:schemeClr val="lt2"/>
              </a:buClr>
              <a:buSzPts val="1100"/>
              <a:buNone/>
            </a:pPr>
            <a:r>
              <a:rPr lang="en-GB" sz="1400" b="1" u="sng" dirty="0">
                <a:solidFill>
                  <a:schemeClr val="accent1">
                    <a:lumMod val="75000"/>
                  </a:schemeClr>
                </a:solidFill>
                <a:latin typeface="Times New Roman" panose="02020603050405020304" pitchFamily="18" charset="0"/>
                <a:cs typeface="Times New Roman" panose="02020603050405020304" pitchFamily="18" charset="0"/>
              </a:rPr>
              <a:t>The following inputs were initialised:</a:t>
            </a:r>
          </a:p>
          <a:p>
            <a:pPr marL="0" indent="0">
              <a:buClr>
                <a:schemeClr val="lt2"/>
              </a:buClr>
              <a:buSzPts val="1100"/>
              <a:buNone/>
            </a:pPr>
            <a:r>
              <a:rPr lang="en-GB" sz="1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Datain</a:t>
            </a:r>
            <a:r>
              <a:rPr lang="en-GB"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155FFC1A (hexadecimal)</a:t>
            </a:r>
          </a:p>
          <a:p>
            <a:pPr marL="0" lvl="0" indent="0" algn="l" rtl="0">
              <a:spcBef>
                <a:spcPts val="0"/>
              </a:spcBef>
              <a:spcAft>
                <a:spcPts val="0"/>
              </a:spcAft>
              <a:buClr>
                <a:schemeClr val="lt2"/>
              </a:buClr>
              <a:buSzPts val="1100"/>
              <a:buFont typeface="Arial"/>
              <a:buNone/>
            </a:pPr>
            <a:r>
              <a:rPr lang="en-GB"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Datain1: 155FFC0B (hexadecimal)</a:t>
            </a:r>
          </a:p>
          <a:p>
            <a:pPr marL="0" lvl="0" indent="0" algn="l" rtl="0">
              <a:spcBef>
                <a:spcPts val="0"/>
              </a:spcBef>
              <a:spcAft>
                <a:spcPts val="0"/>
              </a:spcAft>
              <a:buClr>
                <a:schemeClr val="lt2"/>
              </a:buClr>
              <a:buSzPts val="1100"/>
              <a:buFont typeface="Arial"/>
              <a:buNone/>
            </a:pPr>
            <a:r>
              <a:rPr lang="en-GB"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rising edge of clock when Main=1, we get data signal = 155FFC1A (hexadecimal)</a:t>
            </a:r>
          </a:p>
          <a:p>
            <a:pPr marL="0" lvl="0" indent="0" algn="l" rtl="0">
              <a:spcBef>
                <a:spcPts val="0"/>
              </a:spcBef>
              <a:spcAft>
                <a:spcPts val="0"/>
              </a:spcAft>
              <a:buClr>
                <a:schemeClr val="lt2"/>
              </a:buClr>
              <a:buSzPts val="1100"/>
              <a:buFont typeface="Arial"/>
              <a:buNone/>
            </a:pPr>
            <a:r>
              <a:rPr lang="en-GB"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a:t>
            </a:r>
            <a:r>
              <a:rPr lang="en-GB" sz="1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MDin</a:t>
            </a:r>
            <a:r>
              <a:rPr lang="en-GB"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we get data signal = 155FFC0B (hexadecimal)</a:t>
            </a:r>
          </a:p>
          <a:p>
            <a:pPr marL="0" lvl="0" indent="0" algn="l" rtl="0">
              <a:spcBef>
                <a:spcPts val="0"/>
              </a:spcBef>
              <a:spcAft>
                <a:spcPts val="0"/>
              </a:spcAft>
              <a:buClr>
                <a:schemeClr val="lt2"/>
              </a:buClr>
              <a:buSzPts val="1100"/>
              <a:buFont typeface="Arial"/>
              <a:buNone/>
            </a:pPr>
            <a:r>
              <a:rPr lang="en-GB"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a:t>
            </a:r>
            <a:r>
              <a:rPr lang="en-GB" sz="1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MDout</a:t>
            </a:r>
            <a:r>
              <a:rPr lang="en-GB"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we get Dataout1 = 155FFC0B (previously saved as data signal)</a:t>
            </a:r>
          </a:p>
          <a:p>
            <a:pPr marL="0" lvl="0" indent="0" algn="l" rtl="0">
              <a:spcBef>
                <a:spcPts val="0"/>
              </a:spcBef>
              <a:spcAft>
                <a:spcPts val="0"/>
              </a:spcAft>
              <a:buClr>
                <a:schemeClr val="lt2"/>
              </a:buClr>
              <a:buSzPts val="1100"/>
              <a:buFont typeface="Arial"/>
              <a:buNone/>
            </a:pPr>
            <a:r>
              <a:rPr lang="en-GB"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Write=1, we get data signal = </a:t>
            </a:r>
            <a:r>
              <a:rPr lang="en-GB" sz="1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Datain</a:t>
            </a:r>
            <a:r>
              <a:rPr lang="en-GB"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155FFC1A (hexadecimal)</a:t>
            </a:r>
          </a:p>
          <a:p>
            <a:pPr marL="0" lvl="0" indent="0" algn="l" rtl="0">
              <a:spcBef>
                <a:spcPts val="0"/>
              </a:spcBef>
              <a:spcAft>
                <a:spcPts val="0"/>
              </a:spcAft>
              <a:buClr>
                <a:schemeClr val="lt2"/>
              </a:buClr>
              <a:buSzPts val="1100"/>
              <a:buFont typeface="Arial"/>
              <a:buNone/>
            </a:pPr>
            <a:r>
              <a:rPr lang="en-GB"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Read=1, we get </a:t>
            </a:r>
            <a:r>
              <a:rPr lang="en-GB" sz="1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Dataout</a:t>
            </a:r>
            <a:r>
              <a:rPr lang="en-GB"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155FFC1A (hexadecimal) (previously inputted using write signal)</a:t>
            </a:r>
          </a:p>
        </p:txBody>
      </p:sp>
      <p:sp>
        <p:nvSpPr>
          <p:cNvPr id="6" name="Google Shape;360;p35">
            <a:extLst>
              <a:ext uri="{FF2B5EF4-FFF2-40B4-BE49-F238E27FC236}">
                <a16:creationId xmlns:a16="http://schemas.microsoft.com/office/drawing/2014/main" id="{F9787DEB-67AA-6C1A-689D-BE2A97929462}"/>
              </a:ext>
            </a:extLst>
          </p:cNvPr>
          <p:cNvSpPr txBox="1">
            <a:spLocks noGrp="1"/>
          </p:cNvSpPr>
          <p:nvPr>
            <p:ph type="title"/>
          </p:nvPr>
        </p:nvSpPr>
        <p:spPr>
          <a:xfrm>
            <a:off x="337794" y="266700"/>
            <a:ext cx="38664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dirty="0"/>
              <a:t>Memory</a:t>
            </a:r>
            <a:r>
              <a:rPr lang="en" dirty="0"/>
              <a:t> </a:t>
            </a:r>
            <a:r>
              <a:rPr lang="en-GB" dirty="0">
                <a:solidFill>
                  <a:schemeClr val="accent1"/>
                </a:solidFill>
              </a:rPr>
              <a:t>Simulation</a:t>
            </a:r>
            <a:r>
              <a:rPr lang="en" dirty="0">
                <a:solidFill>
                  <a:schemeClr val="accent1"/>
                </a:solidFill>
              </a:rPr>
              <a:t> </a:t>
            </a:r>
            <a:endParaRPr dirty="0">
              <a:solidFill>
                <a:schemeClr val="accent1"/>
              </a:solidFill>
            </a:endParaRPr>
          </a:p>
        </p:txBody>
      </p:sp>
      <p:grpSp>
        <p:nvGrpSpPr>
          <p:cNvPr id="7" name="Google Shape;282;p33">
            <a:extLst>
              <a:ext uri="{FF2B5EF4-FFF2-40B4-BE49-F238E27FC236}">
                <a16:creationId xmlns:a16="http://schemas.microsoft.com/office/drawing/2014/main" id="{A62990ED-7F3E-C84A-B672-AFDEFB378D89}"/>
              </a:ext>
            </a:extLst>
          </p:cNvPr>
          <p:cNvGrpSpPr/>
          <p:nvPr/>
        </p:nvGrpSpPr>
        <p:grpSpPr>
          <a:xfrm>
            <a:off x="6785002" y="-249174"/>
            <a:ext cx="2358998" cy="5203280"/>
            <a:chOff x="7350442" y="2608992"/>
            <a:chExt cx="636650" cy="1673160"/>
          </a:xfrm>
        </p:grpSpPr>
        <p:sp>
          <p:nvSpPr>
            <p:cNvPr id="8" name="Google Shape;283;p33">
              <a:extLst>
                <a:ext uri="{FF2B5EF4-FFF2-40B4-BE49-F238E27FC236}">
                  <a16:creationId xmlns:a16="http://schemas.microsoft.com/office/drawing/2014/main" id="{28099616-F1C6-5671-B830-85896F49226D}"/>
                </a:ext>
              </a:extLst>
            </p:cNvPr>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84;p33">
              <a:extLst>
                <a:ext uri="{FF2B5EF4-FFF2-40B4-BE49-F238E27FC236}">
                  <a16:creationId xmlns:a16="http://schemas.microsoft.com/office/drawing/2014/main" id="{7FA1BAD0-EDF1-68D4-B493-533FEC58FAF2}"/>
                </a:ext>
              </a:extLst>
            </p:cNvPr>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85;p33">
              <a:extLst>
                <a:ext uri="{FF2B5EF4-FFF2-40B4-BE49-F238E27FC236}">
                  <a16:creationId xmlns:a16="http://schemas.microsoft.com/office/drawing/2014/main" id="{E6598D1A-09D4-D0AF-2FF5-D280DBD446E3}"/>
                </a:ext>
              </a:extLst>
            </p:cNvPr>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 name="Google Shape;286;p33">
              <a:extLst>
                <a:ext uri="{FF2B5EF4-FFF2-40B4-BE49-F238E27FC236}">
                  <a16:creationId xmlns:a16="http://schemas.microsoft.com/office/drawing/2014/main" id="{E38E1EA4-23FE-5438-5548-B5A8504895C8}"/>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87;p33">
              <a:extLst>
                <a:ext uri="{FF2B5EF4-FFF2-40B4-BE49-F238E27FC236}">
                  <a16:creationId xmlns:a16="http://schemas.microsoft.com/office/drawing/2014/main" id="{B1BF7D77-5715-9BF4-F6FF-F057BF12CAF6}"/>
                </a:ext>
              </a:extLst>
            </p:cNvPr>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88;p33">
              <a:extLst>
                <a:ext uri="{FF2B5EF4-FFF2-40B4-BE49-F238E27FC236}">
                  <a16:creationId xmlns:a16="http://schemas.microsoft.com/office/drawing/2014/main" id="{A0D9AFF6-9680-45DC-5D6E-B6F3E72F8AE2}"/>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89;p33">
              <a:extLst>
                <a:ext uri="{FF2B5EF4-FFF2-40B4-BE49-F238E27FC236}">
                  <a16:creationId xmlns:a16="http://schemas.microsoft.com/office/drawing/2014/main" id="{98F94065-E40E-BCBC-91B6-6B5AEEDF76EB}"/>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5F8EDCD0-EA60-CCEF-8515-B981FCD8B7A8}"/>
              </a:ext>
            </a:extLst>
          </p:cNvPr>
          <p:cNvPicPr>
            <a:picLocks noChangeAspect="1"/>
          </p:cNvPicPr>
          <p:nvPr/>
        </p:nvPicPr>
        <p:blipFill>
          <a:blip r:embed="rId3"/>
          <a:stretch>
            <a:fillRect/>
          </a:stretch>
        </p:blipFill>
        <p:spPr>
          <a:xfrm>
            <a:off x="337794" y="1132108"/>
            <a:ext cx="6416793" cy="1755616"/>
          </a:xfrm>
          <a:prstGeom prst="rect">
            <a:avLst/>
          </a:prstGeom>
        </p:spPr>
      </p:pic>
    </p:spTree>
    <p:extLst>
      <p:ext uri="{BB962C8B-B14F-4D97-AF65-F5344CB8AC3E}">
        <p14:creationId xmlns:p14="http://schemas.microsoft.com/office/powerpoint/2010/main" val="2537808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632" y="1377042"/>
            <a:ext cx="7170195" cy="1062900"/>
          </a:xfrm>
        </p:spPr>
        <p:txBody>
          <a:bodyPr/>
          <a:lstStyle/>
          <a:p>
            <a:pPr algn="ctr"/>
            <a:r>
              <a:rPr lang="en-GB" sz="8000" dirty="0"/>
              <a:t>Register File</a:t>
            </a:r>
            <a:r>
              <a:rPr lang="en-US" sz="8000" dirty="0"/>
              <a:t> Component </a:t>
            </a:r>
          </a:p>
        </p:txBody>
      </p:sp>
    </p:spTree>
    <p:extLst>
      <p:ext uri="{BB962C8B-B14F-4D97-AF65-F5344CB8AC3E}">
        <p14:creationId xmlns:p14="http://schemas.microsoft.com/office/powerpoint/2010/main" val="1957877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1"/>
        <p:cNvGrpSpPr/>
        <p:nvPr/>
      </p:nvGrpSpPr>
      <p:grpSpPr>
        <a:xfrm>
          <a:off x="0" y="0"/>
          <a:ext cx="0" cy="0"/>
          <a:chOff x="0" y="0"/>
          <a:chExt cx="0" cy="0"/>
        </a:xfrm>
      </p:grpSpPr>
      <p:sp>
        <p:nvSpPr>
          <p:cNvPr id="7" name="TextBox 6">
            <a:extLst>
              <a:ext uri="{FF2B5EF4-FFF2-40B4-BE49-F238E27FC236}">
                <a16:creationId xmlns:a16="http://schemas.microsoft.com/office/drawing/2014/main" id="{F91A746F-9229-7BC3-6E5D-55EF1930F5FF}"/>
              </a:ext>
            </a:extLst>
          </p:cNvPr>
          <p:cNvSpPr txBox="1"/>
          <p:nvPr/>
        </p:nvSpPr>
        <p:spPr>
          <a:xfrm>
            <a:off x="644067" y="253367"/>
            <a:ext cx="4673283" cy="1138773"/>
          </a:xfrm>
          <a:prstGeom prst="rect">
            <a:avLst/>
          </a:prstGeom>
          <a:noFill/>
        </p:spPr>
        <p:txBody>
          <a:bodyPr wrap="square">
            <a:spAutoFit/>
          </a:bodyPr>
          <a:lstStyle/>
          <a:p>
            <a:r>
              <a:rPr lang="en-GB" sz="3400" dirty="0">
                <a:solidFill>
                  <a:schemeClr val="dk1"/>
                </a:solidFill>
                <a:latin typeface="Oswald"/>
                <a:sym typeface="Oswald"/>
              </a:rPr>
              <a:t>Register File </a:t>
            </a:r>
            <a:r>
              <a:rPr lang="en" dirty="0"/>
              <a:t> </a:t>
            </a:r>
            <a:r>
              <a:rPr lang="en-GB" sz="3400" dirty="0">
                <a:solidFill>
                  <a:schemeClr val="accent1"/>
                </a:solidFill>
                <a:latin typeface="Oswald"/>
                <a:sym typeface="Oswald"/>
              </a:rPr>
              <a:t>Block Diagram </a:t>
            </a:r>
          </a:p>
          <a:p>
            <a:endParaRPr lang="en-GB" sz="3400" dirty="0">
              <a:solidFill>
                <a:schemeClr val="accent1"/>
              </a:solidFill>
              <a:latin typeface="Oswald"/>
              <a:sym typeface="Oswald"/>
            </a:endParaRPr>
          </a:p>
        </p:txBody>
      </p:sp>
      <p:pic>
        <p:nvPicPr>
          <p:cNvPr id="3" name="Picture 2">
            <a:extLst>
              <a:ext uri="{FF2B5EF4-FFF2-40B4-BE49-F238E27FC236}">
                <a16:creationId xmlns:a16="http://schemas.microsoft.com/office/drawing/2014/main" id="{578CD566-A185-63D3-A2D3-0737EC192CD7}"/>
              </a:ext>
            </a:extLst>
          </p:cNvPr>
          <p:cNvPicPr>
            <a:picLocks noChangeAspect="1"/>
          </p:cNvPicPr>
          <p:nvPr/>
        </p:nvPicPr>
        <p:blipFill>
          <a:blip r:embed="rId3"/>
          <a:stretch>
            <a:fillRect/>
          </a:stretch>
        </p:blipFill>
        <p:spPr>
          <a:xfrm>
            <a:off x="2049691" y="1304305"/>
            <a:ext cx="5044617" cy="3355469"/>
          </a:xfrm>
          <a:prstGeom prst="rect">
            <a:avLst/>
          </a:prstGeom>
        </p:spPr>
      </p:pic>
    </p:spTree>
    <p:extLst>
      <p:ext uri="{BB962C8B-B14F-4D97-AF65-F5344CB8AC3E}">
        <p14:creationId xmlns:p14="http://schemas.microsoft.com/office/powerpoint/2010/main" val="2471310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60" name="Google Shape;360;p35"/>
          <p:cNvSpPr txBox="1">
            <a:spLocks noGrp="1"/>
          </p:cNvSpPr>
          <p:nvPr>
            <p:ph type="title"/>
          </p:nvPr>
        </p:nvSpPr>
        <p:spPr>
          <a:xfrm>
            <a:off x="476105" y="194890"/>
            <a:ext cx="4607689"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dirty="0"/>
              <a:t>Register File</a:t>
            </a:r>
            <a:r>
              <a:rPr lang="en" dirty="0"/>
              <a:t> </a:t>
            </a:r>
            <a:r>
              <a:rPr lang="en" dirty="0">
                <a:solidFill>
                  <a:schemeClr val="accent1"/>
                </a:solidFill>
              </a:rPr>
              <a:t>CODE and RTL</a:t>
            </a:r>
            <a:endParaRPr dirty="0">
              <a:solidFill>
                <a:schemeClr val="accent1"/>
              </a:solidFill>
            </a:endParaRPr>
          </a:p>
        </p:txBody>
      </p:sp>
      <p:pic>
        <p:nvPicPr>
          <p:cNvPr id="4" name="Picture 3">
            <a:extLst>
              <a:ext uri="{FF2B5EF4-FFF2-40B4-BE49-F238E27FC236}">
                <a16:creationId xmlns:a16="http://schemas.microsoft.com/office/drawing/2014/main" id="{6662DCCA-54EB-CEF1-953B-CF37D2C168DE}"/>
              </a:ext>
            </a:extLst>
          </p:cNvPr>
          <p:cNvPicPr>
            <a:picLocks noChangeAspect="1"/>
          </p:cNvPicPr>
          <p:nvPr/>
        </p:nvPicPr>
        <p:blipFill>
          <a:blip r:embed="rId3"/>
          <a:stretch>
            <a:fillRect/>
          </a:stretch>
        </p:blipFill>
        <p:spPr>
          <a:xfrm>
            <a:off x="368528" y="1709155"/>
            <a:ext cx="5402181" cy="3234839"/>
          </a:xfrm>
          <a:prstGeom prst="rect">
            <a:avLst/>
          </a:prstGeom>
        </p:spPr>
      </p:pic>
      <p:pic>
        <p:nvPicPr>
          <p:cNvPr id="5" name="Picture 4">
            <a:extLst>
              <a:ext uri="{FF2B5EF4-FFF2-40B4-BE49-F238E27FC236}">
                <a16:creationId xmlns:a16="http://schemas.microsoft.com/office/drawing/2014/main" id="{4E38DD8E-8208-0B1A-1D81-6539178E48AD}"/>
              </a:ext>
            </a:extLst>
          </p:cNvPr>
          <p:cNvPicPr>
            <a:picLocks noChangeAspect="1"/>
          </p:cNvPicPr>
          <p:nvPr/>
        </p:nvPicPr>
        <p:blipFill>
          <a:blip r:embed="rId4"/>
          <a:stretch>
            <a:fillRect/>
          </a:stretch>
        </p:blipFill>
        <p:spPr>
          <a:xfrm>
            <a:off x="5967191" y="245595"/>
            <a:ext cx="2900184" cy="4698399"/>
          </a:xfrm>
          <a:prstGeom prst="rect">
            <a:avLst/>
          </a:prstGeom>
        </p:spPr>
      </p:pic>
    </p:spTree>
    <p:extLst>
      <p:ext uri="{BB962C8B-B14F-4D97-AF65-F5344CB8AC3E}">
        <p14:creationId xmlns:p14="http://schemas.microsoft.com/office/powerpoint/2010/main" val="397098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1"/>
          <p:cNvSpPr txBox="1">
            <a:spLocks noGrp="1"/>
          </p:cNvSpPr>
          <p:nvPr>
            <p:ph type="body" idx="1"/>
          </p:nvPr>
        </p:nvSpPr>
        <p:spPr>
          <a:xfrm>
            <a:off x="337794" y="2123895"/>
            <a:ext cx="7704000" cy="718472"/>
          </a:xfrm>
          <a:prstGeom prst="rect">
            <a:avLst/>
          </a:prstGeom>
        </p:spPr>
        <p:txBody>
          <a:bodyPr spcFirstLastPara="1" wrap="square" lIns="91425" tIns="91425" rIns="91425" bIns="91425" anchor="t" anchorCtr="0">
            <a:noAutofit/>
          </a:bodyPr>
          <a:lstStyle/>
          <a:p>
            <a:pPr marL="0" lvl="0" indent="0">
              <a:buClr>
                <a:schemeClr val="lt2"/>
              </a:buClr>
              <a:buSzPts val="1100"/>
              <a:buNone/>
            </a:pPr>
            <a:r>
              <a:rPr lang="en-GB" b="1" dirty="0">
                <a:latin typeface="Times New Roman" panose="02020603050405020304" pitchFamily="18" charset="0"/>
                <a:cs typeface="Times New Roman" panose="02020603050405020304" pitchFamily="18" charset="0"/>
              </a:rPr>
              <a:t>The following inputs were initialised:</a:t>
            </a:r>
          </a:p>
          <a:p>
            <a:pPr marL="0" lvl="0" indent="0" algn="l" rtl="0">
              <a:spcBef>
                <a:spcPts val="0"/>
              </a:spcBef>
              <a:spcAft>
                <a:spcPts val="0"/>
              </a:spcAft>
              <a:buClr>
                <a:schemeClr val="lt2"/>
              </a:buClr>
              <a:buSzPts val="1100"/>
              <a:buFont typeface="Arial"/>
              <a:buNone/>
            </a:pPr>
            <a:r>
              <a:rPr lang="en-GB" b="1" dirty="0">
                <a:latin typeface="Times New Roman" panose="02020603050405020304" pitchFamily="18" charset="0"/>
                <a:cs typeface="Times New Roman" panose="02020603050405020304" pitchFamily="18" charset="0"/>
              </a:rPr>
              <a:t>Bus_32_in: 00010101 01011111 11111100 00011010 (binary) = 155FFC1A (hexadecimal)</a:t>
            </a:r>
          </a:p>
          <a:p>
            <a:pPr marL="0" lvl="0" indent="0" algn="l" rtl="0">
              <a:spcBef>
                <a:spcPts val="0"/>
              </a:spcBef>
              <a:spcAft>
                <a:spcPts val="0"/>
              </a:spcAft>
              <a:buClr>
                <a:schemeClr val="lt2"/>
              </a:buClr>
              <a:buSzPts val="1100"/>
              <a:buFont typeface="Arial"/>
              <a:buNone/>
            </a:pPr>
            <a:r>
              <a:rPr lang="en-GB" b="1" dirty="0">
                <a:latin typeface="Times New Roman" panose="02020603050405020304" pitchFamily="18" charset="0"/>
                <a:cs typeface="Times New Roman" panose="02020603050405020304" pitchFamily="18" charset="0"/>
              </a:rPr>
              <a:t>IR: 00010101 01011111 11111100 00001011 (binary) = 155FFC0B (hexadecimal)</a:t>
            </a:r>
          </a:p>
        </p:txBody>
      </p:sp>
      <p:sp>
        <p:nvSpPr>
          <p:cNvPr id="6" name="Google Shape;360;p35">
            <a:extLst>
              <a:ext uri="{FF2B5EF4-FFF2-40B4-BE49-F238E27FC236}">
                <a16:creationId xmlns:a16="http://schemas.microsoft.com/office/drawing/2014/main" id="{F9787DEB-67AA-6C1A-689D-BE2A97929462}"/>
              </a:ext>
            </a:extLst>
          </p:cNvPr>
          <p:cNvSpPr txBox="1">
            <a:spLocks noGrp="1"/>
          </p:cNvSpPr>
          <p:nvPr>
            <p:ph type="title"/>
          </p:nvPr>
        </p:nvSpPr>
        <p:spPr>
          <a:xfrm>
            <a:off x="337794" y="266700"/>
            <a:ext cx="38664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dirty="0"/>
              <a:t>Register File</a:t>
            </a:r>
            <a:r>
              <a:rPr lang="en" dirty="0"/>
              <a:t> </a:t>
            </a:r>
            <a:r>
              <a:rPr lang="en-GB" dirty="0">
                <a:solidFill>
                  <a:schemeClr val="accent1"/>
                </a:solidFill>
              </a:rPr>
              <a:t>Simulation</a:t>
            </a:r>
            <a:r>
              <a:rPr lang="en" dirty="0">
                <a:solidFill>
                  <a:schemeClr val="accent1"/>
                </a:solidFill>
              </a:rPr>
              <a:t> </a:t>
            </a:r>
            <a:endParaRPr dirty="0">
              <a:solidFill>
                <a:schemeClr val="accent1"/>
              </a:solidFill>
            </a:endParaRPr>
          </a:p>
        </p:txBody>
      </p:sp>
      <p:grpSp>
        <p:nvGrpSpPr>
          <p:cNvPr id="7" name="Google Shape;282;p33">
            <a:extLst>
              <a:ext uri="{FF2B5EF4-FFF2-40B4-BE49-F238E27FC236}">
                <a16:creationId xmlns:a16="http://schemas.microsoft.com/office/drawing/2014/main" id="{A62990ED-7F3E-C84A-B672-AFDEFB378D89}"/>
              </a:ext>
            </a:extLst>
          </p:cNvPr>
          <p:cNvGrpSpPr/>
          <p:nvPr/>
        </p:nvGrpSpPr>
        <p:grpSpPr>
          <a:xfrm>
            <a:off x="6785002" y="-249174"/>
            <a:ext cx="2358998" cy="5203280"/>
            <a:chOff x="7350442" y="2608992"/>
            <a:chExt cx="636650" cy="1673160"/>
          </a:xfrm>
        </p:grpSpPr>
        <p:sp>
          <p:nvSpPr>
            <p:cNvPr id="8" name="Google Shape;283;p33">
              <a:extLst>
                <a:ext uri="{FF2B5EF4-FFF2-40B4-BE49-F238E27FC236}">
                  <a16:creationId xmlns:a16="http://schemas.microsoft.com/office/drawing/2014/main" id="{28099616-F1C6-5671-B830-85896F49226D}"/>
                </a:ext>
              </a:extLst>
            </p:cNvPr>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84;p33">
              <a:extLst>
                <a:ext uri="{FF2B5EF4-FFF2-40B4-BE49-F238E27FC236}">
                  <a16:creationId xmlns:a16="http://schemas.microsoft.com/office/drawing/2014/main" id="{7FA1BAD0-EDF1-68D4-B493-533FEC58FAF2}"/>
                </a:ext>
              </a:extLst>
            </p:cNvPr>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85;p33">
              <a:extLst>
                <a:ext uri="{FF2B5EF4-FFF2-40B4-BE49-F238E27FC236}">
                  <a16:creationId xmlns:a16="http://schemas.microsoft.com/office/drawing/2014/main" id="{E6598D1A-09D4-D0AF-2FF5-D280DBD446E3}"/>
                </a:ext>
              </a:extLst>
            </p:cNvPr>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 name="Google Shape;286;p33">
              <a:extLst>
                <a:ext uri="{FF2B5EF4-FFF2-40B4-BE49-F238E27FC236}">
                  <a16:creationId xmlns:a16="http://schemas.microsoft.com/office/drawing/2014/main" id="{E38E1EA4-23FE-5438-5548-B5A8504895C8}"/>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87;p33">
              <a:extLst>
                <a:ext uri="{FF2B5EF4-FFF2-40B4-BE49-F238E27FC236}">
                  <a16:creationId xmlns:a16="http://schemas.microsoft.com/office/drawing/2014/main" id="{B1BF7D77-5715-9BF4-F6FF-F057BF12CAF6}"/>
                </a:ext>
              </a:extLst>
            </p:cNvPr>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88;p33">
              <a:extLst>
                <a:ext uri="{FF2B5EF4-FFF2-40B4-BE49-F238E27FC236}">
                  <a16:creationId xmlns:a16="http://schemas.microsoft.com/office/drawing/2014/main" id="{A0D9AFF6-9680-45DC-5D6E-B6F3E72F8AE2}"/>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89;p33">
              <a:extLst>
                <a:ext uri="{FF2B5EF4-FFF2-40B4-BE49-F238E27FC236}">
                  <a16:creationId xmlns:a16="http://schemas.microsoft.com/office/drawing/2014/main" id="{98F94065-E40E-BCBC-91B6-6B5AEEDF76EB}"/>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5" name="Google Shape;237;p31">
            <a:extLst>
              <a:ext uri="{FF2B5EF4-FFF2-40B4-BE49-F238E27FC236}">
                <a16:creationId xmlns:a16="http://schemas.microsoft.com/office/drawing/2014/main" id="{7DFB26DB-ED52-3EF9-6D7C-8F6C85E8B401}"/>
              </a:ext>
            </a:extLst>
          </p:cNvPr>
          <p:cNvSpPr txBox="1">
            <a:spLocks/>
          </p:cNvSpPr>
          <p:nvPr/>
        </p:nvSpPr>
        <p:spPr>
          <a:xfrm>
            <a:off x="250267" y="820379"/>
            <a:ext cx="7704000" cy="3010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DM Sans"/>
              <a:buAutoNum type="arabicPeriod"/>
              <a:defRPr sz="1200" b="0" i="0" u="none" strike="noStrike" cap="none">
                <a:solidFill>
                  <a:schemeClr val="dk1"/>
                </a:solidFill>
                <a:latin typeface="DM Sans"/>
                <a:ea typeface="DM Sans"/>
                <a:cs typeface="DM Sans"/>
                <a:sym typeface="DM Sans"/>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DM Sans"/>
                <a:ea typeface="DM Sans"/>
                <a:cs typeface="DM Sans"/>
                <a:sym typeface="DM Sans"/>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DM Sans"/>
                <a:ea typeface="DM Sans"/>
                <a:cs typeface="DM Sans"/>
                <a:sym typeface="DM Sans"/>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DM Sans"/>
                <a:ea typeface="DM Sans"/>
                <a:cs typeface="DM Sans"/>
                <a:sym typeface="DM Sans"/>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DM Sans"/>
                <a:ea typeface="DM Sans"/>
                <a:cs typeface="DM Sans"/>
                <a:sym typeface="DM Sans"/>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DM Sans"/>
                <a:ea typeface="DM Sans"/>
                <a:cs typeface="DM Sans"/>
                <a:sym typeface="DM Sans"/>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DM Sans"/>
                <a:ea typeface="DM Sans"/>
                <a:cs typeface="DM Sans"/>
                <a:sym typeface="DM Sans"/>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DM Sans"/>
                <a:ea typeface="DM Sans"/>
                <a:cs typeface="DM Sans"/>
                <a:sym typeface="DM Sans"/>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DM Sans"/>
                <a:ea typeface="DM Sans"/>
                <a:cs typeface="DM Sans"/>
                <a:sym typeface="DM Sans"/>
              </a:defRPr>
            </a:lvl9pPr>
          </a:lstStyle>
          <a:p>
            <a:pPr marL="0" indent="0">
              <a:buClr>
                <a:schemeClr val="lt2"/>
              </a:buClr>
              <a:buSzPts val="1100"/>
              <a:buFont typeface="Arial"/>
              <a:buNone/>
            </a:pPr>
            <a:r>
              <a:rPr lang="en-GB" dirty="0"/>
              <a:t>The beginning phase when we can see the signal initialised for the 24 General Purpose Registers</a:t>
            </a:r>
          </a:p>
        </p:txBody>
      </p:sp>
      <p:pic>
        <p:nvPicPr>
          <p:cNvPr id="3" name="Picture 2">
            <a:extLst>
              <a:ext uri="{FF2B5EF4-FFF2-40B4-BE49-F238E27FC236}">
                <a16:creationId xmlns:a16="http://schemas.microsoft.com/office/drawing/2014/main" id="{5418C6E8-0ABC-6052-D333-CF47A0178598}"/>
              </a:ext>
            </a:extLst>
          </p:cNvPr>
          <p:cNvPicPr>
            <a:picLocks noChangeAspect="1"/>
          </p:cNvPicPr>
          <p:nvPr/>
        </p:nvPicPr>
        <p:blipFill rotWithShape="1">
          <a:blip r:embed="rId3"/>
          <a:srcRect l="-1" t="6546" r="3879" b="58706"/>
          <a:stretch/>
        </p:blipFill>
        <p:spPr>
          <a:xfrm>
            <a:off x="337794" y="1148508"/>
            <a:ext cx="5557061" cy="797126"/>
          </a:xfrm>
          <a:prstGeom prst="rect">
            <a:avLst/>
          </a:prstGeom>
        </p:spPr>
      </p:pic>
      <p:sp>
        <p:nvSpPr>
          <p:cNvPr id="16" name="Google Shape;237;p31">
            <a:extLst>
              <a:ext uri="{FF2B5EF4-FFF2-40B4-BE49-F238E27FC236}">
                <a16:creationId xmlns:a16="http://schemas.microsoft.com/office/drawing/2014/main" id="{A3477C7F-CE6A-7C96-BE78-2131A17DC944}"/>
              </a:ext>
            </a:extLst>
          </p:cNvPr>
          <p:cNvSpPr txBox="1">
            <a:spLocks/>
          </p:cNvSpPr>
          <p:nvPr/>
        </p:nvSpPr>
        <p:spPr>
          <a:xfrm>
            <a:off x="337794" y="2854853"/>
            <a:ext cx="7704000" cy="3010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DM Sans"/>
              <a:buAutoNum type="arabicPeriod"/>
              <a:defRPr sz="1200" b="0" i="0" u="none" strike="noStrike" cap="none">
                <a:solidFill>
                  <a:schemeClr val="dk1"/>
                </a:solidFill>
                <a:latin typeface="DM Sans"/>
                <a:ea typeface="DM Sans"/>
                <a:cs typeface="DM Sans"/>
                <a:sym typeface="DM Sans"/>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DM Sans"/>
                <a:ea typeface="DM Sans"/>
                <a:cs typeface="DM Sans"/>
                <a:sym typeface="DM Sans"/>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DM Sans"/>
                <a:ea typeface="DM Sans"/>
                <a:cs typeface="DM Sans"/>
                <a:sym typeface="DM Sans"/>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DM Sans"/>
                <a:ea typeface="DM Sans"/>
                <a:cs typeface="DM Sans"/>
                <a:sym typeface="DM Sans"/>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DM Sans"/>
                <a:ea typeface="DM Sans"/>
                <a:cs typeface="DM Sans"/>
                <a:sym typeface="DM Sans"/>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DM Sans"/>
                <a:ea typeface="DM Sans"/>
                <a:cs typeface="DM Sans"/>
                <a:sym typeface="DM Sans"/>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DM Sans"/>
                <a:ea typeface="DM Sans"/>
                <a:cs typeface="DM Sans"/>
                <a:sym typeface="DM Sans"/>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DM Sans"/>
                <a:ea typeface="DM Sans"/>
                <a:cs typeface="DM Sans"/>
                <a:sym typeface="DM Sans"/>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DM Sans"/>
                <a:ea typeface="DM Sans"/>
                <a:cs typeface="DM Sans"/>
                <a:sym typeface="DM Sans"/>
              </a:defRPr>
            </a:lvl9pPr>
          </a:lstStyle>
          <a:p>
            <a:pPr marL="0" indent="0">
              <a:buClr>
                <a:schemeClr val="lt2"/>
              </a:buClr>
              <a:buSzPts val="1100"/>
              <a:buFont typeface="Arial"/>
              <a:buNone/>
            </a:pPr>
            <a:r>
              <a:rPr lang="en-GB" dirty="0"/>
              <a:t>When Rin=1, </a:t>
            </a:r>
            <a:r>
              <a:rPr lang="en-GB" dirty="0" err="1"/>
              <a:t>Gra</a:t>
            </a:r>
            <a:r>
              <a:rPr lang="en-GB" dirty="0"/>
              <a:t>=1, we save the value of the (Bus_32_in) input to one of the register signals</a:t>
            </a:r>
          </a:p>
        </p:txBody>
      </p:sp>
      <p:pic>
        <p:nvPicPr>
          <p:cNvPr id="4" name="Picture 3">
            <a:extLst>
              <a:ext uri="{FF2B5EF4-FFF2-40B4-BE49-F238E27FC236}">
                <a16:creationId xmlns:a16="http://schemas.microsoft.com/office/drawing/2014/main" id="{7D70735D-2F5A-E629-BFC6-85B278C562D9}"/>
              </a:ext>
            </a:extLst>
          </p:cNvPr>
          <p:cNvPicPr>
            <a:picLocks noChangeAspect="1"/>
          </p:cNvPicPr>
          <p:nvPr/>
        </p:nvPicPr>
        <p:blipFill>
          <a:blip r:embed="rId4"/>
          <a:stretch>
            <a:fillRect/>
          </a:stretch>
        </p:blipFill>
        <p:spPr>
          <a:xfrm>
            <a:off x="474374" y="3241849"/>
            <a:ext cx="4840644" cy="1499746"/>
          </a:xfrm>
          <a:prstGeom prst="rect">
            <a:avLst/>
          </a:prstGeom>
        </p:spPr>
      </p:pic>
    </p:spTree>
    <p:extLst>
      <p:ext uri="{BB962C8B-B14F-4D97-AF65-F5344CB8AC3E}">
        <p14:creationId xmlns:p14="http://schemas.microsoft.com/office/powerpoint/2010/main" val="1840716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54" name="Google Shape;254;p32"/>
          <p:cNvSpPr txBox="1">
            <a:spLocks noGrp="1"/>
          </p:cNvSpPr>
          <p:nvPr>
            <p:ph type="title" idx="15"/>
          </p:nvPr>
        </p:nvSpPr>
        <p:spPr>
          <a:xfrm>
            <a:off x="720000" y="539496"/>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TABLE OF </a:t>
            </a:r>
            <a:r>
              <a:rPr lang="en">
                <a:solidFill>
                  <a:schemeClr val="accent1"/>
                </a:solidFill>
              </a:rPr>
              <a:t>CONTENTS</a:t>
            </a:r>
            <a:endParaRPr>
              <a:solidFill>
                <a:schemeClr val="accent1"/>
              </a:solidFill>
            </a:endParaRPr>
          </a:p>
        </p:txBody>
      </p:sp>
      <p:grpSp>
        <p:nvGrpSpPr>
          <p:cNvPr id="260" name="Google Shape;260;p32"/>
          <p:cNvGrpSpPr/>
          <p:nvPr/>
        </p:nvGrpSpPr>
        <p:grpSpPr>
          <a:xfrm rot="-5400000" flipH="1">
            <a:off x="681702" y="-681704"/>
            <a:ext cx="1182802" cy="2546215"/>
            <a:chOff x="7350442" y="2608992"/>
            <a:chExt cx="777239" cy="1673160"/>
          </a:xfrm>
        </p:grpSpPr>
        <p:sp>
          <p:nvSpPr>
            <p:cNvPr id="261" name="Google Shape;261;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9" name="Google Shape;269;p32"/>
          <p:cNvGrpSpPr/>
          <p:nvPr/>
        </p:nvGrpSpPr>
        <p:grpSpPr>
          <a:xfrm rot="5400000">
            <a:off x="7363145" y="-686153"/>
            <a:ext cx="1182802" cy="2555083"/>
            <a:chOff x="7350442" y="2608992"/>
            <a:chExt cx="777239" cy="1673160"/>
          </a:xfrm>
        </p:grpSpPr>
        <p:sp>
          <p:nvSpPr>
            <p:cNvPr id="270" name="Google Shape;270;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1" name="Google Shape;1218;p44">
            <a:extLst>
              <a:ext uri="{FF2B5EF4-FFF2-40B4-BE49-F238E27FC236}">
                <a16:creationId xmlns:a16="http://schemas.microsoft.com/office/drawing/2014/main" id="{9B044312-0BFF-404C-D3C2-6A6A8D412531}"/>
              </a:ext>
            </a:extLst>
          </p:cNvPr>
          <p:cNvSpPr/>
          <p:nvPr/>
        </p:nvSpPr>
        <p:spPr>
          <a:xfrm>
            <a:off x="4265027" y="1232178"/>
            <a:ext cx="602700" cy="602700"/>
          </a:xfrm>
          <a:prstGeom prst="ellipse">
            <a:avLst/>
          </a:prstGeom>
          <a:noFill/>
          <a:ln w="9525" cap="flat" cmpd="sng">
            <a:solidFill>
              <a:srgbClr val="20F8FD"/>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1219;p44">
            <a:extLst>
              <a:ext uri="{FF2B5EF4-FFF2-40B4-BE49-F238E27FC236}">
                <a16:creationId xmlns:a16="http://schemas.microsoft.com/office/drawing/2014/main" id="{D363F05E-CE69-3195-4AAF-386870D436CD}"/>
              </a:ext>
            </a:extLst>
          </p:cNvPr>
          <p:cNvSpPr/>
          <p:nvPr/>
        </p:nvSpPr>
        <p:spPr>
          <a:xfrm>
            <a:off x="4265027" y="2009228"/>
            <a:ext cx="602700" cy="602700"/>
          </a:xfrm>
          <a:prstGeom prst="ellipse">
            <a:avLst/>
          </a:prstGeom>
          <a:noFill/>
          <a:ln w="9525" cap="flat" cmpd="sng">
            <a:solidFill>
              <a:srgbClr val="20F8FD"/>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1220;p44">
            <a:extLst>
              <a:ext uri="{FF2B5EF4-FFF2-40B4-BE49-F238E27FC236}">
                <a16:creationId xmlns:a16="http://schemas.microsoft.com/office/drawing/2014/main" id="{172092C2-8CFB-FAA5-E12B-3B7C7F8B00D4}"/>
              </a:ext>
            </a:extLst>
          </p:cNvPr>
          <p:cNvSpPr/>
          <p:nvPr/>
        </p:nvSpPr>
        <p:spPr>
          <a:xfrm>
            <a:off x="4265027" y="2786278"/>
            <a:ext cx="602700" cy="602700"/>
          </a:xfrm>
          <a:prstGeom prst="ellipse">
            <a:avLst/>
          </a:prstGeom>
          <a:noFill/>
          <a:ln w="9525" cap="flat" cmpd="sng">
            <a:solidFill>
              <a:srgbClr val="20F8FD"/>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1221;p44">
            <a:extLst>
              <a:ext uri="{FF2B5EF4-FFF2-40B4-BE49-F238E27FC236}">
                <a16:creationId xmlns:a16="http://schemas.microsoft.com/office/drawing/2014/main" id="{24FED897-C079-35DC-9129-945E7E19F6B6}"/>
              </a:ext>
            </a:extLst>
          </p:cNvPr>
          <p:cNvSpPr/>
          <p:nvPr/>
        </p:nvSpPr>
        <p:spPr>
          <a:xfrm>
            <a:off x="4265027" y="3563328"/>
            <a:ext cx="602700" cy="602700"/>
          </a:xfrm>
          <a:prstGeom prst="ellipse">
            <a:avLst/>
          </a:prstGeom>
          <a:noFill/>
          <a:ln w="9525" cap="flat" cmpd="sng">
            <a:solidFill>
              <a:srgbClr val="20F8FD"/>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Google Shape;1222;p44">
            <a:extLst>
              <a:ext uri="{FF2B5EF4-FFF2-40B4-BE49-F238E27FC236}">
                <a16:creationId xmlns:a16="http://schemas.microsoft.com/office/drawing/2014/main" id="{69AF4408-7CA5-1D31-B84D-FB14EEEC5B7C}"/>
              </a:ext>
            </a:extLst>
          </p:cNvPr>
          <p:cNvSpPr/>
          <p:nvPr/>
        </p:nvSpPr>
        <p:spPr>
          <a:xfrm>
            <a:off x="4265027" y="4340378"/>
            <a:ext cx="602700" cy="602700"/>
          </a:xfrm>
          <a:prstGeom prst="ellipse">
            <a:avLst/>
          </a:prstGeom>
          <a:noFill/>
          <a:ln w="9525" cap="flat" cmpd="sng">
            <a:solidFill>
              <a:srgbClr val="20F8FD"/>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Google Shape;1223;p44">
            <a:extLst>
              <a:ext uri="{FF2B5EF4-FFF2-40B4-BE49-F238E27FC236}">
                <a16:creationId xmlns:a16="http://schemas.microsoft.com/office/drawing/2014/main" id="{7BC732E1-DEA5-AB2B-C399-171AC2B5FAB2}"/>
              </a:ext>
            </a:extLst>
          </p:cNvPr>
          <p:cNvSpPr txBox="1">
            <a:spLocks/>
          </p:cNvSpPr>
          <p:nvPr/>
        </p:nvSpPr>
        <p:spPr>
          <a:xfrm rot="1973">
            <a:off x="4043765" y="1255428"/>
            <a:ext cx="1045200" cy="55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xanium"/>
              <a:buNone/>
              <a:defRPr sz="2500" b="1" i="0" u="none" strike="noStrike" cap="none">
                <a:solidFill>
                  <a:schemeClr val="accent4"/>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9pPr>
          </a:lstStyle>
          <a:p>
            <a:pPr marL="0" marR="0" lvl="0" indent="0" algn="ctr" defTabSz="914400" rtl="0" eaLnBrk="1" fontAlgn="auto" latinLnBrk="0" hangingPunct="1">
              <a:lnSpc>
                <a:spcPct val="100000"/>
              </a:lnSpc>
              <a:spcBef>
                <a:spcPts val="0"/>
              </a:spcBef>
              <a:spcAft>
                <a:spcPts val="0"/>
              </a:spcAft>
              <a:buClr>
                <a:srgbClr val="F3F3F3"/>
              </a:buClr>
              <a:buSzPts val="3000"/>
              <a:buFont typeface="Oxanium"/>
              <a:buNone/>
              <a:tabLst/>
              <a:defRPr/>
            </a:pPr>
            <a:r>
              <a:rPr kumimoji="0" lang="en" sz="2500" b="1" i="0" u="none" strike="noStrike" kern="0" cap="none" spc="0" normalizeH="0" baseline="0" noProof="0">
                <a:ln>
                  <a:noFill/>
                </a:ln>
                <a:solidFill>
                  <a:srgbClr val="20F8FD"/>
                </a:solidFill>
                <a:effectLst/>
                <a:uLnTx/>
                <a:uFill>
                  <a:noFill/>
                </a:uFill>
                <a:latin typeface="Oxanium"/>
                <a:sym typeface="Oxanium"/>
                <a:hlinkClick r:id="rId3" action="ppaction://hlinksldjump"/>
              </a:rPr>
              <a:t>01</a:t>
            </a:r>
            <a:endParaRPr kumimoji="0" lang="en" sz="2500" b="1" i="0" u="none" strike="noStrike" kern="0" cap="none" spc="0" normalizeH="0" baseline="0" noProof="0">
              <a:ln>
                <a:noFill/>
              </a:ln>
              <a:solidFill>
                <a:srgbClr val="20F8FD"/>
              </a:solidFill>
              <a:effectLst/>
              <a:uLnTx/>
              <a:uFillTx/>
              <a:latin typeface="Oxanium"/>
              <a:sym typeface="Oxanium"/>
            </a:endParaRPr>
          </a:p>
        </p:txBody>
      </p:sp>
      <p:sp>
        <p:nvSpPr>
          <p:cNvPr id="57" name="Google Shape;1224;p44">
            <a:extLst>
              <a:ext uri="{FF2B5EF4-FFF2-40B4-BE49-F238E27FC236}">
                <a16:creationId xmlns:a16="http://schemas.microsoft.com/office/drawing/2014/main" id="{87C9FBBD-5377-A215-766D-51C55162C742}"/>
              </a:ext>
            </a:extLst>
          </p:cNvPr>
          <p:cNvSpPr txBox="1">
            <a:spLocks/>
          </p:cNvSpPr>
          <p:nvPr/>
        </p:nvSpPr>
        <p:spPr>
          <a:xfrm>
            <a:off x="714365" y="1044515"/>
            <a:ext cx="2488800"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Oxanium"/>
              <a:buNone/>
              <a:defRPr sz="2000" b="1" i="0" u="none" strike="noStrike" cap="none">
                <a:solidFill>
                  <a:schemeClr val="hlink"/>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9pPr>
          </a:lstStyle>
          <a:p>
            <a:pPr marL="0" marR="0" lvl="0" indent="0" algn="r" defTabSz="914400" rtl="0" eaLnBrk="1" fontAlgn="auto" latinLnBrk="0" hangingPunct="1">
              <a:lnSpc>
                <a:spcPct val="100000"/>
              </a:lnSpc>
              <a:spcBef>
                <a:spcPts val="0"/>
              </a:spcBef>
              <a:spcAft>
                <a:spcPts val="0"/>
              </a:spcAft>
              <a:buClr>
                <a:srgbClr val="F3F3F3"/>
              </a:buClr>
              <a:buSzPts val="2400"/>
              <a:buFont typeface="Oxanium"/>
              <a:buNone/>
              <a:tabLst/>
              <a:defRPr/>
            </a:pPr>
            <a:r>
              <a:rPr kumimoji="0" lang="en-GB" sz="2000" b="1" i="0" u="none" strike="noStrike" kern="0" cap="none" spc="0" normalizeH="0" baseline="0" noProof="0" dirty="0">
                <a:ln>
                  <a:noFill/>
                </a:ln>
                <a:solidFill>
                  <a:srgbClr val="F3F3F3"/>
                </a:solidFill>
                <a:effectLst/>
                <a:uLnTx/>
                <a:uFill>
                  <a:noFill/>
                </a:uFill>
                <a:latin typeface="Oxanium"/>
                <a:sym typeface="Oxanium"/>
              </a:rPr>
              <a:t>Objectives</a:t>
            </a:r>
            <a:endParaRPr kumimoji="0" lang="en-GB" sz="2000" b="1" i="0" u="none" strike="noStrike" kern="0" cap="none" spc="0" normalizeH="0" baseline="0" noProof="0" dirty="0">
              <a:ln>
                <a:noFill/>
              </a:ln>
              <a:solidFill>
                <a:srgbClr val="F3F3F3"/>
              </a:solidFill>
              <a:effectLst/>
              <a:uLnTx/>
              <a:uFillTx/>
              <a:latin typeface="Oxanium"/>
              <a:sym typeface="Oxanium"/>
            </a:endParaRPr>
          </a:p>
        </p:txBody>
      </p:sp>
      <p:sp>
        <p:nvSpPr>
          <p:cNvPr id="59" name="Google Shape;1226;p44">
            <a:extLst>
              <a:ext uri="{FF2B5EF4-FFF2-40B4-BE49-F238E27FC236}">
                <a16:creationId xmlns:a16="http://schemas.microsoft.com/office/drawing/2014/main" id="{F69DA5FE-12D6-638B-68B7-FB345B79D342}"/>
              </a:ext>
            </a:extLst>
          </p:cNvPr>
          <p:cNvSpPr txBox="1">
            <a:spLocks/>
          </p:cNvSpPr>
          <p:nvPr/>
        </p:nvSpPr>
        <p:spPr>
          <a:xfrm rot="1973">
            <a:off x="4043765" y="4340666"/>
            <a:ext cx="1045200" cy="55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xanium"/>
              <a:buNone/>
              <a:defRPr sz="2500" b="1" i="0" u="none" strike="noStrike" cap="none">
                <a:solidFill>
                  <a:schemeClr val="accent4"/>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9pPr>
          </a:lstStyle>
          <a:p>
            <a:pPr marL="0" marR="0" lvl="0" indent="0" algn="ctr" defTabSz="914400" rtl="0" eaLnBrk="1" fontAlgn="auto" latinLnBrk="0" hangingPunct="1">
              <a:lnSpc>
                <a:spcPct val="100000"/>
              </a:lnSpc>
              <a:spcBef>
                <a:spcPts val="0"/>
              </a:spcBef>
              <a:spcAft>
                <a:spcPts val="0"/>
              </a:spcAft>
              <a:buClr>
                <a:srgbClr val="F3F3F3"/>
              </a:buClr>
              <a:buSzPts val="3000"/>
              <a:buFont typeface="Oxanium"/>
              <a:buNone/>
              <a:tabLst/>
              <a:defRPr/>
            </a:pPr>
            <a:r>
              <a:rPr kumimoji="0" lang="en" sz="2500" b="1" i="0" u="none" strike="noStrike" kern="0" cap="none" spc="0" normalizeH="0" baseline="0" noProof="0">
                <a:ln>
                  <a:noFill/>
                </a:ln>
                <a:solidFill>
                  <a:srgbClr val="20F8FD"/>
                </a:solidFill>
                <a:effectLst/>
                <a:uLnTx/>
                <a:uFill>
                  <a:noFill/>
                </a:uFill>
                <a:latin typeface="Oxanium"/>
                <a:sym typeface="Oxanium"/>
                <a:hlinkClick r:id="" action="ppaction://noaction"/>
              </a:rPr>
              <a:t>05</a:t>
            </a:r>
            <a:endParaRPr kumimoji="0" lang="en" sz="2500" b="1" i="0" u="none" strike="noStrike" kern="0" cap="none" spc="0" normalizeH="0" baseline="0" noProof="0">
              <a:ln>
                <a:noFill/>
              </a:ln>
              <a:solidFill>
                <a:srgbClr val="20F8FD"/>
              </a:solidFill>
              <a:effectLst/>
              <a:uLnTx/>
              <a:uFillTx/>
              <a:latin typeface="Oxanium"/>
              <a:sym typeface="Oxanium"/>
            </a:endParaRPr>
          </a:p>
        </p:txBody>
      </p:sp>
      <p:sp>
        <p:nvSpPr>
          <p:cNvPr id="60" name="Google Shape;1227;p44">
            <a:extLst>
              <a:ext uri="{FF2B5EF4-FFF2-40B4-BE49-F238E27FC236}">
                <a16:creationId xmlns:a16="http://schemas.microsoft.com/office/drawing/2014/main" id="{7A1A952E-39D2-57E2-134E-91019BDC0FCA}"/>
              </a:ext>
            </a:extLst>
          </p:cNvPr>
          <p:cNvSpPr txBox="1">
            <a:spLocks/>
          </p:cNvSpPr>
          <p:nvPr/>
        </p:nvSpPr>
        <p:spPr>
          <a:xfrm>
            <a:off x="714365" y="4129763"/>
            <a:ext cx="2488800"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Oxanium"/>
              <a:buNone/>
              <a:defRPr sz="2000" b="1" i="0" u="none" strike="noStrike" cap="none">
                <a:solidFill>
                  <a:schemeClr val="hlink"/>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9pPr>
          </a:lstStyle>
          <a:p>
            <a:pPr marL="0" marR="0" lvl="0" indent="0" algn="r" defTabSz="914400" rtl="0" eaLnBrk="1" fontAlgn="auto" latinLnBrk="0" hangingPunct="1">
              <a:lnSpc>
                <a:spcPct val="100000"/>
              </a:lnSpc>
              <a:spcBef>
                <a:spcPts val="0"/>
              </a:spcBef>
              <a:spcAft>
                <a:spcPts val="0"/>
              </a:spcAft>
              <a:buClr>
                <a:srgbClr val="F3F3F3"/>
              </a:buClr>
              <a:buSzPts val="2400"/>
              <a:buFont typeface="Oxanium"/>
              <a:buNone/>
              <a:tabLst/>
              <a:defRPr/>
            </a:pPr>
            <a:r>
              <a:rPr kumimoji="0" lang="en-GB" sz="2000" b="1" i="0" u="none" strike="noStrike" kern="0" cap="none" spc="0" normalizeH="0" baseline="0" noProof="0">
                <a:ln>
                  <a:noFill/>
                </a:ln>
                <a:solidFill>
                  <a:srgbClr val="F3F3F3"/>
                </a:solidFill>
                <a:effectLst/>
                <a:uLnTx/>
                <a:uFill>
                  <a:noFill/>
                </a:uFill>
                <a:latin typeface="Oxanium"/>
                <a:sym typeface="Oxanium"/>
                <a:hlinkClick r:id="" action="ppaction://noaction"/>
              </a:rPr>
              <a:t>CONCLUSIONS</a:t>
            </a:r>
            <a:endParaRPr kumimoji="0" lang="en-GB" sz="2000" b="1" i="0" u="none" strike="noStrike" kern="0" cap="none" spc="0" normalizeH="0" baseline="0" noProof="0">
              <a:ln>
                <a:noFill/>
              </a:ln>
              <a:solidFill>
                <a:srgbClr val="F3F3F3"/>
              </a:solidFill>
              <a:effectLst/>
              <a:uLnTx/>
              <a:uFillTx/>
              <a:latin typeface="Oxanium"/>
              <a:sym typeface="Oxanium"/>
            </a:endParaRPr>
          </a:p>
        </p:txBody>
      </p:sp>
      <p:sp>
        <p:nvSpPr>
          <p:cNvPr id="62" name="Google Shape;1229;p44">
            <a:extLst>
              <a:ext uri="{FF2B5EF4-FFF2-40B4-BE49-F238E27FC236}">
                <a16:creationId xmlns:a16="http://schemas.microsoft.com/office/drawing/2014/main" id="{031BB4DF-888F-B105-C7F0-14DADEC3F34F}"/>
              </a:ext>
            </a:extLst>
          </p:cNvPr>
          <p:cNvSpPr txBox="1">
            <a:spLocks/>
          </p:cNvSpPr>
          <p:nvPr/>
        </p:nvSpPr>
        <p:spPr>
          <a:xfrm rot="1973">
            <a:off x="4043765" y="2798047"/>
            <a:ext cx="1045200" cy="55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xanium"/>
              <a:buNone/>
              <a:defRPr sz="2500" b="1" i="0" u="none" strike="noStrike" cap="none">
                <a:solidFill>
                  <a:schemeClr val="accent4"/>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9pPr>
          </a:lstStyle>
          <a:p>
            <a:pPr marL="0" marR="0" lvl="0" indent="0" algn="ctr" defTabSz="914400" rtl="0" eaLnBrk="1" fontAlgn="auto" latinLnBrk="0" hangingPunct="1">
              <a:lnSpc>
                <a:spcPct val="100000"/>
              </a:lnSpc>
              <a:spcBef>
                <a:spcPts val="0"/>
              </a:spcBef>
              <a:spcAft>
                <a:spcPts val="0"/>
              </a:spcAft>
              <a:buClr>
                <a:srgbClr val="F3F3F3"/>
              </a:buClr>
              <a:buSzPts val="3000"/>
              <a:buFont typeface="Oxanium"/>
              <a:buNone/>
              <a:tabLst/>
              <a:defRPr/>
            </a:pPr>
            <a:r>
              <a:rPr kumimoji="0" lang="en" sz="2500" b="1" i="0" u="none" strike="noStrike" kern="0" cap="none" spc="0" normalizeH="0" baseline="0" noProof="0" dirty="0">
                <a:ln>
                  <a:noFill/>
                </a:ln>
                <a:solidFill>
                  <a:srgbClr val="20F8FD"/>
                </a:solidFill>
                <a:effectLst/>
                <a:uLnTx/>
                <a:uFill>
                  <a:noFill/>
                </a:uFill>
                <a:latin typeface="Oxanium"/>
                <a:sym typeface="Oxanium"/>
                <a:hlinkClick r:id="rId4" action="ppaction://hlinksldjump"/>
              </a:rPr>
              <a:t>03</a:t>
            </a:r>
            <a:endParaRPr kumimoji="0" lang="en" sz="2500" b="1" i="0" u="none" strike="noStrike" kern="0" cap="none" spc="0" normalizeH="0" baseline="0" noProof="0" dirty="0">
              <a:ln>
                <a:noFill/>
              </a:ln>
              <a:solidFill>
                <a:srgbClr val="20F8FD"/>
              </a:solidFill>
              <a:effectLst/>
              <a:uLnTx/>
              <a:uFillTx/>
              <a:latin typeface="Oxanium"/>
              <a:sym typeface="Oxanium"/>
            </a:endParaRPr>
          </a:p>
        </p:txBody>
      </p:sp>
      <p:sp>
        <p:nvSpPr>
          <p:cNvPr id="63" name="Google Shape;1230;p44">
            <a:extLst>
              <a:ext uri="{FF2B5EF4-FFF2-40B4-BE49-F238E27FC236}">
                <a16:creationId xmlns:a16="http://schemas.microsoft.com/office/drawing/2014/main" id="{D43D90DB-7CB2-7A20-BDB7-C300E9C77E09}"/>
              </a:ext>
            </a:extLst>
          </p:cNvPr>
          <p:cNvSpPr txBox="1">
            <a:spLocks/>
          </p:cNvSpPr>
          <p:nvPr/>
        </p:nvSpPr>
        <p:spPr>
          <a:xfrm>
            <a:off x="469232" y="2567745"/>
            <a:ext cx="2733933"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Oxanium"/>
              <a:buNone/>
              <a:defRPr sz="2000" b="1" i="0" u="none" strike="noStrike" cap="none">
                <a:solidFill>
                  <a:schemeClr val="hlink"/>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9pPr>
          </a:lstStyle>
          <a:p>
            <a:pPr marL="0" marR="0" lvl="0" indent="0" algn="r" defTabSz="914400" rtl="0" eaLnBrk="1" fontAlgn="auto" latinLnBrk="0" hangingPunct="1">
              <a:lnSpc>
                <a:spcPct val="100000"/>
              </a:lnSpc>
              <a:spcBef>
                <a:spcPts val="0"/>
              </a:spcBef>
              <a:spcAft>
                <a:spcPts val="0"/>
              </a:spcAft>
              <a:buClr>
                <a:srgbClr val="F3F3F3"/>
              </a:buClr>
              <a:buSzPts val="2400"/>
              <a:buFont typeface="Oxanium"/>
              <a:buNone/>
              <a:tabLst/>
              <a:defRPr/>
            </a:pPr>
            <a:r>
              <a:rPr kumimoji="0" lang="en-GB" sz="2000" b="1" i="0" u="none" strike="noStrike" kern="0" cap="none" spc="0" normalizeH="0" baseline="0" noProof="0" dirty="0">
                <a:ln>
                  <a:noFill/>
                </a:ln>
                <a:solidFill>
                  <a:srgbClr val="F3F3F3"/>
                </a:solidFill>
                <a:effectLst/>
                <a:uLnTx/>
                <a:uFill>
                  <a:noFill/>
                </a:uFill>
                <a:latin typeface="Oxanium"/>
                <a:sym typeface="Oxanium"/>
              </a:rPr>
              <a:t>Processor specification and design logic </a:t>
            </a:r>
            <a:endParaRPr kumimoji="0" lang="en-GB" sz="2000" b="1" i="0" u="none" strike="noStrike" kern="0" cap="none" spc="0" normalizeH="0" baseline="0" noProof="0" dirty="0">
              <a:ln>
                <a:noFill/>
              </a:ln>
              <a:solidFill>
                <a:srgbClr val="F3F3F3"/>
              </a:solidFill>
              <a:effectLst/>
              <a:uLnTx/>
              <a:uFillTx/>
              <a:latin typeface="Oxanium"/>
              <a:sym typeface="Oxanium"/>
            </a:endParaRPr>
          </a:p>
        </p:txBody>
      </p:sp>
      <p:sp>
        <p:nvSpPr>
          <p:cNvPr id="65" name="Google Shape;1232;p44">
            <a:extLst>
              <a:ext uri="{FF2B5EF4-FFF2-40B4-BE49-F238E27FC236}">
                <a16:creationId xmlns:a16="http://schemas.microsoft.com/office/drawing/2014/main" id="{DA1FDE8F-8E38-1A02-2528-6201C1EA9AA9}"/>
              </a:ext>
            </a:extLst>
          </p:cNvPr>
          <p:cNvSpPr txBox="1">
            <a:spLocks/>
          </p:cNvSpPr>
          <p:nvPr/>
        </p:nvSpPr>
        <p:spPr>
          <a:xfrm rot="21598027" flipH="1">
            <a:off x="4043765" y="2026737"/>
            <a:ext cx="1045200" cy="55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xanium"/>
              <a:buNone/>
              <a:defRPr sz="2500" b="1" i="0" u="none" strike="noStrike" cap="none">
                <a:solidFill>
                  <a:schemeClr val="accent4"/>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9pPr>
          </a:lstStyle>
          <a:p>
            <a:pPr marL="0" marR="0" lvl="0" indent="0" algn="ctr" defTabSz="914400" rtl="0" eaLnBrk="1" fontAlgn="auto" latinLnBrk="0" hangingPunct="1">
              <a:lnSpc>
                <a:spcPct val="100000"/>
              </a:lnSpc>
              <a:spcBef>
                <a:spcPts val="0"/>
              </a:spcBef>
              <a:spcAft>
                <a:spcPts val="0"/>
              </a:spcAft>
              <a:buClr>
                <a:srgbClr val="F3F3F3"/>
              </a:buClr>
              <a:buSzPts val="3000"/>
              <a:buFont typeface="Oxanium"/>
              <a:buNone/>
              <a:tabLst/>
              <a:defRPr/>
            </a:pPr>
            <a:r>
              <a:rPr kumimoji="0" lang="en" sz="2500" b="1" i="0" u="none" strike="noStrike" kern="0" cap="none" spc="0" normalizeH="0" baseline="0" noProof="0">
                <a:ln>
                  <a:noFill/>
                </a:ln>
                <a:solidFill>
                  <a:srgbClr val="20F8FD"/>
                </a:solidFill>
                <a:effectLst/>
                <a:uLnTx/>
                <a:uFill>
                  <a:noFill/>
                </a:uFill>
                <a:latin typeface="Oxanium"/>
                <a:sym typeface="Oxanium"/>
                <a:hlinkClick r:id="rId5" action="ppaction://hlinksldjump"/>
              </a:rPr>
              <a:t>02</a:t>
            </a:r>
            <a:endParaRPr kumimoji="0" lang="en" sz="2500" b="1" i="0" u="none" strike="noStrike" kern="0" cap="none" spc="0" normalizeH="0" baseline="0" noProof="0">
              <a:ln>
                <a:noFill/>
              </a:ln>
              <a:solidFill>
                <a:srgbClr val="20F8FD"/>
              </a:solidFill>
              <a:effectLst/>
              <a:uLnTx/>
              <a:uFillTx/>
              <a:latin typeface="Oxanium"/>
              <a:sym typeface="Oxanium"/>
            </a:endParaRPr>
          </a:p>
        </p:txBody>
      </p:sp>
      <p:sp>
        <p:nvSpPr>
          <p:cNvPr id="66" name="Google Shape;1233;p44">
            <a:extLst>
              <a:ext uri="{FF2B5EF4-FFF2-40B4-BE49-F238E27FC236}">
                <a16:creationId xmlns:a16="http://schemas.microsoft.com/office/drawing/2014/main" id="{0A6ADB93-149C-629F-6723-1213339AE7F9}"/>
              </a:ext>
            </a:extLst>
          </p:cNvPr>
          <p:cNvSpPr txBox="1">
            <a:spLocks/>
          </p:cNvSpPr>
          <p:nvPr/>
        </p:nvSpPr>
        <p:spPr>
          <a:xfrm flipH="1">
            <a:off x="5929289" y="1852615"/>
            <a:ext cx="3142795"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xanium"/>
              <a:buNone/>
              <a:defRPr sz="2000" b="1" i="0" u="none" strike="noStrike" cap="none">
                <a:solidFill>
                  <a:schemeClr val="hlink"/>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9pPr>
          </a:lstStyle>
          <a:p>
            <a:pPr marL="0" marR="0" lvl="0" indent="0" algn="l" defTabSz="914400" rtl="0" eaLnBrk="1" fontAlgn="auto" latinLnBrk="0" hangingPunct="1">
              <a:lnSpc>
                <a:spcPct val="100000"/>
              </a:lnSpc>
              <a:spcBef>
                <a:spcPts val="0"/>
              </a:spcBef>
              <a:spcAft>
                <a:spcPts val="0"/>
              </a:spcAft>
              <a:buClr>
                <a:srgbClr val="F3F3F3"/>
              </a:buClr>
              <a:buSzPts val="2400"/>
              <a:buFont typeface="Oxanium"/>
              <a:buNone/>
              <a:tabLst/>
              <a:defRPr/>
            </a:pPr>
            <a:r>
              <a:rPr kumimoji="0" lang="en-GB" sz="2000" b="1" i="0" u="none" strike="noStrike" kern="0" cap="none" spc="0" normalizeH="0" baseline="0" noProof="0" dirty="0">
                <a:ln>
                  <a:noFill/>
                </a:ln>
                <a:solidFill>
                  <a:srgbClr val="F3F3F3"/>
                </a:solidFill>
                <a:effectLst/>
                <a:uLnTx/>
                <a:uFillTx/>
                <a:latin typeface="Oxanium"/>
                <a:sym typeface="Oxanium"/>
              </a:rPr>
              <a:t>Introduction to the Process</a:t>
            </a:r>
          </a:p>
        </p:txBody>
      </p:sp>
      <p:sp>
        <p:nvSpPr>
          <p:cNvPr id="68" name="Google Shape;1235;p44">
            <a:extLst>
              <a:ext uri="{FF2B5EF4-FFF2-40B4-BE49-F238E27FC236}">
                <a16:creationId xmlns:a16="http://schemas.microsoft.com/office/drawing/2014/main" id="{00C8CFD7-F844-88DF-F2ED-6A2264BDC14A}"/>
              </a:ext>
            </a:extLst>
          </p:cNvPr>
          <p:cNvSpPr txBox="1">
            <a:spLocks/>
          </p:cNvSpPr>
          <p:nvPr/>
        </p:nvSpPr>
        <p:spPr>
          <a:xfrm rot="21598027" flipH="1">
            <a:off x="4043765" y="3569356"/>
            <a:ext cx="1045200" cy="55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xanium"/>
              <a:buNone/>
              <a:defRPr sz="2500" b="1" i="0" u="none" strike="noStrike" cap="none">
                <a:solidFill>
                  <a:schemeClr val="accent4"/>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000"/>
              <a:buFont typeface="Oxanium"/>
              <a:buNone/>
              <a:defRPr sz="3000" b="1" i="0" u="none" strike="noStrike" cap="none">
                <a:solidFill>
                  <a:schemeClr val="lt1"/>
                </a:solidFill>
                <a:latin typeface="Oxanium"/>
                <a:ea typeface="Oxanium"/>
                <a:cs typeface="Oxanium"/>
                <a:sym typeface="Oxanium"/>
              </a:defRPr>
            </a:lvl9pPr>
          </a:lstStyle>
          <a:p>
            <a:pPr marL="0" marR="0" lvl="0" indent="0" algn="ctr" defTabSz="914400" rtl="0" eaLnBrk="1" fontAlgn="auto" latinLnBrk="0" hangingPunct="1">
              <a:lnSpc>
                <a:spcPct val="100000"/>
              </a:lnSpc>
              <a:spcBef>
                <a:spcPts val="0"/>
              </a:spcBef>
              <a:spcAft>
                <a:spcPts val="0"/>
              </a:spcAft>
              <a:buClr>
                <a:srgbClr val="F3F3F3"/>
              </a:buClr>
              <a:buSzPts val="3000"/>
              <a:buFont typeface="Oxanium"/>
              <a:buNone/>
              <a:tabLst/>
              <a:defRPr/>
            </a:pPr>
            <a:r>
              <a:rPr kumimoji="0" lang="en" sz="2500" b="1" i="0" u="none" strike="noStrike" kern="0" cap="none" spc="0" normalizeH="0" baseline="0" noProof="0">
                <a:ln>
                  <a:noFill/>
                </a:ln>
                <a:solidFill>
                  <a:srgbClr val="20F8FD"/>
                </a:solidFill>
                <a:effectLst/>
                <a:uLnTx/>
                <a:uFill>
                  <a:noFill/>
                </a:uFill>
                <a:latin typeface="Oxanium"/>
                <a:sym typeface="Oxanium"/>
                <a:hlinkClick r:id="" action="ppaction://noaction"/>
              </a:rPr>
              <a:t>04</a:t>
            </a:r>
            <a:endParaRPr kumimoji="0" lang="en" sz="2500" b="1" i="0" u="none" strike="noStrike" kern="0" cap="none" spc="0" normalizeH="0" baseline="0" noProof="0">
              <a:ln>
                <a:noFill/>
              </a:ln>
              <a:solidFill>
                <a:srgbClr val="20F8FD"/>
              </a:solidFill>
              <a:effectLst/>
              <a:uLnTx/>
              <a:uFillTx/>
              <a:latin typeface="Oxanium"/>
              <a:sym typeface="Oxanium"/>
            </a:endParaRPr>
          </a:p>
        </p:txBody>
      </p:sp>
      <p:sp>
        <p:nvSpPr>
          <p:cNvPr id="69" name="Google Shape;1236;p44">
            <a:extLst>
              <a:ext uri="{FF2B5EF4-FFF2-40B4-BE49-F238E27FC236}">
                <a16:creationId xmlns:a16="http://schemas.microsoft.com/office/drawing/2014/main" id="{6A894211-E870-E810-2C9C-6A104EC75CAA}"/>
              </a:ext>
            </a:extLst>
          </p:cNvPr>
          <p:cNvSpPr txBox="1">
            <a:spLocks/>
          </p:cNvSpPr>
          <p:nvPr/>
        </p:nvSpPr>
        <p:spPr>
          <a:xfrm flipH="1">
            <a:off x="5929563" y="3339240"/>
            <a:ext cx="3302524"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xanium"/>
              <a:buNone/>
              <a:defRPr sz="2000" b="1" i="0" u="none" strike="noStrike" cap="none">
                <a:solidFill>
                  <a:schemeClr val="hlink"/>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2400"/>
              <a:buFont typeface="Oxanium"/>
              <a:buNone/>
              <a:defRPr sz="2400" b="1" i="0" u="none" strike="noStrike" cap="none">
                <a:solidFill>
                  <a:schemeClr val="lt1"/>
                </a:solidFill>
                <a:latin typeface="Oxanium"/>
                <a:ea typeface="Oxanium"/>
                <a:cs typeface="Oxanium"/>
                <a:sym typeface="Oxanium"/>
              </a:defRPr>
            </a:lvl9pPr>
          </a:lstStyle>
          <a:p>
            <a:pPr marL="0" marR="0" lvl="0" indent="0" algn="l" defTabSz="914400" rtl="0" eaLnBrk="1" fontAlgn="auto" latinLnBrk="0" hangingPunct="1">
              <a:lnSpc>
                <a:spcPct val="100000"/>
              </a:lnSpc>
              <a:spcBef>
                <a:spcPts val="0"/>
              </a:spcBef>
              <a:spcAft>
                <a:spcPts val="0"/>
              </a:spcAft>
              <a:buClr>
                <a:srgbClr val="F3F3F3"/>
              </a:buClr>
              <a:buSzPts val="2400"/>
              <a:buFont typeface="Oxanium"/>
              <a:buNone/>
              <a:tabLst/>
              <a:defRPr/>
            </a:pPr>
            <a:r>
              <a:rPr kumimoji="0" lang="en-GB" sz="2000" b="1" i="0" u="none" strike="noStrike" kern="0" cap="none" spc="0" normalizeH="0" baseline="0" noProof="0" dirty="0">
                <a:ln>
                  <a:noFill/>
                </a:ln>
                <a:solidFill>
                  <a:srgbClr val="F3F3F3"/>
                </a:solidFill>
                <a:effectLst/>
                <a:uLnTx/>
                <a:uFill>
                  <a:noFill/>
                </a:uFill>
                <a:latin typeface="Oxanium"/>
                <a:sym typeface="Oxanium"/>
              </a:rPr>
              <a:t>Implementation and  Results</a:t>
            </a:r>
            <a:endParaRPr kumimoji="0" lang="en-GB" sz="2000" b="1" i="0" u="none" strike="noStrike" kern="0" cap="none" spc="0" normalizeH="0" baseline="0" noProof="0" dirty="0">
              <a:ln>
                <a:noFill/>
              </a:ln>
              <a:solidFill>
                <a:srgbClr val="F3F3F3"/>
              </a:solidFill>
              <a:effectLst/>
              <a:uLnTx/>
              <a:uFillTx/>
              <a:latin typeface="Oxanium"/>
              <a:sym typeface="Oxanium"/>
            </a:endParaRPr>
          </a:p>
        </p:txBody>
      </p:sp>
      <p:cxnSp>
        <p:nvCxnSpPr>
          <p:cNvPr id="71" name="Google Shape;1238;p44">
            <a:extLst>
              <a:ext uri="{FF2B5EF4-FFF2-40B4-BE49-F238E27FC236}">
                <a16:creationId xmlns:a16="http://schemas.microsoft.com/office/drawing/2014/main" id="{211AFB48-697E-92C0-9B05-D9EE215D1B58}"/>
              </a:ext>
            </a:extLst>
          </p:cNvPr>
          <p:cNvCxnSpPr>
            <a:stCxn id="51" idx="4"/>
            <a:endCxn id="52" idx="0"/>
          </p:cNvCxnSpPr>
          <p:nvPr/>
        </p:nvCxnSpPr>
        <p:spPr>
          <a:xfrm>
            <a:off x="4566377" y="1834878"/>
            <a:ext cx="0" cy="174300"/>
          </a:xfrm>
          <a:prstGeom prst="straightConnector1">
            <a:avLst/>
          </a:prstGeom>
          <a:noFill/>
          <a:ln w="9525" cap="rnd" cmpd="sng">
            <a:solidFill>
              <a:srgbClr val="20F8FD"/>
            </a:solidFill>
            <a:prstDash val="solid"/>
            <a:round/>
            <a:headEnd type="none" w="med" len="med"/>
            <a:tailEnd type="none" w="med" len="med"/>
          </a:ln>
        </p:spPr>
      </p:cxnSp>
      <p:cxnSp>
        <p:nvCxnSpPr>
          <p:cNvPr id="72" name="Google Shape;1239;p44">
            <a:extLst>
              <a:ext uri="{FF2B5EF4-FFF2-40B4-BE49-F238E27FC236}">
                <a16:creationId xmlns:a16="http://schemas.microsoft.com/office/drawing/2014/main" id="{2E01E8AB-797F-E89E-ED79-91BE2981C7D6}"/>
              </a:ext>
            </a:extLst>
          </p:cNvPr>
          <p:cNvCxnSpPr>
            <a:stCxn id="52" idx="4"/>
            <a:endCxn id="53" idx="0"/>
          </p:cNvCxnSpPr>
          <p:nvPr/>
        </p:nvCxnSpPr>
        <p:spPr>
          <a:xfrm>
            <a:off x="4566377" y="2611928"/>
            <a:ext cx="0" cy="174300"/>
          </a:xfrm>
          <a:prstGeom prst="straightConnector1">
            <a:avLst/>
          </a:prstGeom>
          <a:noFill/>
          <a:ln w="9525" cap="rnd" cmpd="sng">
            <a:solidFill>
              <a:srgbClr val="20F8FD"/>
            </a:solidFill>
            <a:prstDash val="solid"/>
            <a:round/>
            <a:headEnd type="none" w="med" len="med"/>
            <a:tailEnd type="none" w="med" len="med"/>
          </a:ln>
        </p:spPr>
      </p:cxnSp>
      <p:cxnSp>
        <p:nvCxnSpPr>
          <p:cNvPr id="73" name="Google Shape;1240;p44">
            <a:extLst>
              <a:ext uri="{FF2B5EF4-FFF2-40B4-BE49-F238E27FC236}">
                <a16:creationId xmlns:a16="http://schemas.microsoft.com/office/drawing/2014/main" id="{DFAF836C-180D-869F-E7A4-65CA89A8408A}"/>
              </a:ext>
            </a:extLst>
          </p:cNvPr>
          <p:cNvCxnSpPr>
            <a:stCxn id="53" idx="4"/>
            <a:endCxn id="54" idx="0"/>
          </p:cNvCxnSpPr>
          <p:nvPr/>
        </p:nvCxnSpPr>
        <p:spPr>
          <a:xfrm>
            <a:off x="4566377" y="3388978"/>
            <a:ext cx="0" cy="174300"/>
          </a:xfrm>
          <a:prstGeom prst="straightConnector1">
            <a:avLst/>
          </a:prstGeom>
          <a:noFill/>
          <a:ln w="9525" cap="rnd" cmpd="sng">
            <a:solidFill>
              <a:srgbClr val="20F8FD"/>
            </a:solidFill>
            <a:prstDash val="solid"/>
            <a:round/>
            <a:headEnd type="none" w="med" len="med"/>
            <a:tailEnd type="none" w="med" len="med"/>
          </a:ln>
        </p:spPr>
      </p:cxnSp>
      <p:cxnSp>
        <p:nvCxnSpPr>
          <p:cNvPr id="74" name="Google Shape;1241;p44">
            <a:extLst>
              <a:ext uri="{FF2B5EF4-FFF2-40B4-BE49-F238E27FC236}">
                <a16:creationId xmlns:a16="http://schemas.microsoft.com/office/drawing/2014/main" id="{7217FE71-44D4-BB0E-E5E0-ECF7B3FB6422}"/>
              </a:ext>
            </a:extLst>
          </p:cNvPr>
          <p:cNvCxnSpPr>
            <a:stCxn id="54" idx="4"/>
            <a:endCxn id="55" idx="0"/>
          </p:cNvCxnSpPr>
          <p:nvPr/>
        </p:nvCxnSpPr>
        <p:spPr>
          <a:xfrm>
            <a:off x="4566377" y="4166028"/>
            <a:ext cx="0" cy="174300"/>
          </a:xfrm>
          <a:prstGeom prst="straightConnector1">
            <a:avLst/>
          </a:prstGeom>
          <a:noFill/>
          <a:ln w="9525" cap="rnd" cmpd="sng">
            <a:solidFill>
              <a:srgbClr val="20F8FD"/>
            </a:solidFill>
            <a:prstDash val="solid"/>
            <a:round/>
            <a:headEnd type="none" w="med" len="med"/>
            <a:tailEnd type="none" w="med" len="med"/>
          </a:ln>
        </p:spPr>
      </p:cxnSp>
      <p:cxnSp>
        <p:nvCxnSpPr>
          <p:cNvPr id="75" name="Google Shape;1242;p44">
            <a:extLst>
              <a:ext uri="{FF2B5EF4-FFF2-40B4-BE49-F238E27FC236}">
                <a16:creationId xmlns:a16="http://schemas.microsoft.com/office/drawing/2014/main" id="{15CB5A0D-220B-38C5-79EA-C5B0E8851B0E}"/>
              </a:ext>
            </a:extLst>
          </p:cNvPr>
          <p:cNvCxnSpPr>
            <a:stCxn id="57" idx="3"/>
            <a:endCxn id="51" idx="2"/>
          </p:cNvCxnSpPr>
          <p:nvPr/>
        </p:nvCxnSpPr>
        <p:spPr>
          <a:xfrm>
            <a:off x="3203165" y="1308365"/>
            <a:ext cx="1062000" cy="225300"/>
          </a:xfrm>
          <a:prstGeom prst="bentConnector3">
            <a:avLst>
              <a:gd name="adj1" fmla="val 49994"/>
            </a:avLst>
          </a:prstGeom>
          <a:noFill/>
          <a:ln w="9525" cap="rnd" cmpd="sng">
            <a:solidFill>
              <a:srgbClr val="20F8FD"/>
            </a:solidFill>
            <a:prstDash val="solid"/>
            <a:round/>
            <a:headEnd type="none" w="med" len="med"/>
            <a:tailEnd type="none" w="med" len="med"/>
          </a:ln>
        </p:spPr>
      </p:cxnSp>
      <p:cxnSp>
        <p:nvCxnSpPr>
          <p:cNvPr id="76" name="Google Shape;1243;p44">
            <a:extLst>
              <a:ext uri="{FF2B5EF4-FFF2-40B4-BE49-F238E27FC236}">
                <a16:creationId xmlns:a16="http://schemas.microsoft.com/office/drawing/2014/main" id="{CF955FD7-3AB0-4CA3-845E-0CC8BE72AD9A}"/>
              </a:ext>
            </a:extLst>
          </p:cNvPr>
          <p:cNvCxnSpPr>
            <a:cxnSpLocks/>
            <a:stCxn id="52" idx="6"/>
            <a:endCxn id="66" idx="3"/>
          </p:cNvCxnSpPr>
          <p:nvPr/>
        </p:nvCxnSpPr>
        <p:spPr>
          <a:xfrm flipV="1">
            <a:off x="4867727" y="2116465"/>
            <a:ext cx="1061562" cy="194113"/>
          </a:xfrm>
          <a:prstGeom prst="bentConnector3">
            <a:avLst>
              <a:gd name="adj1" fmla="val 50000"/>
            </a:avLst>
          </a:prstGeom>
          <a:noFill/>
          <a:ln w="9525" cap="rnd" cmpd="sng">
            <a:solidFill>
              <a:srgbClr val="20F8FD"/>
            </a:solidFill>
            <a:prstDash val="solid"/>
            <a:round/>
            <a:headEnd type="none" w="med" len="med"/>
            <a:tailEnd type="none" w="med" len="med"/>
          </a:ln>
        </p:spPr>
      </p:cxnSp>
      <p:cxnSp>
        <p:nvCxnSpPr>
          <p:cNvPr id="77" name="Google Shape;1244;p44">
            <a:extLst>
              <a:ext uri="{FF2B5EF4-FFF2-40B4-BE49-F238E27FC236}">
                <a16:creationId xmlns:a16="http://schemas.microsoft.com/office/drawing/2014/main" id="{A780F00E-4241-74AA-500A-C4274273DA95}"/>
              </a:ext>
            </a:extLst>
          </p:cNvPr>
          <p:cNvCxnSpPr>
            <a:cxnSpLocks/>
            <a:stCxn id="63" idx="3"/>
            <a:endCxn id="53" idx="2"/>
          </p:cNvCxnSpPr>
          <p:nvPr/>
        </p:nvCxnSpPr>
        <p:spPr>
          <a:xfrm>
            <a:off x="3203165" y="2831595"/>
            <a:ext cx="1061862" cy="256033"/>
          </a:xfrm>
          <a:prstGeom prst="bentConnector3">
            <a:avLst>
              <a:gd name="adj1" fmla="val 50000"/>
            </a:avLst>
          </a:prstGeom>
          <a:noFill/>
          <a:ln w="9525" cap="rnd" cmpd="sng">
            <a:solidFill>
              <a:srgbClr val="20F8FD"/>
            </a:solidFill>
            <a:prstDash val="solid"/>
            <a:round/>
            <a:headEnd type="none" w="med" len="med"/>
            <a:tailEnd type="none" w="med" len="med"/>
          </a:ln>
        </p:spPr>
      </p:cxnSp>
      <p:cxnSp>
        <p:nvCxnSpPr>
          <p:cNvPr id="78" name="Google Shape;1245;p44">
            <a:extLst>
              <a:ext uri="{FF2B5EF4-FFF2-40B4-BE49-F238E27FC236}">
                <a16:creationId xmlns:a16="http://schemas.microsoft.com/office/drawing/2014/main" id="{AF13E41B-2B67-5FF3-A138-C1CC4C76F0EE}"/>
              </a:ext>
            </a:extLst>
          </p:cNvPr>
          <p:cNvCxnSpPr>
            <a:cxnSpLocks/>
            <a:endCxn id="69" idx="3"/>
          </p:cNvCxnSpPr>
          <p:nvPr/>
        </p:nvCxnSpPr>
        <p:spPr>
          <a:xfrm flipV="1">
            <a:off x="4867727" y="3603090"/>
            <a:ext cx="1061836" cy="263850"/>
          </a:xfrm>
          <a:prstGeom prst="bentConnector3">
            <a:avLst>
              <a:gd name="adj1" fmla="val 50000"/>
            </a:avLst>
          </a:prstGeom>
          <a:noFill/>
          <a:ln w="9525" cap="rnd" cmpd="sng">
            <a:solidFill>
              <a:srgbClr val="20F8FD"/>
            </a:solidFill>
            <a:prstDash val="solid"/>
            <a:round/>
            <a:headEnd type="none" w="med" len="med"/>
            <a:tailEnd type="none" w="med" len="med"/>
          </a:ln>
        </p:spPr>
      </p:cxnSp>
      <p:cxnSp>
        <p:nvCxnSpPr>
          <p:cNvPr id="79" name="Google Shape;1246;p44">
            <a:extLst>
              <a:ext uri="{FF2B5EF4-FFF2-40B4-BE49-F238E27FC236}">
                <a16:creationId xmlns:a16="http://schemas.microsoft.com/office/drawing/2014/main" id="{006C5115-4799-C707-1C79-BF2972E3F60C}"/>
              </a:ext>
            </a:extLst>
          </p:cNvPr>
          <p:cNvCxnSpPr>
            <a:stCxn id="60" idx="3"/>
            <a:endCxn id="55" idx="2"/>
          </p:cNvCxnSpPr>
          <p:nvPr/>
        </p:nvCxnSpPr>
        <p:spPr>
          <a:xfrm>
            <a:off x="3203165" y="4393613"/>
            <a:ext cx="1062000" cy="248100"/>
          </a:xfrm>
          <a:prstGeom prst="bentConnector3">
            <a:avLst>
              <a:gd name="adj1" fmla="val 49994"/>
            </a:avLst>
          </a:prstGeom>
          <a:noFill/>
          <a:ln w="9525" cap="rnd" cmpd="sng">
            <a:solidFill>
              <a:srgbClr val="20F8FD"/>
            </a:solidFill>
            <a:prstDash val="solid"/>
            <a:round/>
            <a:headEnd type="none" w="med" len="med"/>
            <a:tailEnd type="none" w="med" len="med"/>
          </a:ln>
        </p:spPr>
      </p:cxnSp>
    </p:spTree>
    <p:extLst>
      <p:ext uri="{BB962C8B-B14F-4D97-AF65-F5344CB8AC3E}">
        <p14:creationId xmlns:p14="http://schemas.microsoft.com/office/powerpoint/2010/main" val="371590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1"/>
          <p:cNvSpPr txBox="1">
            <a:spLocks noGrp="1"/>
          </p:cNvSpPr>
          <p:nvPr>
            <p:ph type="body" idx="1"/>
          </p:nvPr>
        </p:nvSpPr>
        <p:spPr>
          <a:xfrm>
            <a:off x="337794" y="894291"/>
            <a:ext cx="7704000" cy="301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2"/>
              </a:buClr>
              <a:buSzPts val="1100"/>
              <a:buFont typeface="Arial"/>
              <a:buNone/>
            </a:pPr>
            <a:r>
              <a:rPr lang="en-GB" dirty="0"/>
              <a:t>When Rout=1, </a:t>
            </a:r>
            <a:r>
              <a:rPr lang="en-GB" dirty="0" err="1"/>
              <a:t>Gra</a:t>
            </a:r>
            <a:r>
              <a:rPr lang="en-GB" dirty="0"/>
              <a:t>=1, we get the value saved in the register as (Bus_32_out) output</a:t>
            </a:r>
          </a:p>
        </p:txBody>
      </p:sp>
      <p:sp>
        <p:nvSpPr>
          <p:cNvPr id="6" name="Google Shape;360;p35">
            <a:extLst>
              <a:ext uri="{FF2B5EF4-FFF2-40B4-BE49-F238E27FC236}">
                <a16:creationId xmlns:a16="http://schemas.microsoft.com/office/drawing/2014/main" id="{F9787DEB-67AA-6C1A-689D-BE2A97929462}"/>
              </a:ext>
            </a:extLst>
          </p:cNvPr>
          <p:cNvSpPr txBox="1">
            <a:spLocks noGrp="1"/>
          </p:cNvSpPr>
          <p:nvPr>
            <p:ph type="title"/>
          </p:nvPr>
        </p:nvSpPr>
        <p:spPr>
          <a:xfrm>
            <a:off x="337794" y="266700"/>
            <a:ext cx="38664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dirty="0"/>
              <a:t>Register File</a:t>
            </a:r>
            <a:r>
              <a:rPr lang="en" dirty="0"/>
              <a:t> </a:t>
            </a:r>
            <a:r>
              <a:rPr lang="en-GB" dirty="0">
                <a:solidFill>
                  <a:schemeClr val="accent1"/>
                </a:solidFill>
              </a:rPr>
              <a:t>Simulation</a:t>
            </a:r>
            <a:r>
              <a:rPr lang="en" dirty="0">
                <a:solidFill>
                  <a:schemeClr val="accent1"/>
                </a:solidFill>
              </a:rPr>
              <a:t> </a:t>
            </a:r>
            <a:endParaRPr dirty="0">
              <a:solidFill>
                <a:schemeClr val="accent1"/>
              </a:solidFill>
            </a:endParaRPr>
          </a:p>
        </p:txBody>
      </p:sp>
      <p:grpSp>
        <p:nvGrpSpPr>
          <p:cNvPr id="7" name="Google Shape;282;p33">
            <a:extLst>
              <a:ext uri="{FF2B5EF4-FFF2-40B4-BE49-F238E27FC236}">
                <a16:creationId xmlns:a16="http://schemas.microsoft.com/office/drawing/2014/main" id="{A62990ED-7F3E-C84A-B672-AFDEFB378D89}"/>
              </a:ext>
            </a:extLst>
          </p:cNvPr>
          <p:cNvGrpSpPr/>
          <p:nvPr/>
        </p:nvGrpSpPr>
        <p:grpSpPr>
          <a:xfrm>
            <a:off x="7277233" y="-2334940"/>
            <a:ext cx="2358998" cy="5203280"/>
            <a:chOff x="7350442" y="2608992"/>
            <a:chExt cx="636650" cy="1673160"/>
          </a:xfrm>
        </p:grpSpPr>
        <p:sp>
          <p:nvSpPr>
            <p:cNvPr id="8" name="Google Shape;283;p33">
              <a:extLst>
                <a:ext uri="{FF2B5EF4-FFF2-40B4-BE49-F238E27FC236}">
                  <a16:creationId xmlns:a16="http://schemas.microsoft.com/office/drawing/2014/main" id="{28099616-F1C6-5671-B830-85896F49226D}"/>
                </a:ext>
              </a:extLst>
            </p:cNvPr>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84;p33">
              <a:extLst>
                <a:ext uri="{FF2B5EF4-FFF2-40B4-BE49-F238E27FC236}">
                  <a16:creationId xmlns:a16="http://schemas.microsoft.com/office/drawing/2014/main" id="{7FA1BAD0-EDF1-68D4-B493-533FEC58FAF2}"/>
                </a:ext>
              </a:extLst>
            </p:cNvPr>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85;p33">
              <a:extLst>
                <a:ext uri="{FF2B5EF4-FFF2-40B4-BE49-F238E27FC236}">
                  <a16:creationId xmlns:a16="http://schemas.microsoft.com/office/drawing/2014/main" id="{E6598D1A-09D4-D0AF-2FF5-D280DBD446E3}"/>
                </a:ext>
              </a:extLst>
            </p:cNvPr>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 name="Google Shape;286;p33">
              <a:extLst>
                <a:ext uri="{FF2B5EF4-FFF2-40B4-BE49-F238E27FC236}">
                  <a16:creationId xmlns:a16="http://schemas.microsoft.com/office/drawing/2014/main" id="{E38E1EA4-23FE-5438-5548-B5A8504895C8}"/>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87;p33">
              <a:extLst>
                <a:ext uri="{FF2B5EF4-FFF2-40B4-BE49-F238E27FC236}">
                  <a16:creationId xmlns:a16="http://schemas.microsoft.com/office/drawing/2014/main" id="{B1BF7D77-5715-9BF4-F6FF-F057BF12CAF6}"/>
                </a:ext>
              </a:extLst>
            </p:cNvPr>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88;p33">
              <a:extLst>
                <a:ext uri="{FF2B5EF4-FFF2-40B4-BE49-F238E27FC236}">
                  <a16:creationId xmlns:a16="http://schemas.microsoft.com/office/drawing/2014/main" id="{A0D9AFF6-9680-45DC-5D6E-B6F3E72F8AE2}"/>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89;p33">
              <a:extLst>
                <a:ext uri="{FF2B5EF4-FFF2-40B4-BE49-F238E27FC236}">
                  <a16:creationId xmlns:a16="http://schemas.microsoft.com/office/drawing/2014/main" id="{98F94065-E40E-BCBC-91B6-6B5AEEDF76EB}"/>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pic>
        <p:nvPicPr>
          <p:cNvPr id="4" name="Picture 3">
            <a:extLst>
              <a:ext uri="{FF2B5EF4-FFF2-40B4-BE49-F238E27FC236}">
                <a16:creationId xmlns:a16="http://schemas.microsoft.com/office/drawing/2014/main" id="{4B24B8C9-6A92-82AD-9625-02BA864847DB}"/>
              </a:ext>
            </a:extLst>
          </p:cNvPr>
          <p:cNvPicPr>
            <a:picLocks noChangeAspect="1"/>
          </p:cNvPicPr>
          <p:nvPr/>
        </p:nvPicPr>
        <p:blipFill rotWithShape="1">
          <a:blip r:embed="rId3"/>
          <a:srcRect l="1313" t="15186" r="-125" b="11600"/>
          <a:stretch/>
        </p:blipFill>
        <p:spPr>
          <a:xfrm>
            <a:off x="337794" y="1224570"/>
            <a:ext cx="5006039" cy="1432801"/>
          </a:xfrm>
          <a:prstGeom prst="rect">
            <a:avLst/>
          </a:prstGeom>
        </p:spPr>
      </p:pic>
      <p:sp>
        <p:nvSpPr>
          <p:cNvPr id="16" name="Google Shape;237;p31">
            <a:extLst>
              <a:ext uri="{FF2B5EF4-FFF2-40B4-BE49-F238E27FC236}">
                <a16:creationId xmlns:a16="http://schemas.microsoft.com/office/drawing/2014/main" id="{738E6781-1C12-C98F-4B49-E26E9F1F386D}"/>
              </a:ext>
            </a:extLst>
          </p:cNvPr>
          <p:cNvSpPr txBox="1">
            <a:spLocks/>
          </p:cNvSpPr>
          <p:nvPr/>
        </p:nvSpPr>
        <p:spPr>
          <a:xfrm>
            <a:off x="337794" y="2989180"/>
            <a:ext cx="8552634" cy="3278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DM Sans"/>
              <a:buAutoNum type="arabicPeriod"/>
              <a:defRPr sz="1200" b="0" i="0" u="none" strike="noStrike" cap="none">
                <a:solidFill>
                  <a:schemeClr val="dk1"/>
                </a:solidFill>
                <a:latin typeface="DM Sans"/>
                <a:ea typeface="DM Sans"/>
                <a:cs typeface="DM Sans"/>
                <a:sym typeface="DM Sans"/>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DM Sans"/>
                <a:ea typeface="DM Sans"/>
                <a:cs typeface="DM Sans"/>
                <a:sym typeface="DM Sans"/>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DM Sans"/>
                <a:ea typeface="DM Sans"/>
                <a:cs typeface="DM Sans"/>
                <a:sym typeface="DM Sans"/>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DM Sans"/>
                <a:ea typeface="DM Sans"/>
                <a:cs typeface="DM Sans"/>
                <a:sym typeface="DM Sans"/>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DM Sans"/>
                <a:ea typeface="DM Sans"/>
                <a:cs typeface="DM Sans"/>
                <a:sym typeface="DM Sans"/>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DM Sans"/>
                <a:ea typeface="DM Sans"/>
                <a:cs typeface="DM Sans"/>
                <a:sym typeface="DM Sans"/>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DM Sans"/>
                <a:ea typeface="DM Sans"/>
                <a:cs typeface="DM Sans"/>
                <a:sym typeface="DM Sans"/>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DM Sans"/>
                <a:ea typeface="DM Sans"/>
                <a:cs typeface="DM Sans"/>
                <a:sym typeface="DM Sans"/>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DM Sans"/>
                <a:ea typeface="DM Sans"/>
                <a:cs typeface="DM Sans"/>
                <a:sym typeface="DM Sans"/>
              </a:defRPr>
            </a:lvl9pPr>
          </a:lstStyle>
          <a:p>
            <a:pPr marL="0" indent="0">
              <a:buClr>
                <a:schemeClr val="lt2"/>
              </a:buClr>
              <a:buSzPts val="1100"/>
              <a:buFont typeface="Arial"/>
              <a:buNone/>
            </a:pPr>
            <a:r>
              <a:rPr lang="en-GB" dirty="0"/>
              <a:t>When </a:t>
            </a:r>
            <a:r>
              <a:rPr lang="en-GB" dirty="0" err="1"/>
              <a:t>BAout</a:t>
            </a:r>
            <a:r>
              <a:rPr lang="en-GB" dirty="0"/>
              <a:t>=1, </a:t>
            </a:r>
            <a:r>
              <a:rPr lang="en-GB" dirty="0" err="1"/>
              <a:t>Grb</a:t>
            </a:r>
            <a:r>
              <a:rPr lang="en-GB" dirty="0"/>
              <a:t>=1 we get the value from IR(21 </a:t>
            </a:r>
            <a:r>
              <a:rPr lang="en-GB" dirty="0" err="1"/>
              <a:t>downto</a:t>
            </a:r>
            <a:r>
              <a:rPr lang="en-GB" dirty="0"/>
              <a:t> 17)= 01111 (binary)= 15 (decimal) as output for (Bus_32_out)</a:t>
            </a:r>
          </a:p>
        </p:txBody>
      </p:sp>
      <p:pic>
        <p:nvPicPr>
          <p:cNvPr id="5" name="Picture 4">
            <a:extLst>
              <a:ext uri="{FF2B5EF4-FFF2-40B4-BE49-F238E27FC236}">
                <a16:creationId xmlns:a16="http://schemas.microsoft.com/office/drawing/2014/main" id="{62F767F2-383C-1F31-21D3-0D4963927785}"/>
              </a:ext>
            </a:extLst>
          </p:cNvPr>
          <p:cNvPicPr>
            <a:picLocks noChangeAspect="1"/>
          </p:cNvPicPr>
          <p:nvPr/>
        </p:nvPicPr>
        <p:blipFill>
          <a:blip r:embed="rId4"/>
          <a:stretch>
            <a:fillRect/>
          </a:stretch>
        </p:blipFill>
        <p:spPr>
          <a:xfrm>
            <a:off x="337794" y="3317039"/>
            <a:ext cx="5078408" cy="1560711"/>
          </a:xfrm>
          <a:prstGeom prst="rect">
            <a:avLst/>
          </a:prstGeom>
        </p:spPr>
      </p:pic>
    </p:spTree>
    <p:extLst>
      <p:ext uri="{BB962C8B-B14F-4D97-AF65-F5344CB8AC3E}">
        <p14:creationId xmlns:p14="http://schemas.microsoft.com/office/powerpoint/2010/main" val="1019506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632" y="1377042"/>
            <a:ext cx="7170195" cy="1062900"/>
          </a:xfrm>
        </p:spPr>
        <p:txBody>
          <a:bodyPr/>
          <a:lstStyle/>
          <a:p>
            <a:pPr algn="ctr"/>
            <a:r>
              <a:rPr lang="en-GB" sz="8000" dirty="0"/>
              <a:t>Control Unit </a:t>
            </a:r>
            <a:r>
              <a:rPr lang="en-US" sz="8000" dirty="0"/>
              <a:t>Component </a:t>
            </a:r>
          </a:p>
        </p:txBody>
      </p:sp>
    </p:spTree>
    <p:extLst>
      <p:ext uri="{BB962C8B-B14F-4D97-AF65-F5344CB8AC3E}">
        <p14:creationId xmlns:p14="http://schemas.microsoft.com/office/powerpoint/2010/main" val="265874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1"/>
        <p:cNvGrpSpPr/>
        <p:nvPr/>
      </p:nvGrpSpPr>
      <p:grpSpPr>
        <a:xfrm>
          <a:off x="0" y="0"/>
          <a:ext cx="0" cy="0"/>
          <a:chOff x="0" y="0"/>
          <a:chExt cx="0" cy="0"/>
        </a:xfrm>
      </p:grpSpPr>
      <p:sp>
        <p:nvSpPr>
          <p:cNvPr id="7" name="TextBox 6">
            <a:extLst>
              <a:ext uri="{FF2B5EF4-FFF2-40B4-BE49-F238E27FC236}">
                <a16:creationId xmlns:a16="http://schemas.microsoft.com/office/drawing/2014/main" id="{F91A746F-9229-7BC3-6E5D-55EF1930F5FF}"/>
              </a:ext>
            </a:extLst>
          </p:cNvPr>
          <p:cNvSpPr txBox="1"/>
          <p:nvPr/>
        </p:nvSpPr>
        <p:spPr>
          <a:xfrm>
            <a:off x="644067" y="253367"/>
            <a:ext cx="4673283" cy="1138773"/>
          </a:xfrm>
          <a:prstGeom prst="rect">
            <a:avLst/>
          </a:prstGeom>
          <a:noFill/>
        </p:spPr>
        <p:txBody>
          <a:bodyPr wrap="square">
            <a:spAutoFit/>
          </a:bodyPr>
          <a:lstStyle/>
          <a:p>
            <a:r>
              <a:rPr lang="en-GB" sz="3400" dirty="0">
                <a:solidFill>
                  <a:schemeClr val="dk1"/>
                </a:solidFill>
                <a:latin typeface="Oswald"/>
                <a:sym typeface="Oswald"/>
              </a:rPr>
              <a:t>Control Unit </a:t>
            </a:r>
            <a:r>
              <a:rPr lang="en-GB" sz="3400" dirty="0">
                <a:solidFill>
                  <a:schemeClr val="accent1"/>
                </a:solidFill>
                <a:latin typeface="Oswald"/>
                <a:sym typeface="Oswald"/>
              </a:rPr>
              <a:t>Block Diagram </a:t>
            </a:r>
          </a:p>
          <a:p>
            <a:endParaRPr lang="en-GB" sz="3400" dirty="0">
              <a:solidFill>
                <a:schemeClr val="accent1"/>
              </a:solidFill>
              <a:latin typeface="Oswald"/>
              <a:sym typeface="Oswald"/>
            </a:endParaRPr>
          </a:p>
        </p:txBody>
      </p:sp>
      <p:pic>
        <p:nvPicPr>
          <p:cNvPr id="2" name="Picture 1">
            <a:extLst>
              <a:ext uri="{FF2B5EF4-FFF2-40B4-BE49-F238E27FC236}">
                <a16:creationId xmlns:a16="http://schemas.microsoft.com/office/drawing/2014/main" id="{17634ADA-53F1-E82E-16D9-524EAA0705DB}"/>
              </a:ext>
            </a:extLst>
          </p:cNvPr>
          <p:cNvPicPr>
            <a:picLocks noChangeAspect="1"/>
          </p:cNvPicPr>
          <p:nvPr/>
        </p:nvPicPr>
        <p:blipFill>
          <a:blip r:embed="rId3"/>
          <a:stretch>
            <a:fillRect/>
          </a:stretch>
        </p:blipFill>
        <p:spPr>
          <a:xfrm>
            <a:off x="278790" y="1300212"/>
            <a:ext cx="3926517" cy="2448757"/>
          </a:xfrm>
          <a:prstGeom prst="rect">
            <a:avLst/>
          </a:prstGeom>
        </p:spPr>
      </p:pic>
      <p:pic>
        <p:nvPicPr>
          <p:cNvPr id="3" name="Picture 2">
            <a:extLst>
              <a:ext uri="{FF2B5EF4-FFF2-40B4-BE49-F238E27FC236}">
                <a16:creationId xmlns:a16="http://schemas.microsoft.com/office/drawing/2014/main" id="{8EDED11A-D489-BCF5-8EFD-F3BEEB437155}"/>
              </a:ext>
            </a:extLst>
          </p:cNvPr>
          <p:cNvPicPr>
            <a:picLocks noChangeAspect="1"/>
          </p:cNvPicPr>
          <p:nvPr/>
        </p:nvPicPr>
        <p:blipFill>
          <a:blip r:embed="rId4"/>
          <a:stretch>
            <a:fillRect/>
          </a:stretch>
        </p:blipFill>
        <p:spPr>
          <a:xfrm>
            <a:off x="4326111" y="2524590"/>
            <a:ext cx="4711449" cy="2448757"/>
          </a:xfrm>
          <a:prstGeom prst="rect">
            <a:avLst/>
          </a:prstGeom>
        </p:spPr>
      </p:pic>
    </p:spTree>
    <p:extLst>
      <p:ext uri="{BB962C8B-B14F-4D97-AF65-F5344CB8AC3E}">
        <p14:creationId xmlns:p14="http://schemas.microsoft.com/office/powerpoint/2010/main" val="3045443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60" name="Google Shape;360;p35"/>
          <p:cNvSpPr txBox="1">
            <a:spLocks noGrp="1"/>
          </p:cNvSpPr>
          <p:nvPr>
            <p:ph type="title"/>
          </p:nvPr>
        </p:nvSpPr>
        <p:spPr>
          <a:xfrm>
            <a:off x="476105" y="194890"/>
            <a:ext cx="4334099"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dirty="0"/>
              <a:t>Control Unit</a:t>
            </a:r>
            <a:r>
              <a:rPr lang="en" dirty="0"/>
              <a:t> </a:t>
            </a:r>
            <a:r>
              <a:rPr lang="en" dirty="0">
                <a:solidFill>
                  <a:schemeClr val="accent1"/>
                </a:solidFill>
              </a:rPr>
              <a:t>CODE and RTL</a:t>
            </a:r>
            <a:endParaRPr dirty="0">
              <a:solidFill>
                <a:schemeClr val="accent1"/>
              </a:solidFill>
            </a:endParaRPr>
          </a:p>
        </p:txBody>
      </p:sp>
      <p:pic>
        <p:nvPicPr>
          <p:cNvPr id="5" name="Picture 4" descr="Text, letter&#10;&#10;Description automatically generated">
            <a:extLst>
              <a:ext uri="{FF2B5EF4-FFF2-40B4-BE49-F238E27FC236}">
                <a16:creationId xmlns:a16="http://schemas.microsoft.com/office/drawing/2014/main" id="{92C4ACB0-900C-FC09-63C6-113148008CFB}"/>
              </a:ext>
            </a:extLst>
          </p:cNvPr>
          <p:cNvPicPr>
            <a:picLocks noChangeAspect="1"/>
          </p:cNvPicPr>
          <p:nvPr/>
        </p:nvPicPr>
        <p:blipFill>
          <a:blip r:embed="rId3"/>
          <a:stretch>
            <a:fillRect/>
          </a:stretch>
        </p:blipFill>
        <p:spPr>
          <a:xfrm>
            <a:off x="476105" y="872497"/>
            <a:ext cx="3390900" cy="4127500"/>
          </a:xfrm>
          <a:prstGeom prst="rect">
            <a:avLst/>
          </a:prstGeom>
        </p:spPr>
      </p:pic>
      <p:pic>
        <p:nvPicPr>
          <p:cNvPr id="6" name="Picture 5">
            <a:extLst>
              <a:ext uri="{FF2B5EF4-FFF2-40B4-BE49-F238E27FC236}">
                <a16:creationId xmlns:a16="http://schemas.microsoft.com/office/drawing/2014/main" id="{59A0EB02-6065-B114-A69C-F2B3B4D72FF3}"/>
              </a:ext>
            </a:extLst>
          </p:cNvPr>
          <p:cNvPicPr>
            <a:picLocks noChangeAspect="1"/>
          </p:cNvPicPr>
          <p:nvPr/>
        </p:nvPicPr>
        <p:blipFill>
          <a:blip r:embed="rId4"/>
          <a:stretch>
            <a:fillRect/>
          </a:stretch>
        </p:blipFill>
        <p:spPr>
          <a:xfrm>
            <a:off x="3997204" y="1302882"/>
            <a:ext cx="5043434" cy="3697115"/>
          </a:xfrm>
          <a:prstGeom prst="rect">
            <a:avLst/>
          </a:prstGeom>
        </p:spPr>
      </p:pic>
    </p:spTree>
    <p:extLst>
      <p:ext uri="{BB962C8B-B14F-4D97-AF65-F5344CB8AC3E}">
        <p14:creationId xmlns:p14="http://schemas.microsoft.com/office/powerpoint/2010/main" val="1746671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60" name="Google Shape;360;p35"/>
          <p:cNvSpPr txBox="1">
            <a:spLocks noGrp="1"/>
          </p:cNvSpPr>
          <p:nvPr>
            <p:ph type="title"/>
          </p:nvPr>
        </p:nvSpPr>
        <p:spPr>
          <a:xfrm>
            <a:off x="476105" y="194890"/>
            <a:ext cx="4334099"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dirty="0"/>
              <a:t>Control Unit</a:t>
            </a:r>
            <a:r>
              <a:rPr lang="en" dirty="0"/>
              <a:t> </a:t>
            </a:r>
            <a:r>
              <a:rPr lang="en" dirty="0">
                <a:solidFill>
                  <a:schemeClr val="accent1"/>
                </a:solidFill>
              </a:rPr>
              <a:t>CODE and RTL</a:t>
            </a:r>
            <a:endParaRPr dirty="0">
              <a:solidFill>
                <a:schemeClr val="accent1"/>
              </a:solidFill>
            </a:endParaRPr>
          </a:p>
        </p:txBody>
      </p:sp>
      <p:pic>
        <p:nvPicPr>
          <p:cNvPr id="2" name="Picture 1">
            <a:extLst>
              <a:ext uri="{FF2B5EF4-FFF2-40B4-BE49-F238E27FC236}">
                <a16:creationId xmlns:a16="http://schemas.microsoft.com/office/drawing/2014/main" id="{95E34080-CE96-ACC8-E5CF-36511F42C0B5}"/>
              </a:ext>
            </a:extLst>
          </p:cNvPr>
          <p:cNvPicPr>
            <a:picLocks noChangeAspect="1"/>
          </p:cNvPicPr>
          <p:nvPr/>
        </p:nvPicPr>
        <p:blipFill>
          <a:blip r:embed="rId3"/>
          <a:stretch>
            <a:fillRect/>
          </a:stretch>
        </p:blipFill>
        <p:spPr>
          <a:xfrm>
            <a:off x="424190" y="827927"/>
            <a:ext cx="4230512" cy="4121891"/>
          </a:xfrm>
          <a:prstGeom prst="rect">
            <a:avLst/>
          </a:prstGeom>
        </p:spPr>
      </p:pic>
      <p:grpSp>
        <p:nvGrpSpPr>
          <p:cNvPr id="7" name="Google Shape;290;p33">
            <a:extLst>
              <a:ext uri="{FF2B5EF4-FFF2-40B4-BE49-F238E27FC236}">
                <a16:creationId xmlns:a16="http://schemas.microsoft.com/office/drawing/2014/main" id="{06E0E70B-DCD6-0E3A-E449-E3DA8D90CB1B}"/>
              </a:ext>
            </a:extLst>
          </p:cNvPr>
          <p:cNvGrpSpPr/>
          <p:nvPr/>
        </p:nvGrpSpPr>
        <p:grpSpPr>
          <a:xfrm rot="5400000">
            <a:off x="6891928" y="-1612029"/>
            <a:ext cx="1924564" cy="5538403"/>
            <a:chOff x="7350442" y="2608992"/>
            <a:chExt cx="636650" cy="1673160"/>
          </a:xfrm>
        </p:grpSpPr>
        <p:sp>
          <p:nvSpPr>
            <p:cNvPr id="8" name="Google Shape;291;p33">
              <a:extLst>
                <a:ext uri="{FF2B5EF4-FFF2-40B4-BE49-F238E27FC236}">
                  <a16:creationId xmlns:a16="http://schemas.microsoft.com/office/drawing/2014/main" id="{3CF24F93-0711-1DD9-07F7-5809A897FD03}"/>
                </a:ext>
              </a:extLst>
            </p:cNvPr>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92;p33">
              <a:extLst>
                <a:ext uri="{FF2B5EF4-FFF2-40B4-BE49-F238E27FC236}">
                  <a16:creationId xmlns:a16="http://schemas.microsoft.com/office/drawing/2014/main" id="{7A01035F-BC9E-F3DB-3EEF-E898F14FDC07}"/>
                </a:ext>
              </a:extLst>
            </p:cNvPr>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93;p33">
              <a:extLst>
                <a:ext uri="{FF2B5EF4-FFF2-40B4-BE49-F238E27FC236}">
                  <a16:creationId xmlns:a16="http://schemas.microsoft.com/office/drawing/2014/main" id="{9C28BDC6-529F-98AF-65A2-FF16DC245B61}"/>
                </a:ext>
              </a:extLst>
            </p:cNvPr>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94;p33">
              <a:extLst>
                <a:ext uri="{FF2B5EF4-FFF2-40B4-BE49-F238E27FC236}">
                  <a16:creationId xmlns:a16="http://schemas.microsoft.com/office/drawing/2014/main" id="{11A491A9-C1EB-1B2B-B791-0F84F3CF93D5}"/>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95;p33">
              <a:extLst>
                <a:ext uri="{FF2B5EF4-FFF2-40B4-BE49-F238E27FC236}">
                  <a16:creationId xmlns:a16="http://schemas.microsoft.com/office/drawing/2014/main" id="{C2F87A64-EA3A-10C9-FD69-C003D13D47E1}"/>
                </a:ext>
              </a:extLst>
            </p:cNvPr>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96;p33">
              <a:extLst>
                <a:ext uri="{FF2B5EF4-FFF2-40B4-BE49-F238E27FC236}">
                  <a16:creationId xmlns:a16="http://schemas.microsoft.com/office/drawing/2014/main" id="{4C485185-1C6D-C1C6-C8DF-BD8B27BBE6A3}"/>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97;p33">
              <a:extLst>
                <a:ext uri="{FF2B5EF4-FFF2-40B4-BE49-F238E27FC236}">
                  <a16:creationId xmlns:a16="http://schemas.microsoft.com/office/drawing/2014/main" id="{6FFF2129-0AA1-1DB9-7519-CA2944BDC1DD}"/>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pic>
        <p:nvPicPr>
          <p:cNvPr id="4" name="Picture 3">
            <a:extLst>
              <a:ext uri="{FF2B5EF4-FFF2-40B4-BE49-F238E27FC236}">
                <a16:creationId xmlns:a16="http://schemas.microsoft.com/office/drawing/2014/main" id="{CAD8BBFF-8167-8968-96E3-BD616A4B50D1}"/>
              </a:ext>
            </a:extLst>
          </p:cNvPr>
          <p:cNvPicPr>
            <a:picLocks noChangeAspect="1"/>
          </p:cNvPicPr>
          <p:nvPr/>
        </p:nvPicPr>
        <p:blipFill>
          <a:blip r:embed="rId4"/>
          <a:stretch>
            <a:fillRect/>
          </a:stretch>
        </p:blipFill>
        <p:spPr>
          <a:xfrm flipH="1">
            <a:off x="6028824" y="2057467"/>
            <a:ext cx="2975766" cy="2835486"/>
          </a:xfrm>
          <a:prstGeom prst="rect">
            <a:avLst/>
          </a:prstGeom>
        </p:spPr>
      </p:pic>
    </p:spTree>
    <p:extLst>
      <p:ext uri="{BB962C8B-B14F-4D97-AF65-F5344CB8AC3E}">
        <p14:creationId xmlns:p14="http://schemas.microsoft.com/office/powerpoint/2010/main" val="2961707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1"/>
          <p:cNvSpPr txBox="1">
            <a:spLocks noGrp="1"/>
          </p:cNvSpPr>
          <p:nvPr>
            <p:ph type="body" idx="1"/>
          </p:nvPr>
        </p:nvSpPr>
        <p:spPr>
          <a:xfrm>
            <a:off x="337794" y="899356"/>
            <a:ext cx="3741288" cy="12577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2"/>
              </a:buClr>
              <a:buSzPts val="1100"/>
              <a:buFont typeface="Arial"/>
              <a:buNone/>
            </a:pPr>
            <a:r>
              <a:rPr lang="en-GB" dirty="0"/>
              <a:t>We initialised the following input:</a:t>
            </a:r>
          </a:p>
          <a:p>
            <a:pPr marL="0" lvl="0" indent="0" algn="l" rtl="0">
              <a:spcBef>
                <a:spcPts val="0"/>
              </a:spcBef>
              <a:spcAft>
                <a:spcPts val="0"/>
              </a:spcAft>
              <a:buClr>
                <a:schemeClr val="lt2"/>
              </a:buClr>
              <a:buSzPts val="1100"/>
              <a:buFont typeface="Arial"/>
              <a:buNone/>
            </a:pPr>
            <a:r>
              <a:rPr lang="en-GB" dirty="0"/>
              <a:t>IR: 00010101 01011111 11111100 00001011 (binary) = 155FFC0B (hexadecimal)</a:t>
            </a:r>
          </a:p>
          <a:p>
            <a:pPr marL="0" lvl="0" indent="0" algn="l" rtl="0">
              <a:spcBef>
                <a:spcPts val="0"/>
              </a:spcBef>
              <a:spcAft>
                <a:spcPts val="0"/>
              </a:spcAft>
              <a:buClr>
                <a:schemeClr val="lt2"/>
              </a:buClr>
              <a:buSzPts val="1100"/>
              <a:buFont typeface="Arial"/>
              <a:buNone/>
            </a:pPr>
            <a:r>
              <a:rPr lang="en-GB" dirty="0"/>
              <a:t>We get outputs </a:t>
            </a:r>
            <a:r>
              <a:rPr lang="en-GB" dirty="0" err="1"/>
              <a:t>PCout</a:t>
            </a:r>
            <a:r>
              <a:rPr lang="en-GB" dirty="0"/>
              <a:t>=1, Main=1, INC4=1, </a:t>
            </a:r>
            <a:r>
              <a:rPr lang="en-GB" dirty="0" err="1"/>
              <a:t>Cin</a:t>
            </a:r>
            <a:r>
              <a:rPr lang="en-GB" dirty="0"/>
              <a:t>=1, Opcode=2 (decimal) and initially step T=0 (instruction fetch </a:t>
            </a:r>
          </a:p>
        </p:txBody>
      </p:sp>
      <p:sp>
        <p:nvSpPr>
          <p:cNvPr id="6" name="Google Shape;360;p35">
            <a:extLst>
              <a:ext uri="{FF2B5EF4-FFF2-40B4-BE49-F238E27FC236}">
                <a16:creationId xmlns:a16="http://schemas.microsoft.com/office/drawing/2014/main" id="{F9787DEB-67AA-6C1A-689D-BE2A97929462}"/>
              </a:ext>
            </a:extLst>
          </p:cNvPr>
          <p:cNvSpPr txBox="1">
            <a:spLocks noGrp="1"/>
          </p:cNvSpPr>
          <p:nvPr>
            <p:ph type="title"/>
          </p:nvPr>
        </p:nvSpPr>
        <p:spPr>
          <a:xfrm>
            <a:off x="337794" y="266700"/>
            <a:ext cx="38664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dirty="0"/>
              <a:t>Control Unit </a:t>
            </a:r>
            <a:r>
              <a:rPr lang="en-GB" dirty="0">
                <a:solidFill>
                  <a:schemeClr val="accent1"/>
                </a:solidFill>
              </a:rPr>
              <a:t>Simulation</a:t>
            </a:r>
            <a:r>
              <a:rPr lang="en" dirty="0">
                <a:solidFill>
                  <a:schemeClr val="accent1"/>
                </a:solidFill>
              </a:rPr>
              <a:t> </a:t>
            </a:r>
            <a:endParaRPr dirty="0">
              <a:solidFill>
                <a:schemeClr val="accent1"/>
              </a:solidFill>
            </a:endParaRPr>
          </a:p>
        </p:txBody>
      </p:sp>
      <p:pic>
        <p:nvPicPr>
          <p:cNvPr id="2" name="Picture 1">
            <a:extLst>
              <a:ext uri="{FF2B5EF4-FFF2-40B4-BE49-F238E27FC236}">
                <a16:creationId xmlns:a16="http://schemas.microsoft.com/office/drawing/2014/main" id="{31A67E27-0BA6-8591-B16E-23260DFCCE9B}"/>
              </a:ext>
            </a:extLst>
          </p:cNvPr>
          <p:cNvPicPr>
            <a:picLocks noChangeAspect="1"/>
          </p:cNvPicPr>
          <p:nvPr/>
        </p:nvPicPr>
        <p:blipFill>
          <a:blip r:embed="rId3"/>
          <a:stretch>
            <a:fillRect/>
          </a:stretch>
        </p:blipFill>
        <p:spPr>
          <a:xfrm>
            <a:off x="691362" y="2157073"/>
            <a:ext cx="2087354" cy="2833512"/>
          </a:xfrm>
          <a:prstGeom prst="rect">
            <a:avLst/>
          </a:prstGeom>
        </p:spPr>
      </p:pic>
      <p:sp>
        <p:nvSpPr>
          <p:cNvPr id="17" name="Google Shape;237;p31">
            <a:extLst>
              <a:ext uri="{FF2B5EF4-FFF2-40B4-BE49-F238E27FC236}">
                <a16:creationId xmlns:a16="http://schemas.microsoft.com/office/drawing/2014/main" id="{BDEF801B-738C-26C1-6946-8B948908DD2F}"/>
              </a:ext>
            </a:extLst>
          </p:cNvPr>
          <p:cNvSpPr txBox="1">
            <a:spLocks/>
          </p:cNvSpPr>
          <p:nvPr/>
        </p:nvSpPr>
        <p:spPr>
          <a:xfrm>
            <a:off x="4407242" y="985704"/>
            <a:ext cx="3741288" cy="8846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DM Sans"/>
              <a:buAutoNum type="arabicPeriod"/>
              <a:defRPr sz="1200" b="0" i="0" u="none" strike="noStrike" cap="none">
                <a:solidFill>
                  <a:schemeClr val="dk1"/>
                </a:solidFill>
                <a:latin typeface="DM Sans"/>
                <a:ea typeface="DM Sans"/>
                <a:cs typeface="DM Sans"/>
                <a:sym typeface="DM Sans"/>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DM Sans"/>
                <a:ea typeface="DM Sans"/>
                <a:cs typeface="DM Sans"/>
                <a:sym typeface="DM Sans"/>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DM Sans"/>
                <a:ea typeface="DM Sans"/>
                <a:cs typeface="DM Sans"/>
                <a:sym typeface="DM Sans"/>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DM Sans"/>
                <a:ea typeface="DM Sans"/>
                <a:cs typeface="DM Sans"/>
                <a:sym typeface="DM Sans"/>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DM Sans"/>
                <a:ea typeface="DM Sans"/>
                <a:cs typeface="DM Sans"/>
                <a:sym typeface="DM Sans"/>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DM Sans"/>
                <a:ea typeface="DM Sans"/>
                <a:cs typeface="DM Sans"/>
                <a:sym typeface="DM Sans"/>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DM Sans"/>
                <a:ea typeface="DM Sans"/>
                <a:cs typeface="DM Sans"/>
                <a:sym typeface="DM Sans"/>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DM Sans"/>
                <a:ea typeface="DM Sans"/>
                <a:cs typeface="DM Sans"/>
                <a:sym typeface="DM Sans"/>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DM Sans"/>
                <a:ea typeface="DM Sans"/>
                <a:cs typeface="DM Sans"/>
                <a:sym typeface="DM Sans"/>
              </a:defRPr>
            </a:lvl9pPr>
          </a:lstStyle>
          <a:p>
            <a:pPr marL="0" indent="0">
              <a:buClr>
                <a:schemeClr val="lt2"/>
              </a:buClr>
              <a:buSzPts val="1100"/>
              <a:buFont typeface="Arial"/>
              <a:buNone/>
            </a:pPr>
            <a:r>
              <a:rPr lang="en-GB" dirty="0"/>
              <a:t>To verify the simulation, we manually initialised step T=1 (instruction fetch step 2) to match with control unit outputs Read=1, Wait=1, </a:t>
            </a:r>
            <a:r>
              <a:rPr lang="en-GB" dirty="0" err="1"/>
              <a:t>Cout</a:t>
            </a:r>
            <a:r>
              <a:rPr lang="en-GB" dirty="0"/>
              <a:t>=1, </a:t>
            </a:r>
            <a:r>
              <a:rPr lang="en-GB" dirty="0" err="1"/>
              <a:t>PCin</a:t>
            </a:r>
            <a:r>
              <a:rPr lang="en-GB" dirty="0"/>
              <a:t>=1, Opcode=2 (decimal) </a:t>
            </a:r>
          </a:p>
        </p:txBody>
      </p:sp>
      <p:pic>
        <p:nvPicPr>
          <p:cNvPr id="3" name="Picture 2">
            <a:extLst>
              <a:ext uri="{FF2B5EF4-FFF2-40B4-BE49-F238E27FC236}">
                <a16:creationId xmlns:a16="http://schemas.microsoft.com/office/drawing/2014/main" id="{FF9965CD-CFA8-4088-3A1C-29A3395CB239}"/>
              </a:ext>
            </a:extLst>
          </p:cNvPr>
          <p:cNvPicPr>
            <a:picLocks noChangeAspect="1"/>
          </p:cNvPicPr>
          <p:nvPr/>
        </p:nvPicPr>
        <p:blipFill rotWithShape="1">
          <a:blip r:embed="rId4"/>
          <a:srcRect r="4298" b="4464"/>
          <a:stretch/>
        </p:blipFill>
        <p:spPr>
          <a:xfrm>
            <a:off x="4938637" y="2157073"/>
            <a:ext cx="2095088" cy="2833512"/>
          </a:xfrm>
          <a:prstGeom prst="rect">
            <a:avLst/>
          </a:prstGeom>
        </p:spPr>
      </p:pic>
    </p:spTree>
    <p:extLst>
      <p:ext uri="{BB962C8B-B14F-4D97-AF65-F5344CB8AC3E}">
        <p14:creationId xmlns:p14="http://schemas.microsoft.com/office/powerpoint/2010/main" val="1332632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1"/>
          <p:cNvSpPr txBox="1">
            <a:spLocks noGrp="1"/>
          </p:cNvSpPr>
          <p:nvPr>
            <p:ph type="body" idx="1"/>
          </p:nvPr>
        </p:nvSpPr>
        <p:spPr>
          <a:xfrm>
            <a:off x="337794" y="855850"/>
            <a:ext cx="3741288" cy="12577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2"/>
              </a:buClr>
              <a:buSzPts val="1100"/>
              <a:buFont typeface="Arial"/>
              <a:buNone/>
            </a:pPr>
            <a:r>
              <a:rPr lang="en-GB" dirty="0"/>
              <a:t>We initialised an input where IR: 01100101 01011111 11111100 00001011 (binary) = 655FFC0B (hexadecimal)</a:t>
            </a:r>
          </a:p>
          <a:p>
            <a:pPr marL="0" lvl="0" indent="0" algn="l" rtl="0">
              <a:spcBef>
                <a:spcPts val="0"/>
              </a:spcBef>
              <a:spcAft>
                <a:spcPts val="0"/>
              </a:spcAft>
              <a:buClr>
                <a:schemeClr val="lt2"/>
              </a:buClr>
              <a:buSzPts val="1100"/>
              <a:buFont typeface="Arial"/>
              <a:buNone/>
            </a:pPr>
            <a:r>
              <a:rPr lang="en-GB" dirty="0"/>
              <a:t>We get outputs </a:t>
            </a:r>
            <a:r>
              <a:rPr lang="en-GB" dirty="0" err="1"/>
              <a:t>Grc</a:t>
            </a:r>
            <a:r>
              <a:rPr lang="en-GB" dirty="0"/>
              <a:t>=1, Rout=1, ADD=1, </a:t>
            </a:r>
            <a:r>
              <a:rPr lang="en-GB" dirty="0" err="1"/>
              <a:t>Cin</a:t>
            </a:r>
            <a:r>
              <a:rPr lang="en-GB" dirty="0"/>
              <a:t>=1, Opcode=12 (decimal) which is ADD operation and set the step T=4 to verify the simulation.</a:t>
            </a:r>
          </a:p>
        </p:txBody>
      </p:sp>
      <p:sp>
        <p:nvSpPr>
          <p:cNvPr id="6" name="Google Shape;360;p35">
            <a:extLst>
              <a:ext uri="{FF2B5EF4-FFF2-40B4-BE49-F238E27FC236}">
                <a16:creationId xmlns:a16="http://schemas.microsoft.com/office/drawing/2014/main" id="{F9787DEB-67AA-6C1A-689D-BE2A97929462}"/>
              </a:ext>
            </a:extLst>
          </p:cNvPr>
          <p:cNvSpPr txBox="1">
            <a:spLocks noGrp="1"/>
          </p:cNvSpPr>
          <p:nvPr>
            <p:ph type="title"/>
          </p:nvPr>
        </p:nvSpPr>
        <p:spPr>
          <a:xfrm>
            <a:off x="337794" y="266700"/>
            <a:ext cx="38664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dirty="0"/>
              <a:t>Control Unit </a:t>
            </a:r>
            <a:r>
              <a:rPr lang="en-GB" dirty="0">
                <a:solidFill>
                  <a:schemeClr val="accent1"/>
                </a:solidFill>
              </a:rPr>
              <a:t>Simulation</a:t>
            </a:r>
            <a:r>
              <a:rPr lang="en" dirty="0">
                <a:solidFill>
                  <a:schemeClr val="accent1"/>
                </a:solidFill>
              </a:rPr>
              <a:t> </a:t>
            </a:r>
            <a:endParaRPr dirty="0">
              <a:solidFill>
                <a:schemeClr val="accent1"/>
              </a:solidFill>
            </a:endParaRPr>
          </a:p>
        </p:txBody>
      </p:sp>
      <p:sp>
        <p:nvSpPr>
          <p:cNvPr id="17" name="Google Shape;237;p31">
            <a:extLst>
              <a:ext uri="{FF2B5EF4-FFF2-40B4-BE49-F238E27FC236}">
                <a16:creationId xmlns:a16="http://schemas.microsoft.com/office/drawing/2014/main" id="{BDEF801B-738C-26C1-6946-8B948908DD2F}"/>
              </a:ext>
            </a:extLst>
          </p:cNvPr>
          <p:cNvSpPr txBox="1">
            <a:spLocks/>
          </p:cNvSpPr>
          <p:nvPr/>
        </p:nvSpPr>
        <p:spPr>
          <a:xfrm>
            <a:off x="4572000" y="839400"/>
            <a:ext cx="3741288" cy="10609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DM Sans"/>
              <a:buAutoNum type="arabicPeriod"/>
              <a:defRPr sz="1200" b="0" i="0" u="none" strike="noStrike" cap="none">
                <a:solidFill>
                  <a:schemeClr val="dk1"/>
                </a:solidFill>
                <a:latin typeface="DM Sans"/>
                <a:ea typeface="DM Sans"/>
                <a:cs typeface="DM Sans"/>
                <a:sym typeface="DM Sans"/>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DM Sans"/>
                <a:ea typeface="DM Sans"/>
                <a:cs typeface="DM Sans"/>
                <a:sym typeface="DM Sans"/>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DM Sans"/>
                <a:ea typeface="DM Sans"/>
                <a:cs typeface="DM Sans"/>
                <a:sym typeface="DM Sans"/>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DM Sans"/>
                <a:ea typeface="DM Sans"/>
                <a:cs typeface="DM Sans"/>
                <a:sym typeface="DM Sans"/>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DM Sans"/>
                <a:ea typeface="DM Sans"/>
                <a:cs typeface="DM Sans"/>
                <a:sym typeface="DM Sans"/>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DM Sans"/>
                <a:ea typeface="DM Sans"/>
                <a:cs typeface="DM Sans"/>
                <a:sym typeface="DM Sans"/>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DM Sans"/>
                <a:ea typeface="DM Sans"/>
                <a:cs typeface="DM Sans"/>
                <a:sym typeface="DM Sans"/>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DM Sans"/>
                <a:ea typeface="DM Sans"/>
                <a:cs typeface="DM Sans"/>
                <a:sym typeface="DM Sans"/>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DM Sans"/>
                <a:ea typeface="DM Sans"/>
                <a:cs typeface="DM Sans"/>
                <a:sym typeface="DM Sans"/>
              </a:defRPr>
            </a:lvl9pPr>
          </a:lstStyle>
          <a:p>
            <a:pPr marL="0" indent="0">
              <a:buClr>
                <a:schemeClr val="lt2"/>
              </a:buClr>
              <a:buSzPts val="1100"/>
              <a:buFont typeface="Arial"/>
              <a:buNone/>
            </a:pPr>
            <a:r>
              <a:rPr lang="en-GB" dirty="0"/>
              <a:t>We initialised an input where IR: FD5FFC0B (hexadecimal)</a:t>
            </a:r>
          </a:p>
          <a:p>
            <a:pPr marL="0" indent="0">
              <a:buClr>
                <a:schemeClr val="lt2"/>
              </a:buClr>
              <a:buSzPts val="1100"/>
              <a:buFont typeface="Arial"/>
              <a:buNone/>
            </a:pPr>
            <a:r>
              <a:rPr lang="en-GB" dirty="0"/>
              <a:t>We get all outputs zero other than </a:t>
            </a:r>
            <a:r>
              <a:rPr lang="en-GB" dirty="0" err="1"/>
              <a:t>End_signal</a:t>
            </a:r>
            <a:r>
              <a:rPr lang="en-GB" dirty="0"/>
              <a:t>=1, Opcode=31 (decimal) which is STOP operation and set the step T=4 to verify the simulation.</a:t>
            </a:r>
          </a:p>
        </p:txBody>
      </p:sp>
      <p:pic>
        <p:nvPicPr>
          <p:cNvPr id="4" name="Picture 3">
            <a:extLst>
              <a:ext uri="{FF2B5EF4-FFF2-40B4-BE49-F238E27FC236}">
                <a16:creationId xmlns:a16="http://schemas.microsoft.com/office/drawing/2014/main" id="{A94C8F2A-E693-F1E8-9BDB-91E76B030D96}"/>
              </a:ext>
            </a:extLst>
          </p:cNvPr>
          <p:cNvPicPr>
            <a:picLocks noChangeAspect="1"/>
          </p:cNvPicPr>
          <p:nvPr/>
        </p:nvPicPr>
        <p:blipFill>
          <a:blip r:embed="rId3"/>
          <a:stretch>
            <a:fillRect/>
          </a:stretch>
        </p:blipFill>
        <p:spPr>
          <a:xfrm>
            <a:off x="474678" y="2113567"/>
            <a:ext cx="2500170" cy="2801556"/>
          </a:xfrm>
          <a:prstGeom prst="rect">
            <a:avLst/>
          </a:prstGeom>
        </p:spPr>
      </p:pic>
      <p:pic>
        <p:nvPicPr>
          <p:cNvPr id="5" name="Picture 4">
            <a:extLst>
              <a:ext uri="{FF2B5EF4-FFF2-40B4-BE49-F238E27FC236}">
                <a16:creationId xmlns:a16="http://schemas.microsoft.com/office/drawing/2014/main" id="{4610843D-2B7B-A83F-3128-F76FEC24B1DE}"/>
              </a:ext>
            </a:extLst>
          </p:cNvPr>
          <p:cNvPicPr>
            <a:picLocks noChangeAspect="1"/>
          </p:cNvPicPr>
          <p:nvPr/>
        </p:nvPicPr>
        <p:blipFill>
          <a:blip r:embed="rId4"/>
          <a:stretch>
            <a:fillRect/>
          </a:stretch>
        </p:blipFill>
        <p:spPr>
          <a:xfrm>
            <a:off x="5198632" y="2113569"/>
            <a:ext cx="2488024" cy="2801554"/>
          </a:xfrm>
          <a:prstGeom prst="rect">
            <a:avLst/>
          </a:prstGeom>
        </p:spPr>
      </p:pic>
    </p:spTree>
    <p:extLst>
      <p:ext uri="{BB962C8B-B14F-4D97-AF65-F5344CB8AC3E}">
        <p14:creationId xmlns:p14="http://schemas.microsoft.com/office/powerpoint/2010/main" val="3004710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1"/>
          <p:cNvSpPr txBox="1">
            <a:spLocks noGrp="1"/>
          </p:cNvSpPr>
          <p:nvPr>
            <p:ph type="body" idx="1"/>
          </p:nvPr>
        </p:nvSpPr>
        <p:spPr>
          <a:xfrm>
            <a:off x="250267" y="714206"/>
            <a:ext cx="3741288" cy="12577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2"/>
              </a:buClr>
              <a:buSzPts val="1100"/>
              <a:buFont typeface="Arial"/>
              <a:buNone/>
            </a:pPr>
            <a:r>
              <a:rPr lang="en-GB" dirty="0"/>
              <a:t>We initialised an input where IR: 355FFC0B (hexadecimal)</a:t>
            </a:r>
          </a:p>
          <a:p>
            <a:pPr marL="0" lvl="0" indent="0" algn="l" rtl="0">
              <a:spcBef>
                <a:spcPts val="0"/>
              </a:spcBef>
              <a:spcAft>
                <a:spcPts val="0"/>
              </a:spcAft>
              <a:buClr>
                <a:schemeClr val="lt2"/>
              </a:buClr>
              <a:buSzPts val="1100"/>
              <a:buFont typeface="Arial"/>
              <a:buNone/>
            </a:pPr>
            <a:r>
              <a:rPr lang="en-GB" dirty="0"/>
              <a:t>We get as outputs </a:t>
            </a:r>
            <a:r>
              <a:rPr lang="en-GB" dirty="0" err="1"/>
              <a:t>Cout</a:t>
            </a:r>
            <a:r>
              <a:rPr lang="en-GB" dirty="0"/>
              <a:t>=1, </a:t>
            </a:r>
            <a:r>
              <a:rPr lang="en-GB" dirty="0" err="1"/>
              <a:t>Gra</a:t>
            </a:r>
            <a:r>
              <a:rPr lang="en-GB" dirty="0"/>
              <a:t>=1, Rin=1, </a:t>
            </a:r>
            <a:r>
              <a:rPr lang="en-GB" dirty="0" err="1"/>
              <a:t>END_signal</a:t>
            </a:r>
            <a:r>
              <a:rPr lang="en-GB" dirty="0"/>
              <a:t>=1, Opcode=6 (decimal) which is LAR operation and set the step T=5 to verify the simulation.</a:t>
            </a:r>
          </a:p>
        </p:txBody>
      </p:sp>
      <p:sp>
        <p:nvSpPr>
          <p:cNvPr id="6" name="Google Shape;360;p35">
            <a:extLst>
              <a:ext uri="{FF2B5EF4-FFF2-40B4-BE49-F238E27FC236}">
                <a16:creationId xmlns:a16="http://schemas.microsoft.com/office/drawing/2014/main" id="{F9787DEB-67AA-6C1A-689D-BE2A97929462}"/>
              </a:ext>
            </a:extLst>
          </p:cNvPr>
          <p:cNvSpPr txBox="1">
            <a:spLocks noGrp="1"/>
          </p:cNvSpPr>
          <p:nvPr>
            <p:ph type="title"/>
          </p:nvPr>
        </p:nvSpPr>
        <p:spPr>
          <a:xfrm>
            <a:off x="337794" y="266700"/>
            <a:ext cx="38664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dirty="0"/>
              <a:t>Control Unit </a:t>
            </a:r>
            <a:r>
              <a:rPr lang="en-GB" dirty="0">
                <a:solidFill>
                  <a:schemeClr val="accent1"/>
                </a:solidFill>
              </a:rPr>
              <a:t>Simulation</a:t>
            </a:r>
            <a:r>
              <a:rPr lang="en" dirty="0">
                <a:solidFill>
                  <a:schemeClr val="accent1"/>
                </a:solidFill>
              </a:rPr>
              <a:t> </a:t>
            </a:r>
            <a:endParaRPr dirty="0">
              <a:solidFill>
                <a:schemeClr val="accent1"/>
              </a:solidFill>
            </a:endParaRPr>
          </a:p>
        </p:txBody>
      </p:sp>
      <p:sp>
        <p:nvSpPr>
          <p:cNvPr id="17" name="Google Shape;237;p31">
            <a:extLst>
              <a:ext uri="{FF2B5EF4-FFF2-40B4-BE49-F238E27FC236}">
                <a16:creationId xmlns:a16="http://schemas.microsoft.com/office/drawing/2014/main" id="{BDEF801B-738C-26C1-6946-8B948908DD2F}"/>
              </a:ext>
            </a:extLst>
          </p:cNvPr>
          <p:cNvSpPr txBox="1">
            <a:spLocks/>
          </p:cNvSpPr>
          <p:nvPr/>
        </p:nvSpPr>
        <p:spPr>
          <a:xfrm>
            <a:off x="4572000" y="714206"/>
            <a:ext cx="3741288" cy="10609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DM Sans"/>
              <a:buAutoNum type="arabicPeriod"/>
              <a:defRPr sz="1200" b="0" i="0" u="none" strike="noStrike" cap="none">
                <a:solidFill>
                  <a:schemeClr val="dk1"/>
                </a:solidFill>
                <a:latin typeface="DM Sans"/>
                <a:ea typeface="DM Sans"/>
                <a:cs typeface="DM Sans"/>
                <a:sym typeface="DM Sans"/>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DM Sans"/>
                <a:ea typeface="DM Sans"/>
                <a:cs typeface="DM Sans"/>
                <a:sym typeface="DM Sans"/>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DM Sans"/>
                <a:ea typeface="DM Sans"/>
                <a:cs typeface="DM Sans"/>
                <a:sym typeface="DM Sans"/>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DM Sans"/>
                <a:ea typeface="DM Sans"/>
                <a:cs typeface="DM Sans"/>
                <a:sym typeface="DM Sans"/>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DM Sans"/>
                <a:ea typeface="DM Sans"/>
                <a:cs typeface="DM Sans"/>
                <a:sym typeface="DM Sans"/>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DM Sans"/>
                <a:ea typeface="DM Sans"/>
                <a:cs typeface="DM Sans"/>
                <a:sym typeface="DM Sans"/>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DM Sans"/>
                <a:ea typeface="DM Sans"/>
                <a:cs typeface="DM Sans"/>
                <a:sym typeface="DM Sans"/>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DM Sans"/>
                <a:ea typeface="DM Sans"/>
                <a:cs typeface="DM Sans"/>
                <a:sym typeface="DM Sans"/>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DM Sans"/>
                <a:ea typeface="DM Sans"/>
                <a:cs typeface="DM Sans"/>
                <a:sym typeface="DM Sans"/>
              </a:defRPr>
            </a:lvl9pPr>
          </a:lstStyle>
          <a:p>
            <a:pPr marL="0" indent="0">
              <a:buClr>
                <a:schemeClr val="lt2"/>
              </a:buClr>
              <a:buSzPts val="1100"/>
              <a:buFont typeface="Arial"/>
              <a:buNone/>
            </a:pPr>
            <a:r>
              <a:rPr lang="en-GB" dirty="0"/>
              <a:t>We initialised an input where IR: 955FFC0B (hexadecimal)</a:t>
            </a:r>
          </a:p>
          <a:p>
            <a:pPr marL="0" indent="0">
              <a:buClr>
                <a:schemeClr val="lt2"/>
              </a:buClr>
              <a:buSzPts val="1100"/>
              <a:buFont typeface="Arial"/>
              <a:buNone/>
            </a:pPr>
            <a:r>
              <a:rPr lang="en-GB" dirty="0"/>
              <a:t>We get as outputs </a:t>
            </a:r>
            <a:r>
              <a:rPr lang="en-GB" dirty="0" err="1"/>
              <a:t>PCout</a:t>
            </a:r>
            <a:r>
              <a:rPr lang="en-GB" dirty="0"/>
              <a:t>=1, </a:t>
            </a:r>
            <a:r>
              <a:rPr lang="en-GB" dirty="0" err="1"/>
              <a:t>Gra</a:t>
            </a:r>
            <a:r>
              <a:rPr lang="en-GB" dirty="0"/>
              <a:t>=1, Rin=1, Opcode=18 (decimal) which is </a:t>
            </a:r>
            <a:r>
              <a:rPr lang="en-GB" dirty="0" err="1"/>
              <a:t>brlpl</a:t>
            </a:r>
            <a:r>
              <a:rPr lang="en-GB" dirty="0"/>
              <a:t> operation and set the step T=4 to verify the simulation.</a:t>
            </a:r>
          </a:p>
        </p:txBody>
      </p:sp>
      <p:pic>
        <p:nvPicPr>
          <p:cNvPr id="2" name="Picture 1">
            <a:extLst>
              <a:ext uri="{FF2B5EF4-FFF2-40B4-BE49-F238E27FC236}">
                <a16:creationId xmlns:a16="http://schemas.microsoft.com/office/drawing/2014/main" id="{FE4DEB7E-332A-A908-AFEE-DF56171DE0DD}"/>
              </a:ext>
            </a:extLst>
          </p:cNvPr>
          <p:cNvPicPr>
            <a:picLocks noChangeAspect="1"/>
          </p:cNvPicPr>
          <p:nvPr/>
        </p:nvPicPr>
        <p:blipFill>
          <a:blip r:embed="rId3"/>
          <a:stretch>
            <a:fillRect/>
          </a:stretch>
        </p:blipFill>
        <p:spPr>
          <a:xfrm>
            <a:off x="337794" y="2028347"/>
            <a:ext cx="2800635" cy="2971993"/>
          </a:xfrm>
          <a:prstGeom prst="rect">
            <a:avLst/>
          </a:prstGeom>
        </p:spPr>
      </p:pic>
      <p:pic>
        <p:nvPicPr>
          <p:cNvPr id="3" name="Picture 2">
            <a:extLst>
              <a:ext uri="{FF2B5EF4-FFF2-40B4-BE49-F238E27FC236}">
                <a16:creationId xmlns:a16="http://schemas.microsoft.com/office/drawing/2014/main" id="{A8399A49-99B9-EF28-BF5B-7B282D19090D}"/>
              </a:ext>
            </a:extLst>
          </p:cNvPr>
          <p:cNvPicPr>
            <a:picLocks noChangeAspect="1"/>
          </p:cNvPicPr>
          <p:nvPr/>
        </p:nvPicPr>
        <p:blipFill>
          <a:blip r:embed="rId4"/>
          <a:stretch>
            <a:fillRect/>
          </a:stretch>
        </p:blipFill>
        <p:spPr>
          <a:xfrm>
            <a:off x="4572000" y="1971923"/>
            <a:ext cx="2674044" cy="2960896"/>
          </a:xfrm>
          <a:prstGeom prst="rect">
            <a:avLst/>
          </a:prstGeom>
        </p:spPr>
      </p:pic>
    </p:spTree>
    <p:extLst>
      <p:ext uri="{BB962C8B-B14F-4D97-AF65-F5344CB8AC3E}">
        <p14:creationId xmlns:p14="http://schemas.microsoft.com/office/powerpoint/2010/main" val="1932864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1"/>
        <p:cNvGrpSpPr/>
        <p:nvPr/>
      </p:nvGrpSpPr>
      <p:grpSpPr>
        <a:xfrm>
          <a:off x="0" y="0"/>
          <a:ext cx="0" cy="0"/>
          <a:chOff x="0" y="0"/>
          <a:chExt cx="0" cy="0"/>
        </a:xfrm>
      </p:grpSpPr>
      <p:sp>
        <p:nvSpPr>
          <p:cNvPr id="7" name="TextBox 6">
            <a:extLst>
              <a:ext uri="{FF2B5EF4-FFF2-40B4-BE49-F238E27FC236}">
                <a16:creationId xmlns:a16="http://schemas.microsoft.com/office/drawing/2014/main" id="{F91A746F-9229-7BC3-6E5D-55EF1930F5FF}"/>
              </a:ext>
            </a:extLst>
          </p:cNvPr>
          <p:cNvSpPr txBox="1"/>
          <p:nvPr/>
        </p:nvSpPr>
        <p:spPr>
          <a:xfrm>
            <a:off x="644067" y="253367"/>
            <a:ext cx="4673283" cy="1138773"/>
          </a:xfrm>
          <a:prstGeom prst="rect">
            <a:avLst/>
          </a:prstGeom>
          <a:noFill/>
        </p:spPr>
        <p:txBody>
          <a:bodyPr wrap="square">
            <a:spAutoFit/>
          </a:bodyPr>
          <a:lstStyle/>
          <a:p>
            <a:r>
              <a:rPr lang="en-GB" sz="3400" dirty="0">
                <a:solidFill>
                  <a:schemeClr val="dk1"/>
                </a:solidFill>
                <a:latin typeface="Oswald"/>
                <a:sym typeface="Oswald"/>
              </a:rPr>
              <a:t>Datapath </a:t>
            </a:r>
            <a:r>
              <a:rPr lang="en-GB" sz="3400" dirty="0">
                <a:solidFill>
                  <a:schemeClr val="accent1"/>
                </a:solidFill>
                <a:latin typeface="Oswald"/>
                <a:sym typeface="Oswald"/>
              </a:rPr>
              <a:t>Block Diagram </a:t>
            </a:r>
          </a:p>
          <a:p>
            <a:endParaRPr lang="en-GB" sz="3400" dirty="0">
              <a:solidFill>
                <a:schemeClr val="accent1"/>
              </a:solidFill>
              <a:latin typeface="Oswald"/>
              <a:sym typeface="Oswald"/>
            </a:endParaRPr>
          </a:p>
        </p:txBody>
      </p:sp>
      <p:pic>
        <p:nvPicPr>
          <p:cNvPr id="3" name="Picture 2">
            <a:extLst>
              <a:ext uri="{FF2B5EF4-FFF2-40B4-BE49-F238E27FC236}">
                <a16:creationId xmlns:a16="http://schemas.microsoft.com/office/drawing/2014/main" id="{7253DCCB-33C5-1976-4451-3B38CF2688AD}"/>
              </a:ext>
            </a:extLst>
          </p:cNvPr>
          <p:cNvPicPr>
            <a:picLocks noChangeAspect="1"/>
          </p:cNvPicPr>
          <p:nvPr/>
        </p:nvPicPr>
        <p:blipFill>
          <a:blip r:embed="rId3"/>
          <a:stretch>
            <a:fillRect/>
          </a:stretch>
        </p:blipFill>
        <p:spPr>
          <a:xfrm>
            <a:off x="2107410" y="1392140"/>
            <a:ext cx="4929180" cy="3122096"/>
          </a:xfrm>
          <a:prstGeom prst="rect">
            <a:avLst/>
          </a:prstGeom>
        </p:spPr>
      </p:pic>
    </p:spTree>
    <p:extLst>
      <p:ext uri="{BB962C8B-B14F-4D97-AF65-F5344CB8AC3E}">
        <p14:creationId xmlns:p14="http://schemas.microsoft.com/office/powerpoint/2010/main" val="910913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632" y="1377042"/>
            <a:ext cx="7170195" cy="1062900"/>
          </a:xfrm>
        </p:spPr>
        <p:txBody>
          <a:bodyPr/>
          <a:lstStyle/>
          <a:p>
            <a:pPr algn="ctr"/>
            <a:r>
              <a:rPr lang="en-GB" sz="8000" dirty="0" err="1"/>
              <a:t>Datapath</a:t>
            </a:r>
            <a:r>
              <a:rPr lang="en-GB" sz="8000" dirty="0"/>
              <a:t> </a:t>
            </a:r>
            <a:r>
              <a:rPr lang="en-US" sz="8000" dirty="0"/>
              <a:t>Component </a:t>
            </a:r>
          </a:p>
        </p:txBody>
      </p:sp>
    </p:spTree>
    <p:extLst>
      <p:ext uri="{BB962C8B-B14F-4D97-AF65-F5344CB8AC3E}">
        <p14:creationId xmlns:p14="http://schemas.microsoft.com/office/powerpoint/2010/main" val="2574332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6"/>
          <p:cNvSpPr/>
          <p:nvPr/>
        </p:nvSpPr>
        <p:spPr>
          <a:xfrm>
            <a:off x="4835875" y="1388200"/>
            <a:ext cx="3594900" cy="1473000"/>
          </a:xfrm>
          <a:prstGeom prst="roundRect">
            <a:avLst>
              <a:gd name="adj" fmla="val 16667"/>
            </a:avLst>
          </a:prstGeom>
          <a:noFill/>
          <a:ln w="19050" cap="flat" cmpd="sng">
            <a:solidFill>
              <a:schemeClr val="accent1"/>
            </a:solidFill>
            <a:prstDash val="solid"/>
            <a:round/>
            <a:headEnd type="none" w="sm" len="sm"/>
            <a:tailEnd type="none" w="sm" len="sm"/>
          </a:ln>
          <a:effectLst>
            <a:outerShdw blurRad="200025" dist="19050" dir="5400000" algn="bl" rotWithShape="0">
              <a:srgbClr val="98FAFC">
                <a:alpha val="6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2774550" y="3132975"/>
            <a:ext cx="3594900" cy="1473000"/>
          </a:xfrm>
          <a:prstGeom prst="roundRect">
            <a:avLst>
              <a:gd name="adj" fmla="val 16667"/>
            </a:avLst>
          </a:prstGeom>
          <a:noFill/>
          <a:ln w="19050" cap="flat" cmpd="sng">
            <a:solidFill>
              <a:schemeClr val="accent1"/>
            </a:solidFill>
            <a:prstDash val="solid"/>
            <a:round/>
            <a:headEnd type="none" w="sm" len="sm"/>
            <a:tailEnd type="none" w="sm" len="sm"/>
          </a:ln>
          <a:effectLst>
            <a:outerShdw blurRad="200025" dist="19050" dir="5400000" algn="bl" rotWithShape="0">
              <a:srgbClr val="98FAFC">
                <a:alpha val="6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713225" y="1388200"/>
            <a:ext cx="3594900" cy="1473000"/>
          </a:xfrm>
          <a:prstGeom prst="roundRect">
            <a:avLst>
              <a:gd name="adj" fmla="val 16667"/>
            </a:avLst>
          </a:prstGeom>
          <a:noFill/>
          <a:ln w="19050" cap="flat" cmpd="sng">
            <a:solidFill>
              <a:schemeClr val="accent1"/>
            </a:solidFill>
            <a:prstDash val="solid"/>
            <a:round/>
            <a:headEnd type="none" w="sm" len="sm"/>
            <a:tailEnd type="none" w="sm" len="sm"/>
          </a:ln>
          <a:effectLst>
            <a:outerShdw blurRad="200025" dist="19050" dir="5400000" algn="bl" rotWithShape="0">
              <a:srgbClr val="98FAFC">
                <a:alpha val="6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6"/>
          <p:cNvGrpSpPr/>
          <p:nvPr/>
        </p:nvGrpSpPr>
        <p:grpSpPr>
          <a:xfrm rot="5400000">
            <a:off x="6793563" y="-1154209"/>
            <a:ext cx="959680" cy="3741186"/>
            <a:chOff x="7557897" y="2608992"/>
            <a:chExt cx="429195" cy="1673160"/>
          </a:xfrm>
        </p:grpSpPr>
        <p:sp>
          <p:nvSpPr>
            <p:cNvPr id="371" name="Google Shape;371;p36"/>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36"/>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36"/>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5" name="Google Shape;375;p36"/>
          <p:cNvSpPr txBox="1">
            <a:spLocks noGrp="1"/>
          </p:cNvSpPr>
          <p:nvPr>
            <p:ph type="subTitle" idx="1"/>
          </p:nvPr>
        </p:nvSpPr>
        <p:spPr>
          <a:xfrm>
            <a:off x="1426371" y="1629269"/>
            <a:ext cx="2881754" cy="9539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t>VHDL code to implement 1-bus processor with a hardwired control unit that have specific characteristic.</a:t>
            </a:r>
            <a:endParaRPr sz="1600" dirty="0"/>
          </a:p>
        </p:txBody>
      </p:sp>
      <p:sp>
        <p:nvSpPr>
          <p:cNvPr id="377" name="Google Shape;377;p36"/>
          <p:cNvSpPr txBox="1">
            <a:spLocks noGrp="1"/>
          </p:cNvSpPr>
          <p:nvPr>
            <p:ph type="subTitle" idx="3"/>
          </p:nvPr>
        </p:nvSpPr>
        <p:spPr>
          <a:xfrm>
            <a:off x="5652750" y="1622421"/>
            <a:ext cx="23409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t>Simulate each component and test their functionality.</a:t>
            </a:r>
            <a:endParaRPr sz="1600" dirty="0"/>
          </a:p>
        </p:txBody>
      </p:sp>
      <p:grpSp>
        <p:nvGrpSpPr>
          <p:cNvPr id="378" name="Google Shape;378;p36"/>
          <p:cNvGrpSpPr/>
          <p:nvPr/>
        </p:nvGrpSpPr>
        <p:grpSpPr>
          <a:xfrm>
            <a:off x="3014051" y="3291050"/>
            <a:ext cx="461914" cy="491319"/>
            <a:chOff x="8064537" y="2721380"/>
            <a:chExt cx="346600" cy="368664"/>
          </a:xfrm>
        </p:grpSpPr>
        <p:sp>
          <p:nvSpPr>
            <p:cNvPr id="379" name="Google Shape;379;p36"/>
            <p:cNvSpPr/>
            <p:nvPr/>
          </p:nvSpPr>
          <p:spPr>
            <a:xfrm>
              <a:off x="8291916" y="2764705"/>
              <a:ext cx="75897" cy="75897"/>
            </a:xfrm>
            <a:custGeom>
              <a:avLst/>
              <a:gdLst/>
              <a:ahLst/>
              <a:cxnLst/>
              <a:rect l="l" t="t" r="r" b="b"/>
              <a:pathLst>
                <a:path w="2160" h="2160" extrusionOk="0">
                  <a:moveTo>
                    <a:pt x="0" y="1"/>
                  </a:moveTo>
                  <a:lnTo>
                    <a:pt x="0" y="618"/>
                  </a:lnTo>
                  <a:cubicBezTo>
                    <a:pt x="851" y="618"/>
                    <a:pt x="1542" y="1309"/>
                    <a:pt x="1542" y="2160"/>
                  </a:cubicBezTo>
                  <a:lnTo>
                    <a:pt x="2159" y="2160"/>
                  </a:lnTo>
                  <a:cubicBezTo>
                    <a:pt x="2159" y="970"/>
                    <a:pt x="119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8291916" y="2721380"/>
              <a:ext cx="119222" cy="119222"/>
            </a:xfrm>
            <a:custGeom>
              <a:avLst/>
              <a:gdLst/>
              <a:ahLst/>
              <a:cxnLst/>
              <a:rect l="l" t="t" r="r" b="b"/>
              <a:pathLst>
                <a:path w="3393" h="3393" extrusionOk="0">
                  <a:moveTo>
                    <a:pt x="0" y="1"/>
                  </a:moveTo>
                  <a:lnTo>
                    <a:pt x="0" y="618"/>
                  </a:lnTo>
                  <a:cubicBezTo>
                    <a:pt x="1532" y="618"/>
                    <a:pt x="2777" y="1863"/>
                    <a:pt x="2777" y="3393"/>
                  </a:cubicBezTo>
                  <a:lnTo>
                    <a:pt x="3392" y="3393"/>
                  </a:lnTo>
                  <a:cubicBezTo>
                    <a:pt x="3392" y="1522"/>
                    <a:pt x="187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8097145" y="2721591"/>
              <a:ext cx="108469" cy="75862"/>
            </a:xfrm>
            <a:custGeom>
              <a:avLst/>
              <a:gdLst/>
              <a:ahLst/>
              <a:cxnLst/>
              <a:rect l="l" t="t" r="r" b="b"/>
              <a:pathLst>
                <a:path w="3087" h="2159" extrusionOk="0">
                  <a:moveTo>
                    <a:pt x="1" y="1"/>
                  </a:moveTo>
                  <a:lnTo>
                    <a:pt x="1" y="765"/>
                  </a:lnTo>
                  <a:lnTo>
                    <a:pt x="1230" y="765"/>
                  </a:lnTo>
                  <a:lnTo>
                    <a:pt x="1230" y="1394"/>
                  </a:lnTo>
                  <a:lnTo>
                    <a:pt x="1" y="1394"/>
                  </a:lnTo>
                  <a:lnTo>
                    <a:pt x="1" y="2159"/>
                  </a:lnTo>
                  <a:lnTo>
                    <a:pt x="3086" y="2159"/>
                  </a:lnTo>
                  <a:lnTo>
                    <a:pt x="3086" y="1394"/>
                  </a:lnTo>
                  <a:lnTo>
                    <a:pt x="1858" y="1394"/>
                  </a:lnTo>
                  <a:lnTo>
                    <a:pt x="1858" y="765"/>
                  </a:lnTo>
                  <a:lnTo>
                    <a:pt x="3086" y="765"/>
                  </a:lnTo>
                  <a:lnTo>
                    <a:pt x="30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8127715" y="3008494"/>
              <a:ext cx="47049" cy="22066"/>
            </a:xfrm>
            <a:custGeom>
              <a:avLst/>
              <a:gdLst/>
              <a:ahLst/>
              <a:cxnLst/>
              <a:rect l="l" t="t" r="r" b="b"/>
              <a:pathLst>
                <a:path w="1339" h="628" extrusionOk="0">
                  <a:moveTo>
                    <a:pt x="359" y="0"/>
                  </a:moveTo>
                  <a:cubicBezTo>
                    <a:pt x="216" y="0"/>
                    <a:pt x="87" y="95"/>
                    <a:pt x="51" y="234"/>
                  </a:cubicBezTo>
                  <a:cubicBezTo>
                    <a:pt x="1" y="442"/>
                    <a:pt x="157" y="628"/>
                    <a:pt x="356" y="628"/>
                  </a:cubicBezTo>
                  <a:lnTo>
                    <a:pt x="981" y="628"/>
                  </a:lnTo>
                  <a:cubicBezTo>
                    <a:pt x="1125" y="628"/>
                    <a:pt x="1254" y="533"/>
                    <a:pt x="1288" y="393"/>
                  </a:cubicBezTo>
                  <a:cubicBezTo>
                    <a:pt x="1339" y="186"/>
                    <a:pt x="1183"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8064537" y="2813899"/>
              <a:ext cx="261107" cy="276146"/>
            </a:xfrm>
            <a:custGeom>
              <a:avLst/>
              <a:gdLst/>
              <a:ahLst/>
              <a:cxnLst/>
              <a:rect l="l" t="t" r="r" b="b"/>
              <a:pathLst>
                <a:path w="7431" h="7859" extrusionOk="0">
                  <a:moveTo>
                    <a:pt x="3387" y="1224"/>
                  </a:moveTo>
                  <a:lnTo>
                    <a:pt x="3387" y="1851"/>
                  </a:lnTo>
                  <a:lnTo>
                    <a:pt x="1529" y="1851"/>
                  </a:lnTo>
                  <a:lnTo>
                    <a:pt x="1529" y="1224"/>
                  </a:lnTo>
                  <a:close/>
                  <a:moveTo>
                    <a:pt x="3086" y="2452"/>
                  </a:moveTo>
                  <a:lnTo>
                    <a:pt x="3086" y="3080"/>
                  </a:lnTo>
                  <a:lnTo>
                    <a:pt x="1858" y="3080"/>
                  </a:lnTo>
                  <a:lnTo>
                    <a:pt x="1858" y="2452"/>
                  </a:lnTo>
                  <a:close/>
                  <a:moveTo>
                    <a:pt x="2786" y="3681"/>
                  </a:moveTo>
                  <a:lnTo>
                    <a:pt x="2786" y="4310"/>
                  </a:lnTo>
                  <a:lnTo>
                    <a:pt x="2158" y="4310"/>
                  </a:lnTo>
                  <a:lnTo>
                    <a:pt x="2158" y="3681"/>
                  </a:lnTo>
                  <a:close/>
                  <a:moveTo>
                    <a:pt x="2765" y="4937"/>
                  </a:moveTo>
                  <a:cubicBezTo>
                    <a:pt x="3205" y="4937"/>
                    <a:pt x="3632" y="5291"/>
                    <a:pt x="3696" y="5727"/>
                  </a:cubicBezTo>
                  <a:cubicBezTo>
                    <a:pt x="3779" y="6301"/>
                    <a:pt x="3335" y="6793"/>
                    <a:pt x="2777" y="6793"/>
                  </a:cubicBezTo>
                  <a:lnTo>
                    <a:pt x="2170" y="6793"/>
                  </a:lnTo>
                  <a:cubicBezTo>
                    <a:pt x="1730" y="6793"/>
                    <a:pt x="1303" y="6439"/>
                    <a:pt x="1241" y="6004"/>
                  </a:cubicBezTo>
                  <a:cubicBezTo>
                    <a:pt x="1158" y="5431"/>
                    <a:pt x="1601" y="4937"/>
                    <a:pt x="2158" y="4937"/>
                  </a:cubicBezTo>
                  <a:close/>
                  <a:moveTo>
                    <a:pt x="6485" y="1"/>
                  </a:moveTo>
                  <a:cubicBezTo>
                    <a:pt x="6284" y="1"/>
                    <a:pt x="6083" y="76"/>
                    <a:pt x="5930" y="226"/>
                  </a:cubicBezTo>
                  <a:cubicBezTo>
                    <a:pt x="5540" y="610"/>
                    <a:pt x="5665" y="1261"/>
                    <a:pt x="6172" y="1477"/>
                  </a:cubicBezTo>
                  <a:lnTo>
                    <a:pt x="6172" y="3096"/>
                  </a:lnTo>
                  <a:lnTo>
                    <a:pt x="5543" y="3712"/>
                  </a:lnTo>
                  <a:lnTo>
                    <a:pt x="5543" y="5074"/>
                  </a:lnTo>
                  <a:lnTo>
                    <a:pt x="4942" y="5074"/>
                  </a:lnTo>
                  <a:lnTo>
                    <a:pt x="4942" y="132"/>
                  </a:lnTo>
                  <a:lnTo>
                    <a:pt x="1" y="132"/>
                  </a:lnTo>
                  <a:lnTo>
                    <a:pt x="1" y="7858"/>
                  </a:lnTo>
                  <a:lnTo>
                    <a:pt x="4942" y="7858"/>
                  </a:lnTo>
                  <a:lnTo>
                    <a:pt x="4942" y="6630"/>
                  </a:lnTo>
                  <a:lnTo>
                    <a:pt x="6016" y="6630"/>
                  </a:lnTo>
                  <a:cubicBezTo>
                    <a:pt x="6401" y="6630"/>
                    <a:pt x="6736" y="6353"/>
                    <a:pt x="6791" y="5971"/>
                  </a:cubicBezTo>
                  <a:cubicBezTo>
                    <a:pt x="6852" y="5550"/>
                    <a:pt x="6565" y="5183"/>
                    <a:pt x="6172" y="5104"/>
                  </a:cubicBezTo>
                  <a:lnTo>
                    <a:pt x="6172" y="3983"/>
                  </a:lnTo>
                  <a:lnTo>
                    <a:pt x="6800" y="3365"/>
                  </a:lnTo>
                  <a:lnTo>
                    <a:pt x="6800" y="1477"/>
                  </a:lnTo>
                  <a:cubicBezTo>
                    <a:pt x="7305" y="1261"/>
                    <a:pt x="7430" y="608"/>
                    <a:pt x="7041" y="226"/>
                  </a:cubicBezTo>
                  <a:cubicBezTo>
                    <a:pt x="6888" y="76"/>
                    <a:pt x="6686" y="1"/>
                    <a:pt x="6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6"/>
          <p:cNvSpPr txBox="1">
            <a:spLocks noGrp="1"/>
          </p:cNvSpPr>
          <p:nvPr>
            <p:ph type="subTitle" idx="5"/>
          </p:nvPr>
        </p:nvSpPr>
        <p:spPr>
          <a:xfrm>
            <a:off x="3528302" y="3254560"/>
            <a:ext cx="2788812" cy="10556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t>Write a top level code to connect all components as a one system.</a:t>
            </a:r>
            <a:endParaRPr sz="1600" dirty="0"/>
          </a:p>
        </p:txBody>
      </p:sp>
      <p:sp>
        <p:nvSpPr>
          <p:cNvPr id="386" name="Google Shape;386;p36"/>
          <p:cNvSpPr txBox="1">
            <a:spLocks noGrp="1"/>
          </p:cNvSpPr>
          <p:nvPr>
            <p:ph type="title" idx="6"/>
          </p:nvPr>
        </p:nvSpPr>
        <p:spPr>
          <a:xfrm>
            <a:off x="720000" y="539500"/>
            <a:ext cx="7710900" cy="57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dirty="0">
                <a:solidFill>
                  <a:schemeClr val="accent1"/>
                </a:solidFill>
              </a:rPr>
              <a:t>Objectives</a:t>
            </a:r>
            <a:endParaRPr dirty="0">
              <a:solidFill>
                <a:schemeClr val="accent1"/>
              </a:solidFill>
            </a:endParaRPr>
          </a:p>
        </p:txBody>
      </p:sp>
      <p:grpSp>
        <p:nvGrpSpPr>
          <p:cNvPr id="387" name="Google Shape;387;p36"/>
          <p:cNvGrpSpPr/>
          <p:nvPr/>
        </p:nvGrpSpPr>
        <p:grpSpPr>
          <a:xfrm>
            <a:off x="947571" y="1571123"/>
            <a:ext cx="461935" cy="393314"/>
            <a:chOff x="4794231" y="3363705"/>
            <a:chExt cx="368487" cy="313747"/>
          </a:xfrm>
        </p:grpSpPr>
        <p:sp>
          <p:nvSpPr>
            <p:cNvPr id="388" name="Google Shape;388;p36"/>
            <p:cNvSpPr/>
            <p:nvPr/>
          </p:nvSpPr>
          <p:spPr>
            <a:xfrm>
              <a:off x="4923750" y="3472141"/>
              <a:ext cx="22101" cy="32643"/>
            </a:xfrm>
            <a:custGeom>
              <a:avLst/>
              <a:gdLst/>
              <a:ahLst/>
              <a:cxnLst/>
              <a:rect l="l" t="t" r="r" b="b"/>
              <a:pathLst>
                <a:path w="629" h="929" extrusionOk="0">
                  <a:moveTo>
                    <a:pt x="1" y="1"/>
                  </a:moveTo>
                  <a:lnTo>
                    <a:pt x="1" y="929"/>
                  </a:lnTo>
                  <a:lnTo>
                    <a:pt x="628" y="929"/>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4815349" y="3363705"/>
              <a:ext cx="325268" cy="43219"/>
            </a:xfrm>
            <a:custGeom>
              <a:avLst/>
              <a:gdLst/>
              <a:ahLst/>
              <a:cxnLst/>
              <a:rect l="l" t="t" r="r" b="b"/>
              <a:pathLst>
                <a:path w="9257" h="1230" extrusionOk="0">
                  <a:moveTo>
                    <a:pt x="0" y="1"/>
                  </a:moveTo>
                  <a:lnTo>
                    <a:pt x="0" y="1229"/>
                  </a:lnTo>
                  <a:lnTo>
                    <a:pt x="9256" y="1229"/>
                  </a:lnTo>
                  <a:lnTo>
                    <a:pt x="9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5054253" y="3472141"/>
              <a:ext cx="22066" cy="32643"/>
            </a:xfrm>
            <a:custGeom>
              <a:avLst/>
              <a:gdLst/>
              <a:ahLst/>
              <a:cxnLst/>
              <a:rect l="l" t="t" r="r" b="b"/>
              <a:pathLst>
                <a:path w="628" h="929" extrusionOk="0">
                  <a:moveTo>
                    <a:pt x="0" y="1"/>
                  </a:moveTo>
                  <a:lnTo>
                    <a:pt x="0" y="929"/>
                  </a:lnTo>
                  <a:lnTo>
                    <a:pt x="628" y="929"/>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4816333" y="3428921"/>
              <a:ext cx="325268" cy="119011"/>
            </a:xfrm>
            <a:custGeom>
              <a:avLst/>
              <a:gdLst/>
              <a:ahLst/>
              <a:cxnLst/>
              <a:rect l="l" t="t" r="r" b="b"/>
              <a:pathLst>
                <a:path w="9257" h="3387" extrusionOk="0">
                  <a:moveTo>
                    <a:pt x="1856" y="602"/>
                  </a:moveTo>
                  <a:lnTo>
                    <a:pt x="1856" y="2759"/>
                  </a:lnTo>
                  <a:lnTo>
                    <a:pt x="1229" y="2759"/>
                  </a:lnTo>
                  <a:lnTo>
                    <a:pt x="1229" y="602"/>
                  </a:lnTo>
                  <a:close/>
                  <a:moveTo>
                    <a:pt x="4315" y="602"/>
                  </a:moveTo>
                  <a:lnTo>
                    <a:pt x="4315" y="2759"/>
                  </a:lnTo>
                  <a:lnTo>
                    <a:pt x="2457" y="2759"/>
                  </a:lnTo>
                  <a:lnTo>
                    <a:pt x="2457" y="602"/>
                  </a:lnTo>
                  <a:close/>
                  <a:moveTo>
                    <a:pt x="5543" y="602"/>
                  </a:moveTo>
                  <a:lnTo>
                    <a:pt x="5543" y="2759"/>
                  </a:lnTo>
                  <a:lnTo>
                    <a:pt x="4914" y="2759"/>
                  </a:lnTo>
                  <a:lnTo>
                    <a:pt x="4914" y="602"/>
                  </a:lnTo>
                  <a:close/>
                  <a:moveTo>
                    <a:pt x="8000" y="602"/>
                  </a:moveTo>
                  <a:lnTo>
                    <a:pt x="8000" y="2759"/>
                  </a:lnTo>
                  <a:lnTo>
                    <a:pt x="6144" y="2759"/>
                  </a:lnTo>
                  <a:lnTo>
                    <a:pt x="6144" y="602"/>
                  </a:lnTo>
                  <a:close/>
                  <a:moveTo>
                    <a:pt x="0" y="1"/>
                  </a:moveTo>
                  <a:lnTo>
                    <a:pt x="0" y="3387"/>
                  </a:lnTo>
                  <a:lnTo>
                    <a:pt x="9256" y="3387"/>
                  </a:lnTo>
                  <a:lnTo>
                    <a:pt x="9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4815349" y="3569966"/>
              <a:ext cx="325268" cy="53760"/>
            </a:xfrm>
            <a:custGeom>
              <a:avLst/>
              <a:gdLst/>
              <a:ahLst/>
              <a:cxnLst/>
              <a:rect l="l" t="t" r="r" b="b"/>
              <a:pathLst>
                <a:path w="9257" h="1530" extrusionOk="0">
                  <a:moveTo>
                    <a:pt x="0" y="1"/>
                  </a:moveTo>
                  <a:lnTo>
                    <a:pt x="0" y="928"/>
                  </a:lnTo>
                  <a:lnTo>
                    <a:pt x="2956" y="928"/>
                  </a:lnTo>
                  <a:lnTo>
                    <a:pt x="3574" y="1529"/>
                  </a:lnTo>
                  <a:lnTo>
                    <a:pt x="5679" y="1529"/>
                  </a:lnTo>
                  <a:lnTo>
                    <a:pt x="6295" y="928"/>
                  </a:lnTo>
                  <a:lnTo>
                    <a:pt x="9256" y="928"/>
                  </a:lnTo>
                  <a:lnTo>
                    <a:pt x="9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4794231" y="3623692"/>
              <a:ext cx="368487" cy="53760"/>
            </a:xfrm>
            <a:custGeom>
              <a:avLst/>
              <a:gdLst/>
              <a:ahLst/>
              <a:cxnLst/>
              <a:rect l="l" t="t" r="r" b="b"/>
              <a:pathLst>
                <a:path w="10487" h="1530" extrusionOk="0">
                  <a:moveTo>
                    <a:pt x="0" y="0"/>
                  </a:moveTo>
                  <a:lnTo>
                    <a:pt x="0" y="604"/>
                  </a:lnTo>
                  <a:cubicBezTo>
                    <a:pt x="0" y="1116"/>
                    <a:pt x="415" y="1529"/>
                    <a:pt x="927" y="1529"/>
                  </a:cubicBezTo>
                  <a:lnTo>
                    <a:pt x="9561" y="1529"/>
                  </a:lnTo>
                  <a:cubicBezTo>
                    <a:pt x="10071" y="1529"/>
                    <a:pt x="10486" y="1116"/>
                    <a:pt x="10486" y="604"/>
                  </a:cubicBezTo>
                  <a:lnTo>
                    <a:pt x="10486" y="0"/>
                  </a:lnTo>
                  <a:lnTo>
                    <a:pt x="7094" y="0"/>
                  </a:lnTo>
                  <a:lnTo>
                    <a:pt x="6477" y="629"/>
                  </a:lnTo>
                  <a:lnTo>
                    <a:pt x="4010" y="629"/>
                  </a:lnTo>
                  <a:lnTo>
                    <a:pt x="33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36"/>
          <p:cNvGrpSpPr/>
          <p:nvPr/>
        </p:nvGrpSpPr>
        <p:grpSpPr>
          <a:xfrm>
            <a:off x="5059037" y="1581475"/>
            <a:ext cx="461928" cy="366913"/>
            <a:chOff x="7238791" y="2759364"/>
            <a:chExt cx="368452" cy="292664"/>
          </a:xfrm>
        </p:grpSpPr>
        <p:sp>
          <p:nvSpPr>
            <p:cNvPr id="395" name="Google Shape;395;p36"/>
            <p:cNvSpPr/>
            <p:nvPr/>
          </p:nvSpPr>
          <p:spPr>
            <a:xfrm>
              <a:off x="7301512" y="2759364"/>
              <a:ext cx="67815" cy="65321"/>
            </a:xfrm>
            <a:custGeom>
              <a:avLst/>
              <a:gdLst/>
              <a:ahLst/>
              <a:cxnLst/>
              <a:rect l="l" t="t" r="r" b="b"/>
              <a:pathLst>
                <a:path w="1930" h="1859" extrusionOk="0">
                  <a:moveTo>
                    <a:pt x="796" y="1"/>
                  </a:moveTo>
                  <a:lnTo>
                    <a:pt x="0" y="1858"/>
                  </a:lnTo>
                  <a:lnTo>
                    <a:pt x="1929" y="1858"/>
                  </a:lnTo>
                  <a:lnTo>
                    <a:pt x="19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7390377" y="2759364"/>
              <a:ext cx="137071" cy="65321"/>
            </a:xfrm>
            <a:custGeom>
              <a:avLst/>
              <a:gdLst/>
              <a:ahLst/>
              <a:cxnLst/>
              <a:rect l="l" t="t" r="r" b="b"/>
              <a:pathLst>
                <a:path w="3901" h="1859" extrusionOk="0">
                  <a:moveTo>
                    <a:pt x="1" y="1"/>
                  </a:moveTo>
                  <a:lnTo>
                    <a:pt x="1" y="1858"/>
                  </a:lnTo>
                  <a:lnTo>
                    <a:pt x="3900" y="1858"/>
                  </a:lnTo>
                  <a:lnTo>
                    <a:pt x="2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7476711" y="2986778"/>
              <a:ext cx="22101" cy="43219"/>
            </a:xfrm>
            <a:custGeom>
              <a:avLst/>
              <a:gdLst/>
              <a:ahLst/>
              <a:cxnLst/>
              <a:rect l="l" t="t" r="r" b="b"/>
              <a:pathLst>
                <a:path w="629" h="1230" extrusionOk="0">
                  <a:moveTo>
                    <a:pt x="1" y="1"/>
                  </a:moveTo>
                  <a:lnTo>
                    <a:pt x="1" y="1229"/>
                  </a:lnTo>
                  <a:lnTo>
                    <a:pt x="628" y="1229"/>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7519861" y="2986778"/>
              <a:ext cx="22101" cy="65250"/>
            </a:xfrm>
            <a:custGeom>
              <a:avLst/>
              <a:gdLst/>
              <a:ahLst/>
              <a:cxnLst/>
              <a:rect l="l" t="t" r="r" b="b"/>
              <a:pathLst>
                <a:path w="629" h="1857" extrusionOk="0">
                  <a:moveTo>
                    <a:pt x="1" y="1"/>
                  </a:moveTo>
                  <a:lnTo>
                    <a:pt x="1" y="1857"/>
                  </a:lnTo>
                  <a:lnTo>
                    <a:pt x="629" y="1857"/>
                  </a:lnTo>
                  <a:lnTo>
                    <a:pt x="6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7304007" y="2986778"/>
              <a:ext cx="22137" cy="43219"/>
            </a:xfrm>
            <a:custGeom>
              <a:avLst/>
              <a:gdLst/>
              <a:ahLst/>
              <a:cxnLst/>
              <a:rect l="l" t="t" r="r" b="b"/>
              <a:pathLst>
                <a:path w="630" h="1230" extrusionOk="0">
                  <a:moveTo>
                    <a:pt x="1" y="1"/>
                  </a:moveTo>
                  <a:lnTo>
                    <a:pt x="1" y="1229"/>
                  </a:lnTo>
                  <a:lnTo>
                    <a:pt x="630" y="1229"/>
                  </a:lnTo>
                  <a:lnTo>
                    <a:pt x="6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7347157" y="2986778"/>
              <a:ext cx="22172" cy="65250"/>
            </a:xfrm>
            <a:custGeom>
              <a:avLst/>
              <a:gdLst/>
              <a:ahLst/>
              <a:cxnLst/>
              <a:rect l="l" t="t" r="r" b="b"/>
              <a:pathLst>
                <a:path w="631" h="1857" extrusionOk="0">
                  <a:moveTo>
                    <a:pt x="1" y="1"/>
                  </a:moveTo>
                  <a:lnTo>
                    <a:pt x="1" y="1857"/>
                  </a:lnTo>
                  <a:lnTo>
                    <a:pt x="630" y="1857"/>
                  </a:lnTo>
                  <a:lnTo>
                    <a:pt x="6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7238791" y="2845769"/>
              <a:ext cx="368452" cy="97858"/>
            </a:xfrm>
            <a:custGeom>
              <a:avLst/>
              <a:gdLst/>
              <a:ahLst/>
              <a:cxnLst/>
              <a:rect l="l" t="t" r="r" b="b"/>
              <a:pathLst>
                <a:path w="10486" h="2785" extrusionOk="0">
                  <a:moveTo>
                    <a:pt x="6171" y="928"/>
                  </a:moveTo>
                  <a:lnTo>
                    <a:pt x="6171" y="1556"/>
                  </a:lnTo>
                  <a:lnTo>
                    <a:pt x="5243" y="1556"/>
                  </a:lnTo>
                  <a:lnTo>
                    <a:pt x="5243" y="928"/>
                  </a:lnTo>
                  <a:close/>
                  <a:moveTo>
                    <a:pt x="490" y="0"/>
                  </a:moveTo>
                  <a:lnTo>
                    <a:pt x="1" y="491"/>
                  </a:lnTo>
                  <a:lnTo>
                    <a:pt x="1" y="1984"/>
                  </a:lnTo>
                  <a:lnTo>
                    <a:pt x="798" y="2784"/>
                  </a:lnTo>
                  <a:lnTo>
                    <a:pt x="1265" y="2784"/>
                  </a:lnTo>
                  <a:cubicBezTo>
                    <a:pt x="1407" y="2079"/>
                    <a:pt x="2031" y="1547"/>
                    <a:pt x="2776" y="1547"/>
                  </a:cubicBezTo>
                  <a:cubicBezTo>
                    <a:pt x="3521" y="1547"/>
                    <a:pt x="4144" y="2079"/>
                    <a:pt x="4287" y="2784"/>
                  </a:cubicBezTo>
                  <a:lnTo>
                    <a:pt x="6199" y="2784"/>
                  </a:lnTo>
                  <a:cubicBezTo>
                    <a:pt x="6342" y="2079"/>
                    <a:pt x="6965" y="1547"/>
                    <a:pt x="7710" y="1547"/>
                  </a:cubicBezTo>
                  <a:cubicBezTo>
                    <a:pt x="8454" y="1547"/>
                    <a:pt x="9077" y="2079"/>
                    <a:pt x="9221" y="2784"/>
                  </a:cubicBezTo>
                  <a:lnTo>
                    <a:pt x="9688" y="2784"/>
                  </a:lnTo>
                  <a:lnTo>
                    <a:pt x="10485" y="1984"/>
                  </a:lnTo>
                  <a:lnTo>
                    <a:pt x="10485" y="491"/>
                  </a:lnTo>
                  <a:lnTo>
                    <a:pt x="99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7476711" y="2922300"/>
              <a:ext cx="65321" cy="43430"/>
            </a:xfrm>
            <a:custGeom>
              <a:avLst/>
              <a:gdLst/>
              <a:ahLst/>
              <a:cxnLst/>
              <a:rect l="l" t="t" r="r" b="b"/>
              <a:pathLst>
                <a:path w="1859" h="1236" extrusionOk="0">
                  <a:moveTo>
                    <a:pt x="929" y="1"/>
                  </a:moveTo>
                  <a:cubicBezTo>
                    <a:pt x="417" y="1"/>
                    <a:pt x="1" y="416"/>
                    <a:pt x="1" y="926"/>
                  </a:cubicBezTo>
                  <a:lnTo>
                    <a:pt x="1" y="1235"/>
                  </a:lnTo>
                  <a:lnTo>
                    <a:pt x="1858" y="1235"/>
                  </a:lnTo>
                  <a:lnTo>
                    <a:pt x="1858" y="926"/>
                  </a:lnTo>
                  <a:cubicBezTo>
                    <a:pt x="1857" y="416"/>
                    <a:pt x="1442" y="1"/>
                    <a:pt x="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7304007" y="2922300"/>
              <a:ext cx="65321" cy="43430"/>
            </a:xfrm>
            <a:custGeom>
              <a:avLst/>
              <a:gdLst/>
              <a:ahLst/>
              <a:cxnLst/>
              <a:rect l="l" t="t" r="r" b="b"/>
              <a:pathLst>
                <a:path w="1859" h="1236" extrusionOk="0">
                  <a:moveTo>
                    <a:pt x="929" y="1"/>
                  </a:moveTo>
                  <a:cubicBezTo>
                    <a:pt x="417" y="1"/>
                    <a:pt x="1" y="416"/>
                    <a:pt x="1" y="926"/>
                  </a:cubicBezTo>
                  <a:lnTo>
                    <a:pt x="1" y="1235"/>
                  </a:lnTo>
                  <a:lnTo>
                    <a:pt x="1858" y="1235"/>
                  </a:lnTo>
                  <a:lnTo>
                    <a:pt x="1858" y="926"/>
                  </a:lnTo>
                  <a:cubicBezTo>
                    <a:pt x="1858" y="416"/>
                    <a:pt x="1442" y="1"/>
                    <a:pt x="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36"/>
          <p:cNvGrpSpPr/>
          <p:nvPr/>
        </p:nvGrpSpPr>
        <p:grpSpPr>
          <a:xfrm>
            <a:off x="720000" y="3089050"/>
            <a:ext cx="1600800" cy="1600800"/>
            <a:chOff x="720000" y="3089050"/>
            <a:chExt cx="1600800" cy="1600800"/>
          </a:xfrm>
        </p:grpSpPr>
        <p:sp>
          <p:nvSpPr>
            <p:cNvPr id="405" name="Google Shape;405;p36"/>
            <p:cNvSpPr/>
            <p:nvPr/>
          </p:nvSpPr>
          <p:spPr>
            <a:xfrm>
              <a:off x="720000" y="3089050"/>
              <a:ext cx="1600800" cy="16008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06" name="Google Shape;406;p36"/>
            <p:cNvSpPr/>
            <p:nvPr/>
          </p:nvSpPr>
          <p:spPr>
            <a:xfrm rot="5400000">
              <a:off x="823981" y="3192879"/>
              <a:ext cx="1392900" cy="1392900"/>
            </a:xfrm>
            <a:prstGeom prst="blockArc">
              <a:avLst>
                <a:gd name="adj1" fmla="val 7558344"/>
                <a:gd name="adj2" fmla="val 1850511"/>
                <a:gd name="adj3" fmla="val 9051"/>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1386833" y="3751320"/>
              <a:ext cx="267300" cy="267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08" name="Google Shape;408;p36"/>
            <p:cNvSpPr/>
            <p:nvPr/>
          </p:nvSpPr>
          <p:spPr>
            <a:xfrm rot="-3600057">
              <a:off x="1109401" y="3473975"/>
              <a:ext cx="822023" cy="822023"/>
            </a:xfrm>
            <a:prstGeom prst="blockArc">
              <a:avLst>
                <a:gd name="adj1" fmla="val 7558344"/>
                <a:gd name="adj2" fmla="val 1861461"/>
                <a:gd name="adj3" fmla="val 12146"/>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36"/>
          <p:cNvGrpSpPr/>
          <p:nvPr/>
        </p:nvGrpSpPr>
        <p:grpSpPr>
          <a:xfrm>
            <a:off x="6672250" y="2933623"/>
            <a:ext cx="1902600" cy="1902600"/>
            <a:chOff x="6672250" y="2933623"/>
            <a:chExt cx="1902600" cy="1902600"/>
          </a:xfrm>
        </p:grpSpPr>
        <p:sp>
          <p:nvSpPr>
            <p:cNvPr id="410" name="Google Shape;410;p36"/>
            <p:cNvSpPr/>
            <p:nvPr/>
          </p:nvSpPr>
          <p:spPr>
            <a:xfrm>
              <a:off x="6823200" y="3084575"/>
              <a:ext cx="1600800" cy="16008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11" name="Google Shape;411;p36"/>
            <p:cNvSpPr/>
            <p:nvPr/>
          </p:nvSpPr>
          <p:spPr>
            <a:xfrm rot="-9000337">
              <a:off x="6927131" y="3188504"/>
              <a:ext cx="1392836" cy="1392836"/>
            </a:xfrm>
            <a:prstGeom prst="blockArc">
              <a:avLst>
                <a:gd name="adj1" fmla="val 7558344"/>
                <a:gd name="adj2" fmla="val 1850511"/>
                <a:gd name="adj3" fmla="val 9051"/>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7490033" y="3746845"/>
              <a:ext cx="267300" cy="267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13" name="Google Shape;413;p36"/>
            <p:cNvSpPr/>
            <p:nvPr/>
          </p:nvSpPr>
          <p:spPr>
            <a:xfrm rot="1799943">
              <a:off x="7212526" y="3469434"/>
              <a:ext cx="822023" cy="822023"/>
            </a:xfrm>
            <a:prstGeom prst="blockArc">
              <a:avLst>
                <a:gd name="adj1" fmla="val 7558344"/>
                <a:gd name="adj2" fmla="val 1861461"/>
                <a:gd name="adj3" fmla="val 12146"/>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48739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96"/>
        <p:cNvGrpSpPr/>
        <p:nvPr/>
      </p:nvGrpSpPr>
      <p:grpSpPr>
        <a:xfrm>
          <a:off x="0" y="0"/>
          <a:ext cx="0" cy="0"/>
          <a:chOff x="0" y="0"/>
          <a:chExt cx="0" cy="0"/>
        </a:xfrm>
      </p:grpSpPr>
      <p:grpSp>
        <p:nvGrpSpPr>
          <p:cNvPr id="2298" name="Google Shape;2298;p48"/>
          <p:cNvGrpSpPr/>
          <p:nvPr/>
        </p:nvGrpSpPr>
        <p:grpSpPr>
          <a:xfrm rot="5400000">
            <a:off x="6177963" y="-1224672"/>
            <a:ext cx="1698171" cy="4356847"/>
            <a:chOff x="7350442" y="2608992"/>
            <a:chExt cx="777239" cy="1673160"/>
          </a:xfrm>
        </p:grpSpPr>
        <p:sp>
          <p:nvSpPr>
            <p:cNvPr id="2299" name="Google Shape;2299;p48"/>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0" name="Google Shape;2300;p48"/>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1" name="Google Shape;2301;p48"/>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2" name="Google Shape;2302;p48"/>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3" name="Google Shape;2303;p48"/>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4" name="Google Shape;2304;p48"/>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5" name="Google Shape;2305;p48"/>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6" name="Google Shape;2306;p48"/>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07" name="Google Shape;2307;p48"/>
          <p:cNvSpPr txBox="1">
            <a:spLocks noGrp="1"/>
          </p:cNvSpPr>
          <p:nvPr>
            <p:ph type="subTitle" idx="1"/>
          </p:nvPr>
        </p:nvSpPr>
        <p:spPr>
          <a:xfrm>
            <a:off x="607920" y="1906845"/>
            <a:ext cx="7095745" cy="257675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2400" dirty="0">
                <a:latin typeface="Times New Roman" panose="02020603050405020304" pitchFamily="18" charset="0"/>
                <a:cs typeface="Times New Roman" panose="02020603050405020304" pitchFamily="18" charset="0"/>
              </a:rPr>
              <a:t>The  objective  of  this  project  have  been  achieved  by implementing implement  1-bus processor with a hardwired control unit that have specific characteristic using VHDL Code. Also, the components’ functionality was tested by running the RTL Viewer and simulate each component. Furthermore, we have tried to connect all components as a one system. </a:t>
            </a:r>
            <a:endParaRPr sz="2400" dirty="0">
              <a:latin typeface="Times New Roman" panose="02020603050405020304" pitchFamily="18" charset="0"/>
              <a:cs typeface="Times New Roman" panose="02020603050405020304" pitchFamily="18" charset="0"/>
            </a:endParaRPr>
          </a:p>
        </p:txBody>
      </p:sp>
      <p:sp>
        <p:nvSpPr>
          <p:cNvPr id="2308" name="Google Shape;2308;p48"/>
          <p:cNvSpPr txBox="1">
            <a:spLocks noGrp="1"/>
          </p:cNvSpPr>
          <p:nvPr>
            <p:ph type="title"/>
          </p:nvPr>
        </p:nvSpPr>
        <p:spPr>
          <a:xfrm>
            <a:off x="607920" y="587896"/>
            <a:ext cx="7704000" cy="57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4400" dirty="0">
                <a:solidFill>
                  <a:schemeClr val="accent1"/>
                </a:solidFill>
              </a:rPr>
              <a:t>CONCLUSIONS</a:t>
            </a:r>
            <a:br>
              <a:rPr lang="en-GB" sz="4400" dirty="0">
                <a:solidFill>
                  <a:schemeClr val="accent1"/>
                </a:solidFill>
              </a:rPr>
            </a:br>
            <a:endParaRPr sz="4400" dirty="0">
              <a:solidFill>
                <a:schemeClr val="accent1"/>
              </a:solidFill>
            </a:endParaRPr>
          </a:p>
        </p:txBody>
      </p:sp>
    </p:spTree>
    <p:extLst>
      <p:ext uri="{BB962C8B-B14F-4D97-AF65-F5344CB8AC3E}">
        <p14:creationId xmlns:p14="http://schemas.microsoft.com/office/powerpoint/2010/main" val="3038694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60" name="Google Shape;360;p35"/>
          <p:cNvSpPr txBox="1">
            <a:spLocks noGrp="1"/>
          </p:cNvSpPr>
          <p:nvPr>
            <p:ph type="title"/>
          </p:nvPr>
        </p:nvSpPr>
        <p:spPr>
          <a:xfrm>
            <a:off x="476105" y="194890"/>
            <a:ext cx="4334099"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dirty="0"/>
              <a:t>Datapath </a:t>
            </a:r>
            <a:r>
              <a:rPr lang="en" dirty="0">
                <a:solidFill>
                  <a:schemeClr val="accent1"/>
                </a:solidFill>
              </a:rPr>
              <a:t>CODE and RTL</a:t>
            </a:r>
            <a:endParaRPr dirty="0">
              <a:solidFill>
                <a:schemeClr val="accent1"/>
              </a:solidFill>
            </a:endParaRPr>
          </a:p>
        </p:txBody>
      </p:sp>
      <p:pic>
        <p:nvPicPr>
          <p:cNvPr id="3" name="Picture 2" descr="A picture containing diagram&#10;&#10;Description automatically generated">
            <a:extLst>
              <a:ext uri="{FF2B5EF4-FFF2-40B4-BE49-F238E27FC236}">
                <a16:creationId xmlns:a16="http://schemas.microsoft.com/office/drawing/2014/main" id="{768AF8BC-136D-8C30-9ABF-C0ECA8B640AF}"/>
              </a:ext>
            </a:extLst>
          </p:cNvPr>
          <p:cNvPicPr>
            <a:picLocks noChangeAspect="1"/>
          </p:cNvPicPr>
          <p:nvPr/>
        </p:nvPicPr>
        <p:blipFill>
          <a:blip r:embed="rId3"/>
          <a:stretch>
            <a:fillRect/>
          </a:stretch>
        </p:blipFill>
        <p:spPr>
          <a:xfrm>
            <a:off x="476105" y="846510"/>
            <a:ext cx="2870200" cy="4102100"/>
          </a:xfrm>
          <a:prstGeom prst="rect">
            <a:avLst/>
          </a:prstGeom>
        </p:spPr>
      </p:pic>
      <p:pic>
        <p:nvPicPr>
          <p:cNvPr id="7" name="Picture 6">
            <a:extLst>
              <a:ext uri="{FF2B5EF4-FFF2-40B4-BE49-F238E27FC236}">
                <a16:creationId xmlns:a16="http://schemas.microsoft.com/office/drawing/2014/main" id="{171B7B93-6051-DD2B-C4C5-F21F7D49DAD8}"/>
              </a:ext>
            </a:extLst>
          </p:cNvPr>
          <p:cNvPicPr>
            <a:picLocks noChangeAspect="1"/>
          </p:cNvPicPr>
          <p:nvPr/>
        </p:nvPicPr>
        <p:blipFill>
          <a:blip r:embed="rId4"/>
          <a:stretch>
            <a:fillRect/>
          </a:stretch>
        </p:blipFill>
        <p:spPr>
          <a:xfrm>
            <a:off x="4810204" y="194890"/>
            <a:ext cx="3459480" cy="4766310"/>
          </a:xfrm>
          <a:prstGeom prst="rect">
            <a:avLst/>
          </a:prstGeom>
        </p:spPr>
      </p:pic>
    </p:spTree>
    <p:extLst>
      <p:ext uri="{BB962C8B-B14F-4D97-AF65-F5344CB8AC3E}">
        <p14:creationId xmlns:p14="http://schemas.microsoft.com/office/powerpoint/2010/main" val="3419040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96"/>
        <p:cNvGrpSpPr/>
        <p:nvPr/>
      </p:nvGrpSpPr>
      <p:grpSpPr>
        <a:xfrm>
          <a:off x="0" y="0"/>
          <a:ext cx="0" cy="0"/>
          <a:chOff x="0" y="0"/>
          <a:chExt cx="0" cy="0"/>
        </a:xfrm>
      </p:grpSpPr>
      <p:grpSp>
        <p:nvGrpSpPr>
          <p:cNvPr id="2298" name="Google Shape;2298;p48"/>
          <p:cNvGrpSpPr/>
          <p:nvPr/>
        </p:nvGrpSpPr>
        <p:grpSpPr>
          <a:xfrm rot="5400000">
            <a:off x="6177963" y="-1224672"/>
            <a:ext cx="1698171" cy="4356847"/>
            <a:chOff x="7350442" y="2608992"/>
            <a:chExt cx="777239" cy="1673160"/>
          </a:xfrm>
        </p:grpSpPr>
        <p:sp>
          <p:nvSpPr>
            <p:cNvPr id="2299" name="Google Shape;2299;p48"/>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0" name="Google Shape;2300;p48"/>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1" name="Google Shape;2301;p48"/>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2" name="Google Shape;2302;p48"/>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3" name="Google Shape;2303;p48"/>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4" name="Google Shape;2304;p48"/>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5" name="Google Shape;2305;p48"/>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6" name="Google Shape;2306;p48"/>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08" name="Google Shape;2308;p48"/>
          <p:cNvSpPr txBox="1">
            <a:spLocks noGrp="1"/>
          </p:cNvSpPr>
          <p:nvPr>
            <p:ph type="title"/>
          </p:nvPr>
        </p:nvSpPr>
        <p:spPr>
          <a:xfrm>
            <a:off x="645251" y="1962457"/>
            <a:ext cx="6485472" cy="154533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11500" dirty="0">
                <a:solidFill>
                  <a:schemeClr val="accent1"/>
                </a:solidFill>
              </a:rPr>
              <a:t>Thank You ! </a:t>
            </a:r>
            <a:endParaRPr sz="11500" dirty="0">
              <a:solidFill>
                <a:schemeClr val="accent1"/>
              </a:solidFill>
            </a:endParaRPr>
          </a:p>
        </p:txBody>
      </p:sp>
    </p:spTree>
    <p:extLst>
      <p:ext uri="{BB962C8B-B14F-4D97-AF65-F5344CB8AC3E}">
        <p14:creationId xmlns:p14="http://schemas.microsoft.com/office/powerpoint/2010/main" val="170056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pSp>
        <p:nvGrpSpPr>
          <p:cNvPr id="326" name="Google Shape;326;p34"/>
          <p:cNvGrpSpPr/>
          <p:nvPr/>
        </p:nvGrpSpPr>
        <p:grpSpPr>
          <a:xfrm rot="5400000" flipH="1">
            <a:off x="642710" y="2353952"/>
            <a:ext cx="1923589" cy="415562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5" name="Google Shape;335;p34"/>
          <p:cNvGrpSpPr/>
          <p:nvPr/>
        </p:nvGrpSpPr>
        <p:grpSpPr>
          <a:xfrm rot="-5400000">
            <a:off x="6219010" y="-1200773"/>
            <a:ext cx="1923589" cy="4155628"/>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4" name="Google Shape;344;p34"/>
          <p:cNvSpPr/>
          <p:nvPr/>
        </p:nvSpPr>
        <p:spPr>
          <a:xfrm>
            <a:off x="2190425" y="970100"/>
            <a:ext cx="4810800" cy="3201900"/>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txBox="1">
            <a:spLocks noGrp="1"/>
          </p:cNvSpPr>
          <p:nvPr>
            <p:ph type="title"/>
          </p:nvPr>
        </p:nvSpPr>
        <p:spPr>
          <a:xfrm>
            <a:off x="2916875" y="1321622"/>
            <a:ext cx="3357900" cy="57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INTRODUCTION</a:t>
            </a:r>
            <a:endParaRPr dirty="0"/>
          </a:p>
        </p:txBody>
      </p:sp>
      <p:sp>
        <p:nvSpPr>
          <p:cNvPr id="346" name="Google Shape;346;p34"/>
          <p:cNvSpPr txBox="1">
            <a:spLocks noGrp="1"/>
          </p:cNvSpPr>
          <p:nvPr>
            <p:ph type="subTitle" idx="1"/>
          </p:nvPr>
        </p:nvSpPr>
        <p:spPr>
          <a:xfrm>
            <a:off x="2456755" y="2455962"/>
            <a:ext cx="4285564" cy="1335600"/>
          </a:xfrm>
          <a:prstGeom prst="rect">
            <a:avLst/>
          </a:prstGeom>
        </p:spPr>
        <p:txBody>
          <a:bodyPr spcFirstLastPara="1" wrap="square" lIns="0" tIns="0" rIns="0" bIns="0" anchor="ctr" anchorCtr="0">
            <a:noAutofit/>
          </a:bodyPr>
          <a:lstStyle/>
          <a:p>
            <a:pPr marL="0" lvl="0" indent="0"/>
            <a:r>
              <a:rPr lang="en-US" sz="1400" dirty="0"/>
              <a:t>A common analogy used for describing a computer's processor (CPU) is thinking of the computer like a human body and the CPU is its brain. The term "Processor" refers to the CPU. The CPU is in charge of processing the computer's tasks by constantly resolving mathematical and logical problems. A computer would have at least one CPU which is usually divided into a Control Unit, Data path, buses, and temporary storage. </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0"/>
          <p:cNvSpPr/>
          <p:nvPr/>
        </p:nvSpPr>
        <p:spPr>
          <a:xfrm>
            <a:off x="570600" y="1210350"/>
            <a:ext cx="8002800" cy="29406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ubtitle 5">
            <a:extLst>
              <a:ext uri="{FF2B5EF4-FFF2-40B4-BE49-F238E27FC236}">
                <a16:creationId xmlns:a16="http://schemas.microsoft.com/office/drawing/2014/main" id="{EA6AFAC0-E90D-5F65-0FB9-81873C8DAE7B}"/>
              </a:ext>
            </a:extLst>
          </p:cNvPr>
          <p:cNvSpPr>
            <a:spLocks noGrp="1"/>
          </p:cNvSpPr>
          <p:nvPr>
            <p:ph type="subTitle" idx="1"/>
          </p:nvPr>
        </p:nvSpPr>
        <p:spPr>
          <a:xfrm>
            <a:off x="570600" y="1419063"/>
            <a:ext cx="4103274" cy="1809475"/>
          </a:xfrm>
        </p:spPr>
        <p:txBody>
          <a:bodyPr/>
          <a:lstStyle/>
          <a:p>
            <a:r>
              <a:rPr lang="en-GB" sz="3600" dirty="0">
                <a:solidFill>
                  <a:schemeClr val="accent1"/>
                </a:solidFill>
                <a:latin typeface="Oswald"/>
                <a:sym typeface="Oswald"/>
              </a:rPr>
              <a:t>Processor</a:t>
            </a:r>
          </a:p>
          <a:p>
            <a:r>
              <a:rPr lang="en-GB" sz="3600" dirty="0">
                <a:solidFill>
                  <a:schemeClr val="accent1"/>
                </a:solidFill>
                <a:latin typeface="Oswald"/>
                <a:sym typeface="Oswald"/>
              </a:rPr>
              <a:t>   specification</a:t>
            </a:r>
          </a:p>
          <a:p>
            <a:r>
              <a:rPr lang="en-GB" sz="3600" dirty="0">
                <a:solidFill>
                  <a:schemeClr val="accent1"/>
                </a:solidFill>
                <a:latin typeface="Oswald"/>
                <a:sym typeface="Oswald"/>
              </a:rPr>
              <a:t>      and Design logic </a:t>
            </a:r>
          </a:p>
        </p:txBody>
      </p:sp>
      <p:sp>
        <p:nvSpPr>
          <p:cNvPr id="3" name="Rectangle 2"/>
          <p:cNvSpPr/>
          <p:nvPr/>
        </p:nvSpPr>
        <p:spPr>
          <a:xfrm>
            <a:off x="4572000" y="1449543"/>
            <a:ext cx="3716898" cy="246221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marL="285750" indent="-285750">
              <a:buFont typeface="Wingdings" panose="05000000000000000000" pitchFamily="2" charset="2"/>
              <a:buChar char="ü"/>
            </a:pPr>
            <a:r>
              <a:rPr lang="en-US" b="1" dirty="0">
                <a:solidFill>
                  <a:schemeClr val="tx1"/>
                </a:solidFill>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1-bus processor with hardwired control unit</a:t>
            </a:r>
          </a:p>
          <a:p>
            <a:pPr marL="285750" indent="-285750">
              <a:buFont typeface="Wingdings" panose="05000000000000000000" pitchFamily="2" charset="2"/>
              <a:buChar char="ü"/>
            </a:pPr>
            <a:r>
              <a:rPr lang="en-US" b="1" dirty="0">
                <a:solidFill>
                  <a:schemeClr val="tx1"/>
                </a:solidFill>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32 -bit Data Bus</a:t>
            </a:r>
          </a:p>
          <a:p>
            <a:pPr marL="285750" indent="-285750">
              <a:buFont typeface="Wingdings" panose="05000000000000000000" pitchFamily="2" charset="2"/>
              <a:buChar char="ü"/>
            </a:pPr>
            <a:r>
              <a:rPr lang="en-US" b="1" dirty="0">
                <a:solidFill>
                  <a:schemeClr val="tx1"/>
                </a:solidFill>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32 -bit Address Bus</a:t>
            </a:r>
          </a:p>
          <a:p>
            <a:pPr marL="285750" indent="-285750">
              <a:buFont typeface="Wingdings" panose="05000000000000000000" pitchFamily="2" charset="2"/>
              <a:buChar char="ü"/>
            </a:pPr>
            <a:r>
              <a:rPr lang="en-US" b="1" dirty="0">
                <a:solidFill>
                  <a:schemeClr val="tx1"/>
                </a:solidFill>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32 -bit Program Counter (PC).</a:t>
            </a:r>
          </a:p>
          <a:p>
            <a:pPr marL="285750" indent="-285750">
              <a:buFont typeface="Wingdings" panose="05000000000000000000" pitchFamily="2" charset="2"/>
              <a:buChar char="ü"/>
            </a:pPr>
            <a:r>
              <a:rPr lang="en-US" b="1" dirty="0">
                <a:solidFill>
                  <a:schemeClr val="tx1"/>
                </a:solidFill>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32 -bit Instruction Register (IR).</a:t>
            </a:r>
          </a:p>
          <a:p>
            <a:pPr marL="285750" indent="-285750">
              <a:buFont typeface="Wingdings" panose="05000000000000000000" pitchFamily="2" charset="2"/>
              <a:buChar char="ü"/>
            </a:pPr>
            <a:r>
              <a:rPr lang="en-US" b="1" dirty="0">
                <a:solidFill>
                  <a:schemeClr val="tx1"/>
                </a:solidFill>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24 general purpose registers.</a:t>
            </a:r>
          </a:p>
          <a:p>
            <a:pPr marL="285750" indent="-285750">
              <a:buFont typeface="Wingdings" panose="05000000000000000000" pitchFamily="2" charset="2"/>
              <a:buChar char="ü"/>
            </a:pPr>
            <a:r>
              <a:rPr lang="en-US" b="1" dirty="0">
                <a:solidFill>
                  <a:schemeClr val="tx1"/>
                </a:solidFill>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SRC has 13 different instructions each with different format. </a:t>
            </a:r>
            <a:r>
              <a:rPr lang="en-US" b="1" dirty="0" err="1">
                <a:solidFill>
                  <a:schemeClr val="tx1"/>
                </a:solidFill>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Instractions</a:t>
            </a:r>
            <a:r>
              <a:rPr lang="en-US" b="1" dirty="0">
                <a:solidFill>
                  <a:schemeClr val="tx1"/>
                </a:solidFill>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 are: Instructions: Add, Or, Sub, And, </a:t>
            </a:r>
            <a:r>
              <a:rPr lang="en-US" b="1" dirty="0" err="1">
                <a:solidFill>
                  <a:schemeClr val="tx1"/>
                </a:solidFill>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Addi</a:t>
            </a:r>
            <a:r>
              <a:rPr lang="en-US" b="1" dirty="0">
                <a:solidFill>
                  <a:schemeClr val="tx1"/>
                </a:solidFill>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 , </a:t>
            </a:r>
            <a:r>
              <a:rPr lang="en-US" b="1" dirty="0" err="1">
                <a:solidFill>
                  <a:schemeClr val="tx1"/>
                </a:solidFill>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Ld</a:t>
            </a:r>
            <a:r>
              <a:rPr lang="en-US" b="1" dirty="0">
                <a:solidFill>
                  <a:schemeClr val="tx1"/>
                </a:solidFill>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 St, Lar, </a:t>
            </a:r>
            <a:r>
              <a:rPr lang="en-US" b="1" dirty="0" err="1">
                <a:solidFill>
                  <a:schemeClr val="tx1"/>
                </a:solidFill>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Brlpl</a:t>
            </a:r>
            <a:r>
              <a:rPr lang="en-US" b="1" dirty="0">
                <a:solidFill>
                  <a:schemeClr val="tx1"/>
                </a:solidFill>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 </a:t>
            </a:r>
            <a:r>
              <a:rPr lang="en-US" b="1" dirty="0" err="1">
                <a:solidFill>
                  <a:schemeClr val="tx1"/>
                </a:solidFill>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Brlmi</a:t>
            </a:r>
            <a:r>
              <a:rPr lang="en-US" b="1" dirty="0">
                <a:solidFill>
                  <a:schemeClr val="tx1"/>
                </a:solidFill>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 Stop, </a:t>
            </a:r>
            <a:r>
              <a:rPr lang="en-US" b="1" dirty="0" err="1">
                <a:solidFill>
                  <a:schemeClr val="tx1"/>
                </a:solidFill>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Nop</a:t>
            </a:r>
            <a:r>
              <a:rPr lang="en-US" b="1" dirty="0">
                <a:solidFill>
                  <a:schemeClr val="tx1"/>
                </a:solidFill>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 </a:t>
            </a:r>
            <a:r>
              <a:rPr lang="en-US" b="1" dirty="0" err="1">
                <a:solidFill>
                  <a:schemeClr val="tx1"/>
                </a:solidFill>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Shc</a:t>
            </a:r>
            <a:r>
              <a:rPr lang="en-US" b="1" dirty="0">
                <a:solidFill>
                  <a:schemeClr val="tx1"/>
                </a:solidFill>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 (The Shift Circular instruction execute within one clock cycle)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Block Diagram</a:t>
            </a:r>
          </a:p>
        </p:txBody>
      </p:sp>
      <p:pic>
        <p:nvPicPr>
          <p:cNvPr id="5" name="Picture 4">
            <a:extLst>
              <a:ext uri="{FF2B5EF4-FFF2-40B4-BE49-F238E27FC236}">
                <a16:creationId xmlns:a16="http://schemas.microsoft.com/office/drawing/2014/main" id="{BF897728-9DCE-8CE1-9B3C-E4F07F5683FC}"/>
              </a:ext>
            </a:extLst>
          </p:cNvPr>
          <p:cNvPicPr>
            <a:picLocks noChangeAspect="1"/>
          </p:cNvPicPr>
          <p:nvPr/>
        </p:nvPicPr>
        <p:blipFill>
          <a:blip r:embed="rId2"/>
          <a:stretch>
            <a:fillRect/>
          </a:stretch>
        </p:blipFill>
        <p:spPr>
          <a:xfrm>
            <a:off x="819036" y="411725"/>
            <a:ext cx="4501386" cy="3920125"/>
          </a:xfrm>
          <a:prstGeom prst="roundRect">
            <a:avLst/>
          </a:prstGeom>
          <a:ln w="19050">
            <a:solidFill>
              <a:schemeClr val="accent1"/>
            </a:solidFill>
          </a:ln>
        </p:spPr>
      </p:pic>
    </p:spTree>
    <p:extLst>
      <p:ext uri="{BB962C8B-B14F-4D97-AF65-F5344CB8AC3E}">
        <p14:creationId xmlns:p14="http://schemas.microsoft.com/office/powerpoint/2010/main" val="1532979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824" y="1852530"/>
            <a:ext cx="7170195" cy="1062900"/>
          </a:xfrm>
        </p:spPr>
        <p:txBody>
          <a:bodyPr/>
          <a:lstStyle/>
          <a:p>
            <a:pPr algn="ctr"/>
            <a:r>
              <a:rPr lang="en-US" sz="8000" dirty="0"/>
              <a:t>ALU Component </a:t>
            </a:r>
          </a:p>
        </p:txBody>
      </p:sp>
    </p:spTree>
    <p:extLst>
      <p:ext uri="{BB962C8B-B14F-4D97-AF65-F5344CB8AC3E}">
        <p14:creationId xmlns:p14="http://schemas.microsoft.com/office/powerpoint/2010/main" val="3376298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1"/>
        <p:cNvGrpSpPr/>
        <p:nvPr/>
      </p:nvGrpSpPr>
      <p:grpSpPr>
        <a:xfrm>
          <a:off x="0" y="0"/>
          <a:ext cx="0" cy="0"/>
          <a:chOff x="0" y="0"/>
          <a:chExt cx="0" cy="0"/>
        </a:xfrm>
      </p:grpSpPr>
      <p:sp>
        <p:nvSpPr>
          <p:cNvPr id="7" name="TextBox 6">
            <a:extLst>
              <a:ext uri="{FF2B5EF4-FFF2-40B4-BE49-F238E27FC236}">
                <a16:creationId xmlns:a16="http://schemas.microsoft.com/office/drawing/2014/main" id="{F91A746F-9229-7BC3-6E5D-55EF1930F5FF}"/>
              </a:ext>
            </a:extLst>
          </p:cNvPr>
          <p:cNvSpPr txBox="1"/>
          <p:nvPr/>
        </p:nvSpPr>
        <p:spPr>
          <a:xfrm>
            <a:off x="644068" y="253367"/>
            <a:ext cx="3290157" cy="1138773"/>
          </a:xfrm>
          <a:prstGeom prst="rect">
            <a:avLst/>
          </a:prstGeom>
          <a:noFill/>
        </p:spPr>
        <p:txBody>
          <a:bodyPr wrap="square">
            <a:spAutoFit/>
          </a:bodyPr>
          <a:lstStyle/>
          <a:p>
            <a:r>
              <a:rPr lang="en" sz="3400" dirty="0">
                <a:solidFill>
                  <a:schemeClr val="dk1"/>
                </a:solidFill>
                <a:latin typeface="Oswald"/>
                <a:sym typeface="Oswald"/>
              </a:rPr>
              <a:t>ALU</a:t>
            </a:r>
            <a:r>
              <a:rPr lang="en" dirty="0"/>
              <a:t> </a:t>
            </a:r>
            <a:r>
              <a:rPr lang="en-GB" sz="3400" dirty="0">
                <a:solidFill>
                  <a:schemeClr val="accent1"/>
                </a:solidFill>
                <a:latin typeface="Oswald"/>
                <a:sym typeface="Oswald"/>
              </a:rPr>
              <a:t>Block Diagram </a:t>
            </a:r>
          </a:p>
          <a:p>
            <a:endParaRPr lang="en-GB" sz="3400" dirty="0">
              <a:solidFill>
                <a:schemeClr val="accent1"/>
              </a:solidFill>
              <a:latin typeface="Oswald"/>
              <a:sym typeface="Oswald"/>
            </a:endParaRPr>
          </a:p>
        </p:txBody>
      </p:sp>
      <p:pic>
        <p:nvPicPr>
          <p:cNvPr id="9" name="Picture 8">
            <a:extLst>
              <a:ext uri="{FF2B5EF4-FFF2-40B4-BE49-F238E27FC236}">
                <a16:creationId xmlns:a16="http://schemas.microsoft.com/office/drawing/2014/main" id="{54452427-3129-CAE5-29B5-23207340BE68}"/>
              </a:ext>
            </a:extLst>
          </p:cNvPr>
          <p:cNvPicPr>
            <a:picLocks noChangeAspect="1"/>
          </p:cNvPicPr>
          <p:nvPr/>
        </p:nvPicPr>
        <p:blipFill>
          <a:blip r:embed="rId3"/>
          <a:stretch>
            <a:fillRect/>
          </a:stretch>
        </p:blipFill>
        <p:spPr>
          <a:xfrm>
            <a:off x="2112504" y="1276407"/>
            <a:ext cx="5056334" cy="3326329"/>
          </a:xfrm>
          <a:prstGeom prst="rect">
            <a:avLst/>
          </a:prstGeom>
        </p:spPr>
      </p:pic>
    </p:spTree>
    <p:extLst>
      <p:ext uri="{BB962C8B-B14F-4D97-AF65-F5344CB8AC3E}">
        <p14:creationId xmlns:p14="http://schemas.microsoft.com/office/powerpoint/2010/main" val="148851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35"/>
          <p:cNvGrpSpPr/>
          <p:nvPr/>
        </p:nvGrpSpPr>
        <p:grpSpPr>
          <a:xfrm rot="5400000">
            <a:off x="6657806" y="2004329"/>
            <a:ext cx="2029371" cy="4383847"/>
            <a:chOff x="7350442" y="2608992"/>
            <a:chExt cx="777239" cy="1673160"/>
          </a:xfrm>
        </p:grpSpPr>
        <p:sp>
          <p:nvSpPr>
            <p:cNvPr id="352" name="Google Shape;352;p3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3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3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3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3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3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3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3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0" name="Google Shape;360;p35"/>
          <p:cNvSpPr txBox="1">
            <a:spLocks noGrp="1"/>
          </p:cNvSpPr>
          <p:nvPr>
            <p:ph type="title"/>
          </p:nvPr>
        </p:nvSpPr>
        <p:spPr>
          <a:xfrm>
            <a:off x="476106" y="194890"/>
            <a:ext cx="38664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ALU </a:t>
            </a:r>
            <a:r>
              <a:rPr lang="en" dirty="0">
                <a:solidFill>
                  <a:schemeClr val="accent1"/>
                </a:solidFill>
              </a:rPr>
              <a:t>CODE and RTL</a:t>
            </a:r>
            <a:endParaRPr dirty="0">
              <a:solidFill>
                <a:schemeClr val="accent1"/>
              </a:solidFill>
            </a:endParaRPr>
          </a:p>
        </p:txBody>
      </p:sp>
      <p:pic>
        <p:nvPicPr>
          <p:cNvPr id="5" name="Picture 4">
            <a:extLst>
              <a:ext uri="{FF2B5EF4-FFF2-40B4-BE49-F238E27FC236}">
                <a16:creationId xmlns:a16="http://schemas.microsoft.com/office/drawing/2014/main" id="{3636FFA0-487D-AD72-D820-E7209B2DFD93}"/>
              </a:ext>
            </a:extLst>
          </p:cNvPr>
          <p:cNvPicPr>
            <a:picLocks noChangeAspect="1"/>
          </p:cNvPicPr>
          <p:nvPr/>
        </p:nvPicPr>
        <p:blipFill>
          <a:blip r:embed="rId3"/>
          <a:stretch>
            <a:fillRect/>
          </a:stretch>
        </p:blipFill>
        <p:spPr>
          <a:xfrm>
            <a:off x="790699" y="853554"/>
            <a:ext cx="3117850" cy="4025900"/>
          </a:xfrm>
          <a:prstGeom prst="rect">
            <a:avLst/>
          </a:prstGeom>
        </p:spPr>
      </p:pic>
      <p:pic>
        <p:nvPicPr>
          <p:cNvPr id="6" name="Picture 5">
            <a:extLst>
              <a:ext uri="{FF2B5EF4-FFF2-40B4-BE49-F238E27FC236}">
                <a16:creationId xmlns:a16="http://schemas.microsoft.com/office/drawing/2014/main" id="{F5FA1FC7-24F3-6736-822B-F731369C6847}"/>
              </a:ext>
            </a:extLst>
          </p:cNvPr>
          <p:cNvPicPr>
            <a:picLocks noChangeAspect="1"/>
          </p:cNvPicPr>
          <p:nvPr/>
        </p:nvPicPr>
        <p:blipFill>
          <a:blip r:embed="rId4"/>
          <a:stretch>
            <a:fillRect/>
          </a:stretch>
        </p:blipFill>
        <p:spPr>
          <a:xfrm>
            <a:off x="4583783" y="853554"/>
            <a:ext cx="3450581" cy="4025677"/>
          </a:xfrm>
          <a:prstGeom prst="rect">
            <a:avLst/>
          </a:prstGeom>
        </p:spPr>
      </p:pic>
    </p:spTree>
    <p:extLst>
      <p:ext uri="{BB962C8B-B14F-4D97-AF65-F5344CB8AC3E}">
        <p14:creationId xmlns:p14="http://schemas.microsoft.com/office/powerpoint/2010/main" val="3303244236"/>
      </p:ext>
    </p:extLst>
  </p:cSld>
  <p:clrMapOvr>
    <a:masterClrMapping/>
  </p:clrMapOvr>
</p:sld>
</file>

<file path=ppt/theme/theme1.xml><?xml version="1.0" encoding="utf-8"?>
<a:theme xmlns:a="http://schemas.openxmlformats.org/drawingml/2006/main" name="Technology Project Proposal Minitheme by Slidesgo">
  <a:themeElements>
    <a:clrScheme name="Simple Light">
      <a:dk1>
        <a:srgbClr val="FFFFFF"/>
      </a:dk1>
      <a:lt1>
        <a:srgbClr val="E0E0E0"/>
      </a:lt1>
      <a:dk2>
        <a:srgbClr val="666666"/>
      </a:dk2>
      <a:lt2>
        <a:srgbClr val="000000"/>
      </a:lt2>
      <a:accent1>
        <a:srgbClr val="96FFF3"/>
      </a:accent1>
      <a:accent2>
        <a:srgbClr val="8F1EA0"/>
      </a:accent2>
      <a:accent3>
        <a:srgbClr val="3DC6FF"/>
      </a:accent3>
      <a:accent4>
        <a:srgbClr val="2619AA"/>
      </a:accent4>
      <a:accent5>
        <a:srgbClr val="190057"/>
      </a:accent5>
      <a:accent6>
        <a:srgbClr val="F13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1419</Words>
  <Application>Microsoft Office PowerPoint</Application>
  <PresentationFormat>On-screen Show (16:9)</PresentationFormat>
  <Paragraphs>128</Paragraphs>
  <Slides>32</Slides>
  <Notes>26</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Technology Project Proposal Minitheme by Slidesgo</vt:lpstr>
      <vt:lpstr>VHDL Design of a 1-Bus Processor with a Hardwired Control Unit </vt:lpstr>
      <vt:lpstr>TABLE OF CONTENTS</vt:lpstr>
      <vt:lpstr>Objectives</vt:lpstr>
      <vt:lpstr>INTRODUCTION</vt:lpstr>
      <vt:lpstr>PowerPoint Presentation</vt:lpstr>
      <vt:lpstr>System Block Diagram</vt:lpstr>
      <vt:lpstr>ALU Component </vt:lpstr>
      <vt:lpstr>PowerPoint Presentation</vt:lpstr>
      <vt:lpstr>ALU CODE and RTL</vt:lpstr>
      <vt:lpstr>ALU Simulation </vt:lpstr>
      <vt:lpstr>ALU Simulation </vt:lpstr>
      <vt:lpstr>Memory Component </vt:lpstr>
      <vt:lpstr>PowerPoint Presentation</vt:lpstr>
      <vt:lpstr>Memory  CODE and RTL</vt:lpstr>
      <vt:lpstr>Memory Simulation </vt:lpstr>
      <vt:lpstr>Register File Component </vt:lpstr>
      <vt:lpstr>PowerPoint Presentation</vt:lpstr>
      <vt:lpstr>Register File CODE and RTL</vt:lpstr>
      <vt:lpstr>Register File Simulation </vt:lpstr>
      <vt:lpstr>Register File Simulation </vt:lpstr>
      <vt:lpstr>Control Unit Component </vt:lpstr>
      <vt:lpstr>PowerPoint Presentation</vt:lpstr>
      <vt:lpstr>Control Unit CODE and RTL</vt:lpstr>
      <vt:lpstr>Control Unit CODE and RTL</vt:lpstr>
      <vt:lpstr>Control Unit Simulation </vt:lpstr>
      <vt:lpstr>Control Unit Simulation </vt:lpstr>
      <vt:lpstr>Control Unit Simulation </vt:lpstr>
      <vt:lpstr>PowerPoint Presentation</vt:lpstr>
      <vt:lpstr>Datapath Component </vt:lpstr>
      <vt:lpstr>CONCLUSIONS </vt:lpstr>
      <vt:lpstr>Datapath CODE and RTL</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1-bus processor with a hardwired control unit</dc:title>
  <dc:creator>Zainab</dc:creator>
  <cp:lastModifiedBy>Windows User</cp:lastModifiedBy>
  <cp:revision>13</cp:revision>
  <dcterms:modified xsi:type="dcterms:W3CDTF">2024-01-06T19:38:11Z</dcterms:modified>
</cp:coreProperties>
</file>