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6" r:id="rId8"/>
    <p:sldId id="262" r:id="rId9"/>
    <p:sldId id="263" r:id="rId10"/>
    <p:sldId id="264" r:id="rId11"/>
    <p:sldId id="273" r:id="rId12"/>
    <p:sldId id="265" r:id="rId13"/>
    <p:sldId id="274" r:id="rId14"/>
    <p:sldId id="275" r:id="rId15"/>
    <p:sldId id="276" r:id="rId16"/>
    <p:sldId id="282" r:id="rId17"/>
    <p:sldId id="283" r:id="rId18"/>
    <p:sldId id="279" r:id="rId19"/>
    <p:sldId id="280" r:id="rId20"/>
    <p:sldId id="281" r:id="rId21"/>
    <p:sldId id="267" r:id="rId22"/>
    <p:sldId id="278" r:id="rId23"/>
    <p:sldId id="284" r:id="rId24"/>
    <p:sldId id="268" r:id="rId25"/>
    <p:sldId id="269" r:id="rId26"/>
    <p:sldId id="270" r:id="rId27"/>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F44CC-B0A4-4D92-BA0B-AEC1B93D6DF6}">
  <a:tblStyle styleId="{987F44CC-B0A4-4D92-BA0B-AEC1B93D6DF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902" autoAdjust="0"/>
    <p:restoredTop sz="94660"/>
  </p:normalViewPr>
  <p:slideViewPr>
    <p:cSldViewPr snapToGrid="0">
      <p:cViewPr varScale="1">
        <p:scale>
          <a:sx n="35" d="100"/>
          <a:sy n="35" d="100"/>
        </p:scale>
        <p:origin x="96" y="208"/>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04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822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22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1177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409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707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102185"/>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b="0" i="0" u="none" strike="noStrike" cap="none" dirty="0">
                  <a:solidFill>
                    <a:schemeClr val="lt1"/>
                  </a:solidFill>
                  <a:latin typeface="Calibri"/>
                  <a:ea typeface="Calibri"/>
                  <a:cs typeface="Calibri"/>
                  <a:sym typeface="Calibri"/>
                </a:rPr>
                <a:t>Microstrip Patch Antenna</a:t>
              </a:r>
              <a:endParaRPr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208756" y="698500"/>
            <a:ext cx="112776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2F5496"/>
                </a:solidFill>
                <a:latin typeface="Times New Roman"/>
                <a:ea typeface="Times New Roman"/>
                <a:cs typeface="Times New Roman"/>
                <a:sym typeface="Times New Roman"/>
              </a:rPr>
              <a:t>INSTITUTE OF ENGINEERING &amp; MANAGEMENT</a:t>
            </a:r>
            <a:endParaRPr sz="3600" dirty="0"/>
          </a:p>
        </p:txBody>
      </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Presented by</a:t>
              </a:r>
              <a:endParaRPr sz="180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Guided by</a:t>
              </a:r>
              <a:endParaRPr sz="180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317578" y="5257923"/>
            <a:ext cx="4419600"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PUJA SAHA</a:t>
            </a: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(22020002003032(195))</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1" name="Google Shape;101;p13"/>
          <p:cNvSpPr txBox="1"/>
          <p:nvPr/>
        </p:nvSpPr>
        <p:spPr>
          <a:xfrm>
            <a:off x="15593452" y="5355258"/>
            <a:ext cx="352504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Prof. </a:t>
            </a:r>
            <a:r>
              <a:rPr lang="en-US" sz="2400" dirty="0" err="1">
                <a:solidFill>
                  <a:schemeClr val="dk1"/>
                </a:solidFill>
                <a:latin typeface="Calibri"/>
                <a:ea typeface="Calibri"/>
                <a:cs typeface="Calibri"/>
                <a:sym typeface="Calibri"/>
              </a:rPr>
              <a:t>Srijita</a:t>
            </a:r>
            <a:r>
              <a:rPr lang="en-US" sz="2400" dirty="0">
                <a:solidFill>
                  <a:schemeClr val="dk1"/>
                </a:solidFill>
                <a:latin typeface="Calibri"/>
                <a:ea typeface="Calibri"/>
                <a:cs typeface="Calibri"/>
                <a:sym typeface="Calibri"/>
              </a:rPr>
              <a:t> Chakraborty</a:t>
            </a:r>
            <a:endParaRPr sz="2400" dirty="0"/>
          </a:p>
        </p:txBody>
      </p:sp>
      <p:sp>
        <p:nvSpPr>
          <p:cNvPr id="102" name="Google Shape;102;p13"/>
          <p:cNvSpPr txBox="1"/>
          <p:nvPr/>
        </p:nvSpPr>
        <p:spPr>
          <a:xfrm>
            <a:off x="5085556" y="6650942"/>
            <a:ext cx="8044578"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Bachelor of Technology</a:t>
            </a:r>
            <a:r>
              <a:rPr lang="en-US" dirty="0">
                <a:ea typeface="Times New Roman"/>
              </a:rPr>
              <a:t> </a:t>
            </a:r>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in </a:t>
            </a:r>
          </a:p>
          <a:p>
            <a:pPr marL="0" marR="0" lvl="0" indent="0" algn="ctr" rtl="0">
              <a:spcBef>
                <a:spcPts val="0"/>
              </a:spcBef>
              <a:spcAft>
                <a:spcPts val="0"/>
              </a:spcAft>
              <a:buNone/>
            </a:pPr>
            <a:r>
              <a:rPr lang="en-US" dirty="0">
                <a:ea typeface="Times New Roman"/>
              </a:rPr>
              <a:t> </a:t>
            </a:r>
            <a:r>
              <a:rPr lang="en-US" sz="3200" dirty="0">
                <a:solidFill>
                  <a:schemeClr val="dk1"/>
                </a:solidFill>
                <a:latin typeface="Times New Roman"/>
                <a:ea typeface="Times New Roman"/>
                <a:cs typeface="Times New Roman"/>
                <a:sym typeface="Times New Roman"/>
              </a:rPr>
              <a:t>Electronics and Communication Engineering</a:t>
            </a:r>
            <a:endParaRPr dirty="0"/>
          </a:p>
        </p:txBody>
      </p:sp>
      <p:grpSp>
        <p:nvGrpSpPr>
          <p:cNvPr id="103" name="Google Shape;103;p13"/>
          <p:cNvGrpSpPr/>
          <p:nvPr/>
        </p:nvGrpSpPr>
        <p:grpSpPr>
          <a:xfrm>
            <a:off x="16237" y="9568581"/>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13"/>
          <p:cNvSpPr txBox="1"/>
          <p:nvPr/>
        </p:nvSpPr>
        <p:spPr>
          <a:xfrm>
            <a:off x="15372484" y="995626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110" name="Google Shape;110;p13"/>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Electronics and Communication Engineering</a:t>
            </a:r>
            <a:endParaRPr dirty="0"/>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a:solidFill>
                <a:schemeClr val="lt1"/>
              </a:solidFill>
            </a:endParaRPr>
          </a:p>
        </p:txBody>
      </p:sp>
      <p:pic>
        <p:nvPicPr>
          <p:cNvPr id="2" name="Picture 1">
            <a:extLst>
              <a:ext uri="{FF2B5EF4-FFF2-40B4-BE49-F238E27FC236}">
                <a16:creationId xmlns:a16="http://schemas.microsoft.com/office/drawing/2014/main" id="{5AF87691-0EDD-ACFA-4AB6-F19EF09FCF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93452" y="379470"/>
            <a:ext cx="3097345" cy="2526389"/>
          </a:xfrm>
          <a:prstGeom prst="rect">
            <a:avLst/>
          </a:prstGeom>
        </p:spPr>
      </p:pic>
      <p:pic>
        <p:nvPicPr>
          <p:cNvPr id="2050" name="Picture 2" descr="Microstrip patch antenna design equations|Microstrip patch antenna design  formula|antenna theory - YouTube">
            <a:extLst>
              <a:ext uri="{FF2B5EF4-FFF2-40B4-BE49-F238E27FC236}">
                <a16:creationId xmlns:a16="http://schemas.microsoft.com/office/drawing/2014/main" id="{77014963-AE06-6C23-97BB-8309D9C26D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884" y="3113626"/>
            <a:ext cx="5499921" cy="3093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grpSp>
        <p:nvGrpSpPr>
          <p:cNvPr id="239" name="Google Shape;239;p21"/>
          <p:cNvGrpSpPr/>
          <p:nvPr/>
        </p:nvGrpSpPr>
        <p:grpSpPr>
          <a:xfrm>
            <a:off x="-2" y="9568581"/>
            <a:ext cx="19010314" cy="1112119"/>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4" name="Google Shape;244;p21"/>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245" name="Google Shape;245;p21"/>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246" name="Google Shape;246;p2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10</a:t>
            </a:fld>
            <a:endParaRPr sz="1870">
              <a:solidFill>
                <a:schemeClr val="lt1"/>
              </a:solidFill>
              <a:latin typeface="Calibri"/>
              <a:ea typeface="Calibri"/>
              <a:cs typeface="Calibri"/>
              <a:sym typeface="Calibri"/>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7. Feeding Methods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4100" name="Picture 4">
            <a:extLst>
              <a:ext uri="{FF2B5EF4-FFF2-40B4-BE49-F238E27FC236}">
                <a16:creationId xmlns:a16="http://schemas.microsoft.com/office/drawing/2014/main" id="{8996C2E1-F961-CFE3-92F6-AEE01879C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1123" y="4868268"/>
            <a:ext cx="8085825" cy="404226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5ACC43EB-5ECE-9B19-AFB1-6846B5E5E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986" y="4226193"/>
            <a:ext cx="7726326" cy="48595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2AB99E-DF63-7CA2-7AF2-BB7FDFBB41B1}"/>
              </a:ext>
            </a:extLst>
          </p:cNvPr>
          <p:cNvSpPr txBox="1"/>
          <p:nvPr/>
        </p:nvSpPr>
        <p:spPr>
          <a:xfrm>
            <a:off x="665955" y="2045487"/>
            <a:ext cx="16337994" cy="1733808"/>
          </a:xfrm>
          <a:prstGeom prst="rect">
            <a:avLst/>
          </a:prstGeom>
          <a:noFill/>
        </p:spPr>
        <p:txBody>
          <a:bodyPr wrap="square">
            <a:spAutoFit/>
          </a:bodyPr>
          <a:lstStyle/>
          <a:p>
            <a:pPr rtl="0">
              <a:spcBef>
                <a:spcPts val="0"/>
              </a:spcBef>
              <a:spcAft>
                <a:spcPts val="800"/>
              </a:spcAft>
            </a:pPr>
            <a:r>
              <a:rPr lang="en-US" sz="3600" b="0" i="0" u="none" strike="noStrike" dirty="0">
                <a:solidFill>
                  <a:srgbClr val="000000"/>
                </a:solidFill>
                <a:effectLst/>
                <a:latin typeface="Calibri" panose="020F0502020204030204" pitchFamily="34" charset="0"/>
              </a:rPr>
              <a:t>A feedline is used to excite to radiate by direct or indirect contact . There are many methods of feeding a microstrip antenna. The most popular methods:-</a:t>
            </a:r>
            <a:endParaRPr lang="en-US" sz="3600" b="0" dirty="0">
              <a:effectLst/>
            </a:endParaRPr>
          </a:p>
          <a:p>
            <a:br>
              <a:rPr lang="en-US" dirty="0"/>
            </a:br>
            <a:endParaRPr lang="en-IN" dirty="0"/>
          </a:p>
        </p:txBody>
      </p:sp>
      <p:sp>
        <p:nvSpPr>
          <p:cNvPr id="7" name="TextBox 6">
            <a:extLst>
              <a:ext uri="{FF2B5EF4-FFF2-40B4-BE49-F238E27FC236}">
                <a16:creationId xmlns:a16="http://schemas.microsoft.com/office/drawing/2014/main" id="{14FADD86-5F7B-0235-9F0A-A018AEB29A2B}"/>
              </a:ext>
            </a:extLst>
          </p:cNvPr>
          <p:cNvSpPr txBox="1"/>
          <p:nvPr/>
        </p:nvSpPr>
        <p:spPr>
          <a:xfrm>
            <a:off x="665956" y="3440203"/>
            <a:ext cx="9572016" cy="584775"/>
          </a:xfrm>
          <a:prstGeom prst="rect">
            <a:avLst/>
          </a:prstGeom>
          <a:noFill/>
        </p:spPr>
        <p:txBody>
          <a:bodyPr wrap="square">
            <a:spAutoFit/>
          </a:bodyPr>
          <a:lstStyle/>
          <a:p>
            <a:r>
              <a:rPr lang="en-IN" sz="1400" b="0" i="0" u="none" strike="noStrike" dirty="0">
                <a:solidFill>
                  <a:srgbClr val="000000"/>
                </a:solidFill>
                <a:effectLst/>
                <a:latin typeface="Calibri" panose="020F0502020204030204" pitchFamily="34" charset="0"/>
              </a:rPr>
              <a:t> </a:t>
            </a:r>
            <a:r>
              <a:rPr lang="en-IN" sz="3200" b="0" i="0" u="none" strike="noStrike" dirty="0">
                <a:solidFill>
                  <a:srgbClr val="000000"/>
                </a:solidFill>
                <a:effectLst/>
                <a:latin typeface="Calibri" panose="020F0502020204030204" pitchFamily="34" charset="0"/>
              </a:rPr>
              <a:t>Microstrip Line</a:t>
            </a:r>
            <a:r>
              <a:rPr lang="en-IN" sz="1400" b="0" i="0" u="none" strike="noStrike" dirty="0">
                <a:solidFill>
                  <a:srgbClr val="000000"/>
                </a:solidFill>
                <a:effectLst/>
                <a:latin typeface="Calibri" panose="020F0502020204030204" pitchFamily="34" charset="0"/>
              </a:rPr>
              <a:t>. </a:t>
            </a:r>
            <a:endParaRPr lang="en-IN" dirty="0"/>
          </a:p>
        </p:txBody>
      </p:sp>
      <p:sp>
        <p:nvSpPr>
          <p:cNvPr id="9" name="TextBox 8">
            <a:extLst>
              <a:ext uri="{FF2B5EF4-FFF2-40B4-BE49-F238E27FC236}">
                <a16:creationId xmlns:a16="http://schemas.microsoft.com/office/drawing/2014/main" id="{42C117B9-A971-A05E-4FA7-8B3255DEC098}"/>
              </a:ext>
            </a:extLst>
          </p:cNvPr>
          <p:cNvSpPr txBox="1"/>
          <p:nvPr/>
        </p:nvSpPr>
        <p:spPr>
          <a:xfrm>
            <a:off x="9123256" y="3923090"/>
            <a:ext cx="9572016" cy="584775"/>
          </a:xfrm>
          <a:prstGeom prst="rect">
            <a:avLst/>
          </a:prstGeom>
          <a:noFill/>
        </p:spPr>
        <p:txBody>
          <a:bodyPr wrap="square">
            <a:spAutoFit/>
          </a:bodyPr>
          <a:lstStyle/>
          <a:p>
            <a:r>
              <a:rPr lang="en-IN" sz="3200" b="0" i="0" u="none" strike="noStrike" dirty="0">
                <a:solidFill>
                  <a:srgbClr val="000000"/>
                </a:solidFill>
                <a:effectLst/>
                <a:latin typeface="Calibri" panose="020F0502020204030204" pitchFamily="34" charset="0"/>
              </a:rPr>
              <a:t>Coaxial Probe (coplanar feed).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F88A86-2637-3F53-E30B-76B4E0E8AE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Box 4">
            <a:extLst>
              <a:ext uri="{FF2B5EF4-FFF2-40B4-BE49-F238E27FC236}">
                <a16:creationId xmlns:a16="http://schemas.microsoft.com/office/drawing/2014/main" id="{AA3C6D75-F353-CED7-E7E3-87912404EBCD}"/>
              </a:ext>
            </a:extLst>
          </p:cNvPr>
          <p:cNvSpPr txBox="1"/>
          <p:nvPr/>
        </p:nvSpPr>
        <p:spPr>
          <a:xfrm>
            <a:off x="1719787" y="1437145"/>
            <a:ext cx="9572016" cy="1118255"/>
          </a:xfrm>
          <a:prstGeom prst="rect">
            <a:avLst/>
          </a:prstGeom>
          <a:noFill/>
        </p:spPr>
        <p:txBody>
          <a:bodyPr wrap="square">
            <a:spAutoFit/>
          </a:bodyPr>
          <a:lstStyle/>
          <a:p>
            <a:pPr rtl="0">
              <a:spcBef>
                <a:spcPts val="0"/>
              </a:spcBef>
              <a:spcAft>
                <a:spcPts val="800"/>
              </a:spcAft>
            </a:pPr>
            <a:r>
              <a:rPr lang="en-IN" sz="3200" b="0" i="0" u="none" strike="noStrike" dirty="0">
                <a:solidFill>
                  <a:srgbClr val="000000"/>
                </a:solidFill>
                <a:effectLst/>
                <a:latin typeface="Calibri" panose="020F0502020204030204" pitchFamily="34" charset="0"/>
              </a:rPr>
              <a:t>Proximity Coupling.</a:t>
            </a:r>
            <a:r>
              <a:rPr lang="en-IN" sz="1400" b="0" i="0" u="none" strike="noStrike" dirty="0">
                <a:solidFill>
                  <a:srgbClr val="000000"/>
                </a:solidFill>
                <a:effectLst/>
                <a:latin typeface="Calibri" panose="020F0502020204030204" pitchFamily="34" charset="0"/>
              </a:rPr>
              <a:t> </a:t>
            </a:r>
            <a:endParaRPr lang="en-IN" b="0" dirty="0">
              <a:effectLst/>
            </a:endParaRPr>
          </a:p>
          <a:p>
            <a:br>
              <a:rPr lang="en-IN" dirty="0"/>
            </a:br>
            <a:endParaRPr lang="en-IN" dirty="0"/>
          </a:p>
        </p:txBody>
      </p:sp>
      <p:pic>
        <p:nvPicPr>
          <p:cNvPr id="6" name="Picture 6">
            <a:extLst>
              <a:ext uri="{FF2B5EF4-FFF2-40B4-BE49-F238E27FC236}">
                <a16:creationId xmlns:a16="http://schemas.microsoft.com/office/drawing/2014/main" id="{3C10BA37-EF55-6DDA-B62A-E98CFFE52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787" y="2525995"/>
            <a:ext cx="7407478" cy="48086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3A5207-E1A4-C412-31B4-C8B30D2033B1}"/>
              </a:ext>
            </a:extLst>
          </p:cNvPr>
          <p:cNvSpPr txBox="1"/>
          <p:nvPr/>
        </p:nvSpPr>
        <p:spPr>
          <a:xfrm>
            <a:off x="9505156" y="2851194"/>
            <a:ext cx="9572016" cy="1118255"/>
          </a:xfrm>
          <a:prstGeom prst="rect">
            <a:avLst/>
          </a:prstGeom>
          <a:noFill/>
        </p:spPr>
        <p:txBody>
          <a:bodyPr wrap="square">
            <a:spAutoFit/>
          </a:bodyPr>
          <a:lstStyle/>
          <a:p>
            <a:pPr rtl="0">
              <a:spcBef>
                <a:spcPts val="0"/>
              </a:spcBef>
              <a:spcAft>
                <a:spcPts val="800"/>
              </a:spcAft>
            </a:pPr>
            <a:r>
              <a:rPr lang="en-IN" sz="3200" b="0" i="0" u="none" strike="noStrike" dirty="0">
                <a:solidFill>
                  <a:srgbClr val="000000"/>
                </a:solidFill>
                <a:effectLst/>
                <a:latin typeface="Calibri" panose="020F0502020204030204" pitchFamily="34" charset="0"/>
              </a:rPr>
              <a:t>Aperture Coupling.</a:t>
            </a:r>
            <a:endParaRPr lang="en-IN" b="0" dirty="0">
              <a:effectLst/>
            </a:endParaRPr>
          </a:p>
          <a:p>
            <a:br>
              <a:rPr lang="en-IN" dirty="0"/>
            </a:br>
            <a:endParaRPr lang="en-IN" dirty="0"/>
          </a:p>
        </p:txBody>
      </p:sp>
      <p:pic>
        <p:nvPicPr>
          <p:cNvPr id="8" name="Picture 8">
            <a:extLst>
              <a:ext uri="{FF2B5EF4-FFF2-40B4-BE49-F238E27FC236}">
                <a16:creationId xmlns:a16="http://schemas.microsoft.com/office/drawing/2014/main" id="{6B0707C3-6A7D-542B-AC44-73FCFFDFE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3049" y="3949887"/>
            <a:ext cx="8502228" cy="632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6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a:solidFill>
                <a:schemeClr val="lt1"/>
              </a:solidFill>
            </a:endParaRPr>
          </a:p>
        </p:txBody>
      </p:sp>
      <p:grpSp>
        <p:nvGrpSpPr>
          <p:cNvPr id="257" name="Google Shape;257;p22"/>
          <p:cNvGrpSpPr/>
          <p:nvPr/>
        </p:nvGrpSpPr>
        <p:grpSpPr>
          <a:xfrm>
            <a:off x="-2" y="9568581"/>
            <a:ext cx="19010314" cy="1112119"/>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2" name="Google Shape;262;p22"/>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263" name="Google Shape;263;p22"/>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12</a:t>
            </a:fld>
            <a:endParaRPr sz="1870">
              <a:solidFill>
                <a:schemeClr val="lt1"/>
              </a:solidFill>
              <a:latin typeface="Calibri"/>
              <a:ea typeface="Calibri"/>
              <a:cs typeface="Calibri"/>
              <a:sym typeface="Calibri"/>
            </a:endParaRPr>
          </a:p>
        </p:txBody>
      </p:sp>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8.Experimentation(With Patch Antenna)</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374D533E-40E2-4CCC-2003-DC31BE0FBCEC}"/>
              </a:ext>
            </a:extLst>
          </p:cNvPr>
          <p:cNvPicPr>
            <a:picLocks noChangeAspect="1"/>
          </p:cNvPicPr>
          <p:nvPr/>
        </p:nvPicPr>
        <p:blipFill>
          <a:blip r:embed="rId3"/>
          <a:stretch>
            <a:fillRect/>
          </a:stretch>
        </p:blipFill>
        <p:spPr>
          <a:xfrm>
            <a:off x="1167330" y="2085612"/>
            <a:ext cx="13123600" cy="64163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352" name="Google Shape;352;p27"/>
          <p:cNvSpPr txBox="1"/>
          <p:nvPr/>
        </p:nvSpPr>
        <p:spPr>
          <a:xfrm>
            <a:off x="15167408" y="9863030"/>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13</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b="0" i="0" u="none" strike="noStrike" cap="none" dirty="0">
                  <a:solidFill>
                    <a:schemeClr val="lt1"/>
                  </a:solidFill>
                  <a:latin typeface="Calibri"/>
                  <a:ea typeface="Calibri"/>
                  <a:cs typeface="Calibri"/>
                  <a:sym typeface="Calibri"/>
                </a:rPr>
                <a:t>Experimentation(Without Patch Antenna)</a:t>
              </a:r>
              <a:endParaRPr lang="en-US" sz="5400" dirty="0"/>
            </a:p>
            <a:p>
              <a:pPr marL="457200" marR="0" lvl="1" indent="0" algn="ctr" rtl="0">
                <a:spcBef>
                  <a:spcPts val="0"/>
                </a:spcBef>
                <a:spcAft>
                  <a:spcPts val="0"/>
                </a:spcAft>
                <a:buNone/>
              </a:pP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E27EF767-1A01-6041-F9C1-3C6CF5AEC22F}"/>
              </a:ext>
            </a:extLst>
          </p:cNvPr>
          <p:cNvPicPr>
            <a:picLocks noChangeAspect="1"/>
          </p:cNvPicPr>
          <p:nvPr/>
        </p:nvPicPr>
        <p:blipFill>
          <a:blip r:embed="rId3"/>
          <a:stretch>
            <a:fillRect/>
          </a:stretch>
        </p:blipFill>
        <p:spPr>
          <a:xfrm>
            <a:off x="2431857" y="1831484"/>
            <a:ext cx="14146599" cy="7030431"/>
          </a:xfrm>
          <a:prstGeom prst="rect">
            <a:avLst/>
          </a:prstGeom>
        </p:spPr>
      </p:pic>
    </p:spTree>
    <p:extLst>
      <p:ext uri="{BB962C8B-B14F-4D97-AF65-F5344CB8AC3E}">
        <p14:creationId xmlns:p14="http://schemas.microsoft.com/office/powerpoint/2010/main" val="68954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14</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352" name="Google Shape;352;p2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14</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b="0" i="0" u="none" strike="noStrike" cap="none" dirty="0">
                  <a:solidFill>
                    <a:schemeClr val="lt1"/>
                  </a:solidFill>
                  <a:latin typeface="Calibri"/>
                  <a:ea typeface="Calibri"/>
                  <a:cs typeface="Calibri"/>
                  <a:sym typeface="Calibri"/>
                </a:rPr>
                <a:t>Experimentation(Multi-Patch Antenna)</a:t>
              </a:r>
              <a:endParaRPr lang="en-US" sz="5400"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15249652-BB73-D7DC-CC9B-D228958F8B38}"/>
              </a:ext>
            </a:extLst>
          </p:cNvPr>
          <p:cNvPicPr>
            <a:picLocks noChangeAspect="1"/>
          </p:cNvPicPr>
          <p:nvPr/>
        </p:nvPicPr>
        <p:blipFill>
          <a:blip r:embed="rId3"/>
          <a:stretch>
            <a:fillRect/>
          </a:stretch>
        </p:blipFill>
        <p:spPr>
          <a:xfrm>
            <a:off x="2303251" y="2131564"/>
            <a:ext cx="14403810" cy="6430272"/>
          </a:xfrm>
          <a:prstGeom prst="rect">
            <a:avLst/>
          </a:prstGeom>
        </p:spPr>
      </p:pic>
    </p:spTree>
    <p:extLst>
      <p:ext uri="{BB962C8B-B14F-4D97-AF65-F5344CB8AC3E}">
        <p14:creationId xmlns:p14="http://schemas.microsoft.com/office/powerpoint/2010/main" val="275978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15</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352" name="Google Shape;352;p2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15</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0" y="656804"/>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Results(With Patch Antenna)</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4C4FB2CF-39C1-4218-B7B0-9E46277C0A7E}"/>
              </a:ext>
            </a:extLst>
          </p:cNvPr>
          <p:cNvPicPr>
            <a:picLocks noChangeAspect="1"/>
          </p:cNvPicPr>
          <p:nvPr/>
        </p:nvPicPr>
        <p:blipFill>
          <a:blip r:embed="rId3"/>
          <a:stretch>
            <a:fillRect/>
          </a:stretch>
        </p:blipFill>
        <p:spPr>
          <a:xfrm>
            <a:off x="10297392" y="2839453"/>
            <a:ext cx="8715056" cy="6566528"/>
          </a:xfrm>
          <a:prstGeom prst="rect">
            <a:avLst/>
          </a:prstGeom>
        </p:spPr>
      </p:pic>
      <p:pic>
        <p:nvPicPr>
          <p:cNvPr id="5" name="Picture 4">
            <a:extLst>
              <a:ext uri="{FF2B5EF4-FFF2-40B4-BE49-F238E27FC236}">
                <a16:creationId xmlns:a16="http://schemas.microsoft.com/office/drawing/2014/main" id="{1AD3FFD4-FCE4-66B5-0120-E3CB97D371D5}"/>
              </a:ext>
            </a:extLst>
          </p:cNvPr>
          <p:cNvPicPr>
            <a:picLocks noChangeAspect="1"/>
          </p:cNvPicPr>
          <p:nvPr/>
        </p:nvPicPr>
        <p:blipFill>
          <a:blip r:embed="rId4"/>
          <a:stretch>
            <a:fillRect/>
          </a:stretch>
        </p:blipFill>
        <p:spPr>
          <a:xfrm>
            <a:off x="220687" y="2283910"/>
            <a:ext cx="9856018" cy="6857099"/>
          </a:xfrm>
          <a:prstGeom prst="rect">
            <a:avLst/>
          </a:prstGeom>
        </p:spPr>
      </p:pic>
      <p:sp>
        <p:nvSpPr>
          <p:cNvPr id="4" name="TextBox 3">
            <a:extLst>
              <a:ext uri="{FF2B5EF4-FFF2-40B4-BE49-F238E27FC236}">
                <a16:creationId xmlns:a16="http://schemas.microsoft.com/office/drawing/2014/main" id="{3CC8DF19-84D7-EFA0-F84C-D6561B747EDB}"/>
              </a:ext>
            </a:extLst>
          </p:cNvPr>
          <p:cNvSpPr txBox="1"/>
          <p:nvPr/>
        </p:nvSpPr>
        <p:spPr>
          <a:xfrm>
            <a:off x="370956" y="1774917"/>
            <a:ext cx="9555480" cy="461665"/>
          </a:xfrm>
          <a:prstGeom prst="rect">
            <a:avLst/>
          </a:prstGeom>
          <a:noFill/>
        </p:spPr>
        <p:txBody>
          <a:bodyPr wrap="square">
            <a:spAutoFit/>
          </a:bodyPr>
          <a:lstStyle/>
          <a:p>
            <a:r>
              <a:rPr lang="en-IN" sz="2400" dirty="0"/>
              <a:t>S11 return loss</a:t>
            </a:r>
          </a:p>
        </p:txBody>
      </p:sp>
      <p:sp>
        <p:nvSpPr>
          <p:cNvPr id="7" name="TextBox 6">
            <a:extLst>
              <a:ext uri="{FF2B5EF4-FFF2-40B4-BE49-F238E27FC236}">
                <a16:creationId xmlns:a16="http://schemas.microsoft.com/office/drawing/2014/main" id="{0184DD91-942D-B2A6-3451-64E6157B1D97}"/>
              </a:ext>
            </a:extLst>
          </p:cNvPr>
          <p:cNvSpPr txBox="1"/>
          <p:nvPr/>
        </p:nvSpPr>
        <p:spPr>
          <a:xfrm>
            <a:off x="10465308" y="2484348"/>
            <a:ext cx="9555480" cy="461665"/>
          </a:xfrm>
          <a:prstGeom prst="rect">
            <a:avLst/>
          </a:prstGeom>
          <a:noFill/>
        </p:spPr>
        <p:txBody>
          <a:bodyPr wrap="square">
            <a:spAutoFit/>
          </a:bodyPr>
          <a:lstStyle/>
          <a:p>
            <a:r>
              <a:rPr lang="en-IN" sz="2400" dirty="0"/>
              <a:t>Bandwidth</a:t>
            </a:r>
            <a:endParaRPr lang="en-IN" dirty="0"/>
          </a:p>
        </p:txBody>
      </p:sp>
    </p:spTree>
    <p:extLst>
      <p:ext uri="{BB962C8B-B14F-4D97-AF65-F5344CB8AC3E}">
        <p14:creationId xmlns:p14="http://schemas.microsoft.com/office/powerpoint/2010/main" val="1642582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0937BE-2375-79BD-83D3-41B165D1E1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id="{603A41A9-FE8C-AB91-589D-494D940F78A4}"/>
              </a:ext>
            </a:extLst>
          </p:cNvPr>
          <p:cNvPicPr>
            <a:picLocks noChangeAspect="1"/>
          </p:cNvPicPr>
          <p:nvPr/>
        </p:nvPicPr>
        <p:blipFill>
          <a:blip r:embed="rId2"/>
          <a:stretch>
            <a:fillRect/>
          </a:stretch>
        </p:blipFill>
        <p:spPr>
          <a:xfrm>
            <a:off x="7200802" y="5854920"/>
            <a:ext cx="11522126" cy="4838480"/>
          </a:xfrm>
          <a:prstGeom prst="rect">
            <a:avLst/>
          </a:prstGeom>
        </p:spPr>
      </p:pic>
      <p:pic>
        <p:nvPicPr>
          <p:cNvPr id="12" name="Picture 11">
            <a:extLst>
              <a:ext uri="{FF2B5EF4-FFF2-40B4-BE49-F238E27FC236}">
                <a16:creationId xmlns:a16="http://schemas.microsoft.com/office/drawing/2014/main" id="{503CD8E2-F186-32E8-F943-4788289E6C4E}"/>
              </a:ext>
            </a:extLst>
          </p:cNvPr>
          <p:cNvPicPr>
            <a:picLocks noChangeAspect="1"/>
          </p:cNvPicPr>
          <p:nvPr/>
        </p:nvPicPr>
        <p:blipFill>
          <a:blip r:embed="rId3"/>
          <a:stretch>
            <a:fillRect/>
          </a:stretch>
        </p:blipFill>
        <p:spPr>
          <a:xfrm>
            <a:off x="250809" y="607994"/>
            <a:ext cx="11522126" cy="5133823"/>
          </a:xfrm>
          <a:prstGeom prst="rect">
            <a:avLst/>
          </a:prstGeom>
        </p:spPr>
      </p:pic>
      <p:sp>
        <p:nvSpPr>
          <p:cNvPr id="3" name="TextBox 2">
            <a:extLst>
              <a:ext uri="{FF2B5EF4-FFF2-40B4-BE49-F238E27FC236}">
                <a16:creationId xmlns:a16="http://schemas.microsoft.com/office/drawing/2014/main" id="{3B6BD48C-2CA2-04A9-6D05-84E46EBD0877}"/>
              </a:ext>
            </a:extLst>
          </p:cNvPr>
          <p:cNvSpPr txBox="1"/>
          <p:nvPr/>
        </p:nvSpPr>
        <p:spPr>
          <a:xfrm>
            <a:off x="452628" y="146329"/>
            <a:ext cx="9500616" cy="461665"/>
          </a:xfrm>
          <a:prstGeom prst="rect">
            <a:avLst/>
          </a:prstGeom>
          <a:noFill/>
        </p:spPr>
        <p:txBody>
          <a:bodyPr wrap="square">
            <a:spAutoFit/>
          </a:bodyPr>
          <a:lstStyle/>
          <a:p>
            <a:r>
              <a:rPr lang="en-IN" sz="2400" dirty="0"/>
              <a:t>Gain</a:t>
            </a:r>
            <a:endParaRPr lang="en-IN" dirty="0"/>
          </a:p>
        </p:txBody>
      </p:sp>
      <p:sp>
        <p:nvSpPr>
          <p:cNvPr id="7" name="TextBox 6">
            <a:extLst>
              <a:ext uri="{FF2B5EF4-FFF2-40B4-BE49-F238E27FC236}">
                <a16:creationId xmlns:a16="http://schemas.microsoft.com/office/drawing/2014/main" id="{4ACA4FB7-2FF3-B6FF-7CF2-EB15C9579FF4}"/>
              </a:ext>
            </a:extLst>
          </p:cNvPr>
          <p:cNvSpPr txBox="1"/>
          <p:nvPr/>
        </p:nvSpPr>
        <p:spPr>
          <a:xfrm>
            <a:off x="15851124" y="5393255"/>
            <a:ext cx="9500616" cy="461665"/>
          </a:xfrm>
          <a:prstGeom prst="rect">
            <a:avLst/>
          </a:prstGeom>
          <a:noFill/>
        </p:spPr>
        <p:txBody>
          <a:bodyPr wrap="square">
            <a:spAutoFit/>
          </a:bodyPr>
          <a:lstStyle/>
          <a:p>
            <a:r>
              <a:rPr lang="en-IN" sz="2400" dirty="0"/>
              <a:t>Radiation Pattern</a:t>
            </a:r>
          </a:p>
        </p:txBody>
      </p:sp>
    </p:spTree>
    <p:extLst>
      <p:ext uri="{BB962C8B-B14F-4D97-AF65-F5344CB8AC3E}">
        <p14:creationId xmlns:p14="http://schemas.microsoft.com/office/powerpoint/2010/main" val="834390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18878F-CDBA-3FEC-99B5-DDE37FC741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a:extLst>
              <a:ext uri="{FF2B5EF4-FFF2-40B4-BE49-F238E27FC236}">
                <a16:creationId xmlns:a16="http://schemas.microsoft.com/office/drawing/2014/main" id="{2046EC1F-EF8C-A7D6-9817-44051E80CBD3}"/>
              </a:ext>
            </a:extLst>
          </p:cNvPr>
          <p:cNvPicPr>
            <a:picLocks noChangeAspect="1"/>
          </p:cNvPicPr>
          <p:nvPr/>
        </p:nvPicPr>
        <p:blipFill>
          <a:blip r:embed="rId2"/>
          <a:stretch>
            <a:fillRect/>
          </a:stretch>
        </p:blipFill>
        <p:spPr>
          <a:xfrm>
            <a:off x="1507804" y="1883879"/>
            <a:ext cx="13711814" cy="6832104"/>
          </a:xfrm>
          <a:prstGeom prst="rect">
            <a:avLst/>
          </a:prstGeom>
        </p:spPr>
      </p:pic>
      <p:sp>
        <p:nvSpPr>
          <p:cNvPr id="3" name="TextBox 2">
            <a:extLst>
              <a:ext uri="{FF2B5EF4-FFF2-40B4-BE49-F238E27FC236}">
                <a16:creationId xmlns:a16="http://schemas.microsoft.com/office/drawing/2014/main" id="{97813F3D-C309-D274-22B4-44C1BAC01811}"/>
              </a:ext>
            </a:extLst>
          </p:cNvPr>
          <p:cNvSpPr txBox="1"/>
          <p:nvPr/>
        </p:nvSpPr>
        <p:spPr>
          <a:xfrm>
            <a:off x="1507804" y="1271810"/>
            <a:ext cx="9500616" cy="461665"/>
          </a:xfrm>
          <a:prstGeom prst="rect">
            <a:avLst/>
          </a:prstGeom>
          <a:noFill/>
        </p:spPr>
        <p:txBody>
          <a:bodyPr wrap="square">
            <a:spAutoFit/>
          </a:bodyPr>
          <a:lstStyle/>
          <a:p>
            <a:r>
              <a:rPr lang="en-IN" sz="2400" dirty="0" err="1"/>
              <a:t>vswr</a:t>
            </a:r>
            <a:endParaRPr lang="en-IN" dirty="0"/>
          </a:p>
        </p:txBody>
      </p:sp>
    </p:spTree>
    <p:extLst>
      <p:ext uri="{BB962C8B-B14F-4D97-AF65-F5344CB8AC3E}">
        <p14:creationId xmlns:p14="http://schemas.microsoft.com/office/powerpoint/2010/main" val="410132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18</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352" name="Google Shape;352;p2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18</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0" y="656804"/>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Results(Without Patch Antenna)</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3463B5D3-67AA-5BAA-611C-BC53AC31B851}"/>
              </a:ext>
            </a:extLst>
          </p:cNvPr>
          <p:cNvPicPr>
            <a:picLocks noChangeAspect="1"/>
          </p:cNvPicPr>
          <p:nvPr/>
        </p:nvPicPr>
        <p:blipFill>
          <a:blip r:embed="rId3"/>
          <a:stretch>
            <a:fillRect/>
          </a:stretch>
        </p:blipFill>
        <p:spPr>
          <a:xfrm>
            <a:off x="331576" y="2252650"/>
            <a:ext cx="9173580" cy="5845481"/>
          </a:xfrm>
          <a:prstGeom prst="rect">
            <a:avLst/>
          </a:prstGeom>
        </p:spPr>
      </p:pic>
      <p:pic>
        <p:nvPicPr>
          <p:cNvPr id="5" name="Picture 4">
            <a:extLst>
              <a:ext uri="{FF2B5EF4-FFF2-40B4-BE49-F238E27FC236}">
                <a16:creationId xmlns:a16="http://schemas.microsoft.com/office/drawing/2014/main" id="{F5671439-27EA-45CE-9B16-8430F2812786}"/>
              </a:ext>
            </a:extLst>
          </p:cNvPr>
          <p:cNvPicPr>
            <a:picLocks noChangeAspect="1"/>
          </p:cNvPicPr>
          <p:nvPr/>
        </p:nvPicPr>
        <p:blipFill>
          <a:blip r:embed="rId4"/>
          <a:stretch>
            <a:fillRect/>
          </a:stretch>
        </p:blipFill>
        <p:spPr>
          <a:xfrm>
            <a:off x="9785684" y="3272589"/>
            <a:ext cx="9354872" cy="6124683"/>
          </a:xfrm>
          <a:prstGeom prst="rect">
            <a:avLst/>
          </a:prstGeom>
        </p:spPr>
      </p:pic>
      <p:sp>
        <p:nvSpPr>
          <p:cNvPr id="4" name="TextBox 3">
            <a:extLst>
              <a:ext uri="{FF2B5EF4-FFF2-40B4-BE49-F238E27FC236}">
                <a16:creationId xmlns:a16="http://schemas.microsoft.com/office/drawing/2014/main" id="{6773FF0C-5456-5B90-EF39-7CAAB84A03A8}"/>
              </a:ext>
            </a:extLst>
          </p:cNvPr>
          <p:cNvSpPr txBox="1"/>
          <p:nvPr/>
        </p:nvSpPr>
        <p:spPr>
          <a:xfrm>
            <a:off x="331576" y="1790985"/>
            <a:ext cx="9601200" cy="461665"/>
          </a:xfrm>
          <a:prstGeom prst="rect">
            <a:avLst/>
          </a:prstGeom>
          <a:noFill/>
        </p:spPr>
        <p:txBody>
          <a:bodyPr wrap="square">
            <a:spAutoFit/>
          </a:bodyPr>
          <a:lstStyle/>
          <a:p>
            <a:r>
              <a:rPr lang="en-IN" sz="2400" dirty="0"/>
              <a:t>S11 return loss</a:t>
            </a:r>
          </a:p>
        </p:txBody>
      </p:sp>
      <p:sp>
        <p:nvSpPr>
          <p:cNvPr id="7" name="TextBox 6">
            <a:extLst>
              <a:ext uri="{FF2B5EF4-FFF2-40B4-BE49-F238E27FC236}">
                <a16:creationId xmlns:a16="http://schemas.microsoft.com/office/drawing/2014/main" id="{3FD76FD1-EB54-5EBC-F4E0-F664A5D08098}"/>
              </a:ext>
            </a:extLst>
          </p:cNvPr>
          <p:cNvSpPr txBox="1"/>
          <p:nvPr/>
        </p:nvSpPr>
        <p:spPr>
          <a:xfrm>
            <a:off x="9932776" y="2769346"/>
            <a:ext cx="9601200" cy="461665"/>
          </a:xfrm>
          <a:prstGeom prst="rect">
            <a:avLst/>
          </a:prstGeom>
          <a:noFill/>
        </p:spPr>
        <p:txBody>
          <a:bodyPr wrap="square">
            <a:spAutoFit/>
          </a:bodyPr>
          <a:lstStyle/>
          <a:p>
            <a:r>
              <a:rPr lang="en-IN" sz="2400" dirty="0"/>
              <a:t>Bandwidth</a:t>
            </a:r>
          </a:p>
        </p:txBody>
      </p:sp>
    </p:spTree>
    <p:extLst>
      <p:ext uri="{BB962C8B-B14F-4D97-AF65-F5344CB8AC3E}">
        <p14:creationId xmlns:p14="http://schemas.microsoft.com/office/powerpoint/2010/main" val="2087520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612D59-6D04-B531-54AC-A2C97478C8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6" name="Picture 5">
            <a:extLst>
              <a:ext uri="{FF2B5EF4-FFF2-40B4-BE49-F238E27FC236}">
                <a16:creationId xmlns:a16="http://schemas.microsoft.com/office/drawing/2014/main" id="{DA4FC3FC-CF35-9EE6-50B5-F753B3862863}"/>
              </a:ext>
            </a:extLst>
          </p:cNvPr>
          <p:cNvPicPr>
            <a:picLocks noChangeAspect="1"/>
          </p:cNvPicPr>
          <p:nvPr/>
        </p:nvPicPr>
        <p:blipFill>
          <a:blip r:embed="rId2"/>
          <a:stretch>
            <a:fillRect/>
          </a:stretch>
        </p:blipFill>
        <p:spPr>
          <a:xfrm>
            <a:off x="8262864" y="5346700"/>
            <a:ext cx="10326340" cy="4671589"/>
          </a:xfrm>
          <a:prstGeom prst="rect">
            <a:avLst/>
          </a:prstGeom>
        </p:spPr>
      </p:pic>
      <p:pic>
        <p:nvPicPr>
          <p:cNvPr id="8" name="Picture 7">
            <a:extLst>
              <a:ext uri="{FF2B5EF4-FFF2-40B4-BE49-F238E27FC236}">
                <a16:creationId xmlns:a16="http://schemas.microsoft.com/office/drawing/2014/main" id="{0D9E5D01-75A2-F473-1E25-53BC83177F3C}"/>
              </a:ext>
            </a:extLst>
          </p:cNvPr>
          <p:cNvPicPr>
            <a:picLocks noChangeAspect="1"/>
          </p:cNvPicPr>
          <p:nvPr/>
        </p:nvPicPr>
        <p:blipFill>
          <a:blip r:embed="rId3"/>
          <a:stretch>
            <a:fillRect/>
          </a:stretch>
        </p:blipFill>
        <p:spPr>
          <a:xfrm>
            <a:off x="274048" y="574674"/>
            <a:ext cx="9231108" cy="4255316"/>
          </a:xfrm>
          <a:prstGeom prst="rect">
            <a:avLst/>
          </a:prstGeom>
        </p:spPr>
      </p:pic>
      <p:sp>
        <p:nvSpPr>
          <p:cNvPr id="2" name="TextBox 1">
            <a:extLst>
              <a:ext uri="{FF2B5EF4-FFF2-40B4-BE49-F238E27FC236}">
                <a16:creationId xmlns:a16="http://schemas.microsoft.com/office/drawing/2014/main" id="{C2A68320-A23B-03AB-1914-5C397EECE716}"/>
              </a:ext>
            </a:extLst>
          </p:cNvPr>
          <p:cNvSpPr txBox="1"/>
          <p:nvPr/>
        </p:nvSpPr>
        <p:spPr>
          <a:xfrm>
            <a:off x="452628" y="146329"/>
            <a:ext cx="9500616" cy="461665"/>
          </a:xfrm>
          <a:prstGeom prst="rect">
            <a:avLst/>
          </a:prstGeom>
          <a:noFill/>
        </p:spPr>
        <p:txBody>
          <a:bodyPr wrap="square">
            <a:spAutoFit/>
          </a:bodyPr>
          <a:lstStyle/>
          <a:p>
            <a:r>
              <a:rPr lang="en-IN" sz="2400" dirty="0"/>
              <a:t>Gain</a:t>
            </a:r>
            <a:endParaRPr lang="en-IN" dirty="0"/>
          </a:p>
        </p:txBody>
      </p:sp>
      <p:sp>
        <p:nvSpPr>
          <p:cNvPr id="5" name="TextBox 4">
            <a:extLst>
              <a:ext uri="{FF2B5EF4-FFF2-40B4-BE49-F238E27FC236}">
                <a16:creationId xmlns:a16="http://schemas.microsoft.com/office/drawing/2014/main" id="{CC9B3E43-6DB7-C515-F58B-00CA46A94F23}"/>
              </a:ext>
            </a:extLst>
          </p:cNvPr>
          <p:cNvSpPr txBox="1"/>
          <p:nvPr/>
        </p:nvSpPr>
        <p:spPr>
          <a:xfrm>
            <a:off x="15759684" y="4885035"/>
            <a:ext cx="9500616" cy="461665"/>
          </a:xfrm>
          <a:prstGeom prst="rect">
            <a:avLst/>
          </a:prstGeom>
          <a:noFill/>
        </p:spPr>
        <p:txBody>
          <a:bodyPr wrap="square">
            <a:spAutoFit/>
          </a:bodyPr>
          <a:lstStyle/>
          <a:p>
            <a:r>
              <a:rPr lang="en-IN" sz="2400" dirty="0"/>
              <a:t>Radiation Pattern</a:t>
            </a:r>
          </a:p>
        </p:txBody>
      </p:sp>
    </p:spTree>
    <p:extLst>
      <p:ext uri="{BB962C8B-B14F-4D97-AF65-F5344CB8AC3E}">
        <p14:creationId xmlns:p14="http://schemas.microsoft.com/office/powerpoint/2010/main" val="424965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123" name="Google Shape;123;p14"/>
          <p:cNvSpPr txBox="1"/>
          <p:nvPr/>
        </p:nvSpPr>
        <p:spPr>
          <a:xfrm>
            <a:off x="15251558" y="9776481"/>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199356" y="1765300"/>
            <a:ext cx="11125200" cy="6740266"/>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Acknowledgement</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Abstract</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Introduction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Types of Patch Antenna</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Circuit Diagram of Project </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Feeding Methods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Experimentation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Results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Advantages and Disadvantages</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Applications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Conclusion </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Future scope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163762-5E14-6906-CDF2-E637287E95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a:extLst>
              <a:ext uri="{FF2B5EF4-FFF2-40B4-BE49-F238E27FC236}">
                <a16:creationId xmlns:a16="http://schemas.microsoft.com/office/drawing/2014/main" id="{ECC3E1F3-D152-BED9-D4C6-F8CC3A486A3A}"/>
              </a:ext>
            </a:extLst>
          </p:cNvPr>
          <p:cNvPicPr>
            <a:picLocks noChangeAspect="1"/>
          </p:cNvPicPr>
          <p:nvPr/>
        </p:nvPicPr>
        <p:blipFill>
          <a:blip r:embed="rId2"/>
          <a:stretch>
            <a:fillRect/>
          </a:stretch>
        </p:blipFill>
        <p:spPr>
          <a:xfrm>
            <a:off x="1669750" y="1702879"/>
            <a:ext cx="11309418" cy="7088195"/>
          </a:xfrm>
          <a:prstGeom prst="rect">
            <a:avLst/>
          </a:prstGeom>
        </p:spPr>
      </p:pic>
      <p:sp>
        <p:nvSpPr>
          <p:cNvPr id="3" name="TextBox 2">
            <a:extLst>
              <a:ext uri="{FF2B5EF4-FFF2-40B4-BE49-F238E27FC236}">
                <a16:creationId xmlns:a16="http://schemas.microsoft.com/office/drawing/2014/main" id="{A822BBC5-B0AD-2301-7EE9-6AE48D3E41A4}"/>
              </a:ext>
            </a:extLst>
          </p:cNvPr>
          <p:cNvSpPr txBox="1"/>
          <p:nvPr/>
        </p:nvSpPr>
        <p:spPr>
          <a:xfrm>
            <a:off x="1879092" y="1179659"/>
            <a:ext cx="9500616" cy="523220"/>
          </a:xfrm>
          <a:prstGeom prst="rect">
            <a:avLst/>
          </a:prstGeom>
          <a:noFill/>
        </p:spPr>
        <p:txBody>
          <a:bodyPr wrap="square">
            <a:spAutoFit/>
          </a:bodyPr>
          <a:lstStyle/>
          <a:p>
            <a:r>
              <a:rPr lang="en-IN" sz="2800" dirty="0" err="1"/>
              <a:t>vswr</a:t>
            </a:r>
            <a:endParaRPr lang="en-IN" sz="2800" dirty="0"/>
          </a:p>
        </p:txBody>
      </p:sp>
    </p:spTree>
    <p:extLst>
      <p:ext uri="{BB962C8B-B14F-4D97-AF65-F5344CB8AC3E}">
        <p14:creationId xmlns:p14="http://schemas.microsoft.com/office/powerpoint/2010/main" val="251175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21</a:t>
            </a:fld>
            <a:endParaRPr sz="320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8" name="Google Shape;298;p2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299" name="Google Shape;299;p24"/>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21</a:t>
            </a:fld>
            <a:endParaRPr sz="1870">
              <a:solidFill>
                <a:schemeClr val="lt1"/>
              </a:solidFill>
              <a:latin typeface="Calibri"/>
              <a:ea typeface="Calibri"/>
              <a:cs typeface="Calibri"/>
              <a:sym typeface="Calibri"/>
            </a:endParaRPr>
          </a:p>
        </p:txBody>
      </p:sp>
      <p:grpSp>
        <p:nvGrpSpPr>
          <p:cNvPr id="301" name="Google Shape;301;p24"/>
          <p:cNvGrpSpPr/>
          <p:nvPr/>
        </p:nvGrpSpPr>
        <p:grpSpPr>
          <a:xfrm>
            <a:off x="0" y="33042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Results(Multi-Path Antenna)</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84970F1-285B-7E48-F2FB-0C14CAF2D0C7}"/>
              </a:ext>
            </a:extLst>
          </p:cNvPr>
          <p:cNvPicPr>
            <a:picLocks noChangeAspect="1"/>
          </p:cNvPicPr>
          <p:nvPr/>
        </p:nvPicPr>
        <p:blipFill>
          <a:blip r:embed="rId3"/>
          <a:stretch>
            <a:fillRect/>
          </a:stretch>
        </p:blipFill>
        <p:spPr>
          <a:xfrm>
            <a:off x="-2" y="1820467"/>
            <a:ext cx="9138965" cy="5097737"/>
          </a:xfrm>
          <a:prstGeom prst="rect">
            <a:avLst/>
          </a:prstGeom>
        </p:spPr>
      </p:pic>
      <p:pic>
        <p:nvPicPr>
          <p:cNvPr id="4" name="Picture 3">
            <a:extLst>
              <a:ext uri="{FF2B5EF4-FFF2-40B4-BE49-F238E27FC236}">
                <a16:creationId xmlns:a16="http://schemas.microsoft.com/office/drawing/2014/main" id="{FFA7543E-5F45-C287-4A49-F7CC63BE6519}"/>
              </a:ext>
            </a:extLst>
          </p:cNvPr>
          <p:cNvPicPr>
            <a:picLocks noChangeAspect="1"/>
          </p:cNvPicPr>
          <p:nvPr/>
        </p:nvPicPr>
        <p:blipFill>
          <a:blip r:embed="rId4"/>
          <a:stretch>
            <a:fillRect/>
          </a:stretch>
        </p:blipFill>
        <p:spPr>
          <a:xfrm>
            <a:off x="9505156" y="3715966"/>
            <a:ext cx="9138966" cy="5824296"/>
          </a:xfrm>
          <a:prstGeom prst="rect">
            <a:avLst/>
          </a:prstGeom>
        </p:spPr>
      </p:pic>
      <p:sp>
        <p:nvSpPr>
          <p:cNvPr id="5" name="TextBox 4">
            <a:extLst>
              <a:ext uri="{FF2B5EF4-FFF2-40B4-BE49-F238E27FC236}">
                <a16:creationId xmlns:a16="http://schemas.microsoft.com/office/drawing/2014/main" id="{8979B176-D28F-8670-C6D6-1B9F6A37DBC5}"/>
              </a:ext>
            </a:extLst>
          </p:cNvPr>
          <p:cNvSpPr txBox="1"/>
          <p:nvPr/>
        </p:nvSpPr>
        <p:spPr>
          <a:xfrm>
            <a:off x="150500" y="1361429"/>
            <a:ext cx="9555480" cy="461665"/>
          </a:xfrm>
          <a:prstGeom prst="rect">
            <a:avLst/>
          </a:prstGeom>
          <a:noFill/>
        </p:spPr>
        <p:txBody>
          <a:bodyPr wrap="square">
            <a:spAutoFit/>
          </a:bodyPr>
          <a:lstStyle/>
          <a:p>
            <a:r>
              <a:rPr lang="en-IN" sz="2400" dirty="0"/>
              <a:t>S11 return loss</a:t>
            </a:r>
          </a:p>
        </p:txBody>
      </p:sp>
      <p:sp>
        <p:nvSpPr>
          <p:cNvPr id="6" name="TextBox 5">
            <a:extLst>
              <a:ext uri="{FF2B5EF4-FFF2-40B4-BE49-F238E27FC236}">
                <a16:creationId xmlns:a16="http://schemas.microsoft.com/office/drawing/2014/main" id="{600F98D6-BB64-16FE-1127-C41B6607E89F}"/>
              </a:ext>
            </a:extLst>
          </p:cNvPr>
          <p:cNvSpPr txBox="1"/>
          <p:nvPr/>
        </p:nvSpPr>
        <p:spPr>
          <a:xfrm>
            <a:off x="9324331" y="3182566"/>
            <a:ext cx="9500616" cy="461665"/>
          </a:xfrm>
          <a:prstGeom prst="rect">
            <a:avLst/>
          </a:prstGeom>
          <a:noFill/>
        </p:spPr>
        <p:txBody>
          <a:bodyPr wrap="square">
            <a:spAutoFit/>
          </a:bodyPr>
          <a:lstStyle/>
          <a:p>
            <a:r>
              <a:rPr lang="en-IN" sz="2400" dirty="0"/>
              <a:t>Gain</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28A61D-0FD6-C85A-B1D5-ACC2CF984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8" name="Picture 7">
            <a:extLst>
              <a:ext uri="{FF2B5EF4-FFF2-40B4-BE49-F238E27FC236}">
                <a16:creationId xmlns:a16="http://schemas.microsoft.com/office/drawing/2014/main" id="{4ADFCC2B-F651-5E5B-E4AE-62A5CFF6E592}"/>
              </a:ext>
            </a:extLst>
          </p:cNvPr>
          <p:cNvPicPr>
            <a:picLocks noChangeAspect="1"/>
          </p:cNvPicPr>
          <p:nvPr/>
        </p:nvPicPr>
        <p:blipFill>
          <a:blip r:embed="rId2"/>
          <a:stretch>
            <a:fillRect/>
          </a:stretch>
        </p:blipFill>
        <p:spPr>
          <a:xfrm>
            <a:off x="0" y="459903"/>
            <a:ext cx="12653726" cy="5640047"/>
          </a:xfrm>
          <a:prstGeom prst="rect">
            <a:avLst/>
          </a:prstGeom>
        </p:spPr>
      </p:pic>
      <p:pic>
        <p:nvPicPr>
          <p:cNvPr id="10" name="Picture 9">
            <a:extLst>
              <a:ext uri="{FF2B5EF4-FFF2-40B4-BE49-F238E27FC236}">
                <a16:creationId xmlns:a16="http://schemas.microsoft.com/office/drawing/2014/main" id="{AF4D773B-99C6-0EF1-AC3D-C1EEDC30DDC6}"/>
              </a:ext>
            </a:extLst>
          </p:cNvPr>
          <p:cNvPicPr>
            <a:picLocks noChangeAspect="1"/>
          </p:cNvPicPr>
          <p:nvPr/>
        </p:nvPicPr>
        <p:blipFill>
          <a:blip r:embed="rId3"/>
          <a:stretch>
            <a:fillRect/>
          </a:stretch>
        </p:blipFill>
        <p:spPr>
          <a:xfrm>
            <a:off x="8225132" y="6195948"/>
            <a:ext cx="9478222" cy="4037549"/>
          </a:xfrm>
          <a:prstGeom prst="rect">
            <a:avLst/>
          </a:prstGeom>
        </p:spPr>
      </p:pic>
      <p:sp>
        <p:nvSpPr>
          <p:cNvPr id="3" name="TextBox 2">
            <a:extLst>
              <a:ext uri="{FF2B5EF4-FFF2-40B4-BE49-F238E27FC236}">
                <a16:creationId xmlns:a16="http://schemas.microsoft.com/office/drawing/2014/main" id="{AE45865F-8127-A208-D36B-BE704087DB3D}"/>
              </a:ext>
            </a:extLst>
          </p:cNvPr>
          <p:cNvSpPr txBox="1"/>
          <p:nvPr/>
        </p:nvSpPr>
        <p:spPr>
          <a:xfrm>
            <a:off x="4750308" y="5195352"/>
            <a:ext cx="9500616" cy="307777"/>
          </a:xfrm>
          <a:prstGeom prst="rect">
            <a:avLst/>
          </a:prstGeom>
          <a:noFill/>
        </p:spPr>
        <p:txBody>
          <a:bodyPr wrap="square">
            <a:spAutoFit/>
          </a:bodyPr>
          <a:lstStyle/>
          <a:p>
            <a:r>
              <a:rPr lang="en-IN" sz="1400" dirty="0" err="1"/>
              <a:t>diation</a:t>
            </a:r>
            <a:r>
              <a:rPr lang="en-IN" sz="1400" dirty="0"/>
              <a:t> Pattern</a:t>
            </a:r>
          </a:p>
        </p:txBody>
      </p:sp>
      <p:sp>
        <p:nvSpPr>
          <p:cNvPr id="6" name="TextBox 5">
            <a:extLst>
              <a:ext uri="{FF2B5EF4-FFF2-40B4-BE49-F238E27FC236}">
                <a16:creationId xmlns:a16="http://schemas.microsoft.com/office/drawing/2014/main" id="{02F5EA3F-9B30-BF7D-3751-685840F2F9FB}"/>
              </a:ext>
            </a:extLst>
          </p:cNvPr>
          <p:cNvSpPr txBox="1"/>
          <p:nvPr/>
        </p:nvSpPr>
        <p:spPr>
          <a:xfrm>
            <a:off x="0" y="88588"/>
            <a:ext cx="9500616" cy="461665"/>
          </a:xfrm>
          <a:prstGeom prst="rect">
            <a:avLst/>
          </a:prstGeom>
          <a:noFill/>
        </p:spPr>
        <p:txBody>
          <a:bodyPr wrap="square">
            <a:spAutoFit/>
          </a:bodyPr>
          <a:lstStyle/>
          <a:p>
            <a:r>
              <a:rPr lang="en-IN" sz="2400" dirty="0"/>
              <a:t>Radiation Pattern</a:t>
            </a:r>
          </a:p>
        </p:txBody>
      </p:sp>
      <p:sp>
        <p:nvSpPr>
          <p:cNvPr id="9" name="TextBox 8">
            <a:extLst>
              <a:ext uri="{FF2B5EF4-FFF2-40B4-BE49-F238E27FC236}">
                <a16:creationId xmlns:a16="http://schemas.microsoft.com/office/drawing/2014/main" id="{59E03297-BEF7-516E-6A8C-693B52BB74F0}"/>
              </a:ext>
            </a:extLst>
          </p:cNvPr>
          <p:cNvSpPr txBox="1"/>
          <p:nvPr/>
        </p:nvSpPr>
        <p:spPr>
          <a:xfrm>
            <a:off x="16543102" y="5777986"/>
            <a:ext cx="9500616" cy="461665"/>
          </a:xfrm>
          <a:prstGeom prst="rect">
            <a:avLst/>
          </a:prstGeom>
          <a:noFill/>
        </p:spPr>
        <p:txBody>
          <a:bodyPr wrap="square">
            <a:spAutoFit/>
          </a:bodyPr>
          <a:lstStyle/>
          <a:p>
            <a:r>
              <a:rPr lang="en-IN" sz="2400" dirty="0" err="1"/>
              <a:t>vswr</a:t>
            </a:r>
            <a:endParaRPr lang="en-IN" sz="2400" dirty="0"/>
          </a:p>
        </p:txBody>
      </p:sp>
    </p:spTree>
    <p:extLst>
      <p:ext uri="{BB962C8B-B14F-4D97-AF65-F5344CB8AC3E}">
        <p14:creationId xmlns:p14="http://schemas.microsoft.com/office/powerpoint/2010/main" val="148020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23</a:t>
            </a:fld>
            <a:endParaRPr sz="3200">
              <a:solidFill>
                <a:schemeClr val="lt1"/>
              </a:solidFill>
            </a:endParaRPr>
          </a:p>
        </p:txBody>
      </p:sp>
      <p:grpSp>
        <p:nvGrpSpPr>
          <p:cNvPr id="363" name="Google Shape;363;p28"/>
          <p:cNvGrpSpPr/>
          <p:nvPr/>
        </p:nvGrpSpPr>
        <p:grpSpPr>
          <a:xfrm>
            <a:off x="-2" y="9568581"/>
            <a:ext cx="19010314" cy="1112119"/>
            <a:chOff x="-2" y="9568581"/>
            <a:chExt cx="19010314" cy="1112119"/>
          </a:xfrm>
        </p:grpSpPr>
        <p:grpSp>
          <p:nvGrpSpPr>
            <p:cNvPr id="364" name="Google Shape;364;p28"/>
            <p:cNvGrpSpPr/>
            <p:nvPr/>
          </p:nvGrpSpPr>
          <p:grpSpPr>
            <a:xfrm>
              <a:off x="-2" y="9568581"/>
              <a:ext cx="19010314" cy="1112119"/>
              <a:chOff x="-324645" y="2222500"/>
              <a:chExt cx="22261686" cy="1302327"/>
            </a:xfrm>
          </p:grpSpPr>
          <p:sp>
            <p:nvSpPr>
              <p:cNvPr id="365" name="Google Shape;365;p2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7" name="Google Shape;367;p2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8" name="Google Shape;368;p2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369" name="Google Shape;369;p2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370" name="Google Shape;370;p2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23</a:t>
            </a:fld>
            <a:endParaRPr sz="1870">
              <a:solidFill>
                <a:schemeClr val="lt1"/>
              </a:solidFill>
              <a:latin typeface="Calibri"/>
              <a:ea typeface="Calibri"/>
              <a:cs typeface="Calibri"/>
              <a:sym typeface="Calibri"/>
            </a:endParaRPr>
          </a:p>
        </p:txBody>
      </p:sp>
      <p:grpSp>
        <p:nvGrpSpPr>
          <p:cNvPr id="371" name="Google Shape;371;p28"/>
          <p:cNvGrpSpPr/>
          <p:nvPr/>
        </p:nvGrpSpPr>
        <p:grpSpPr>
          <a:xfrm>
            <a:off x="2304" y="774700"/>
            <a:ext cx="15043110" cy="827992"/>
            <a:chOff x="-8511" y="8640158"/>
            <a:chExt cx="4038043" cy="439420"/>
          </a:xfrm>
        </p:grpSpPr>
        <p:sp>
          <p:nvSpPr>
            <p:cNvPr id="372" name="Google Shape;372;p28"/>
            <p:cNvSpPr/>
            <p:nvPr/>
          </p:nvSpPr>
          <p:spPr>
            <a:xfrm>
              <a:off x="-8511"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Advantage and Disadvantage</a:t>
              </a:r>
              <a:endParaRPr sz="5400" b="0" i="0" u="none" strike="noStrike" cap="none" dirty="0">
                <a:solidFill>
                  <a:schemeClr val="lt1"/>
                </a:solidFill>
                <a:latin typeface="Calibri"/>
                <a:ea typeface="Calibri"/>
                <a:cs typeface="Calibri"/>
                <a:sym typeface="Calibri"/>
              </a:endParaRPr>
            </a:p>
          </p:txBody>
        </p:sp>
        <p:sp>
          <p:nvSpPr>
            <p:cNvPr id="373" name="Google Shape;373;p2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B98158D2-1F78-A92A-CB56-DF2C07E47342}"/>
              </a:ext>
            </a:extLst>
          </p:cNvPr>
          <p:cNvSpPr txBox="1"/>
          <p:nvPr/>
        </p:nvSpPr>
        <p:spPr>
          <a:xfrm>
            <a:off x="10264270" y="4046706"/>
            <a:ext cx="7622886" cy="4524315"/>
          </a:xfrm>
          <a:prstGeom prst="rect">
            <a:avLst/>
          </a:prstGeom>
          <a:noFill/>
        </p:spPr>
        <p:txBody>
          <a:bodyPr wrap="square">
            <a:spAutoFit/>
          </a:bodyPr>
          <a:lstStyle/>
          <a:p>
            <a:r>
              <a:rPr lang="en-US" sz="3200" b="0" i="0" dirty="0">
                <a:solidFill>
                  <a:srgbClr val="555555"/>
                </a:solidFill>
                <a:effectLst/>
                <a:latin typeface="Arial" panose="020B0604020202020204" pitchFamily="34" charset="0"/>
              </a:rPr>
              <a:t>Disadvantage-</a:t>
            </a:r>
          </a:p>
          <a:p>
            <a:r>
              <a:rPr lang="en-US" sz="3200" b="0" i="0" dirty="0">
                <a:solidFill>
                  <a:srgbClr val="555555"/>
                </a:solidFill>
                <a:effectLst/>
                <a:latin typeface="Arial" panose="020B0604020202020204" pitchFamily="34" charset="0"/>
              </a:rPr>
              <a:t>➨ It offers low efficiency due to dielectric losses and conductor losses.</a:t>
            </a:r>
            <a:br>
              <a:rPr lang="en-US" sz="3200" dirty="0"/>
            </a:br>
            <a:r>
              <a:rPr lang="en-US" sz="3200" b="0" i="0" dirty="0">
                <a:solidFill>
                  <a:srgbClr val="555555"/>
                </a:solidFill>
                <a:effectLst/>
                <a:latin typeface="Arial" panose="020B0604020202020204" pitchFamily="34" charset="0"/>
              </a:rPr>
              <a:t>➨It offers lower gain.</a:t>
            </a:r>
            <a:br>
              <a:rPr lang="en-US" sz="3200" dirty="0"/>
            </a:br>
            <a:r>
              <a:rPr lang="en-US" sz="3200" b="0" i="0" dirty="0">
                <a:solidFill>
                  <a:srgbClr val="555555"/>
                </a:solidFill>
                <a:effectLst/>
                <a:latin typeface="Arial" panose="020B0604020202020204" pitchFamily="34" charset="0"/>
              </a:rPr>
              <a:t>➨It has higher level of cross polarization radiation.</a:t>
            </a:r>
            <a:br>
              <a:rPr lang="en-US" sz="3200" dirty="0"/>
            </a:br>
            <a:r>
              <a:rPr lang="en-US" sz="3200" b="0" i="0" dirty="0">
                <a:solidFill>
                  <a:srgbClr val="555555"/>
                </a:solidFill>
                <a:effectLst/>
                <a:latin typeface="Arial" panose="020B0604020202020204" pitchFamily="34" charset="0"/>
              </a:rPr>
              <a:t>➨It has lower power handling capability.</a:t>
            </a:r>
            <a:br>
              <a:rPr lang="en-US" sz="3200" dirty="0"/>
            </a:br>
            <a:r>
              <a:rPr lang="en-US" sz="3200" b="0" i="0" dirty="0">
                <a:solidFill>
                  <a:srgbClr val="555555"/>
                </a:solidFill>
                <a:effectLst/>
                <a:latin typeface="Arial" panose="020B0604020202020204" pitchFamily="34" charset="0"/>
              </a:rPr>
              <a:t>➨It has inherently lower impedance bandwidth.</a:t>
            </a:r>
            <a:endParaRPr lang="en-IN" sz="3200" dirty="0"/>
          </a:p>
        </p:txBody>
      </p:sp>
      <p:sp>
        <p:nvSpPr>
          <p:cNvPr id="7" name="TextBox 6">
            <a:extLst>
              <a:ext uri="{FF2B5EF4-FFF2-40B4-BE49-F238E27FC236}">
                <a16:creationId xmlns:a16="http://schemas.microsoft.com/office/drawing/2014/main" id="{EED53949-BE63-8324-9599-54064142B97B}"/>
              </a:ext>
            </a:extLst>
          </p:cNvPr>
          <p:cNvSpPr txBox="1"/>
          <p:nvPr/>
        </p:nvSpPr>
        <p:spPr>
          <a:xfrm>
            <a:off x="481520" y="2289163"/>
            <a:ext cx="9562288" cy="5016758"/>
          </a:xfrm>
          <a:prstGeom prst="rect">
            <a:avLst/>
          </a:prstGeom>
          <a:noFill/>
        </p:spPr>
        <p:txBody>
          <a:bodyPr wrap="square">
            <a:spAutoFit/>
          </a:bodyPr>
          <a:lstStyle/>
          <a:p>
            <a:r>
              <a:rPr lang="en-US" sz="3200" dirty="0">
                <a:solidFill>
                  <a:srgbClr val="555555"/>
                </a:solidFill>
                <a:latin typeface="Arial" panose="020B0604020202020204" pitchFamily="34" charset="0"/>
              </a:rPr>
              <a:t>Advantage-</a:t>
            </a:r>
          </a:p>
          <a:p>
            <a:r>
              <a:rPr lang="en-US" sz="3200" b="0" i="0" dirty="0">
                <a:solidFill>
                  <a:srgbClr val="555555"/>
                </a:solidFill>
                <a:effectLst/>
                <a:latin typeface="Arial" panose="020B0604020202020204" pitchFamily="34" charset="0"/>
              </a:rPr>
              <a:t>➨ </a:t>
            </a:r>
            <a:r>
              <a:rPr lang="en-US" sz="3200" dirty="0">
                <a:solidFill>
                  <a:srgbClr val="555555"/>
                </a:solidFill>
                <a:latin typeface="Arial" panose="020B0604020202020204" pitchFamily="34" charset="0"/>
              </a:rPr>
              <a:t>T</a:t>
            </a:r>
            <a:r>
              <a:rPr lang="en-US" sz="3200" b="0" i="0" dirty="0">
                <a:solidFill>
                  <a:srgbClr val="555555"/>
                </a:solidFill>
                <a:effectLst/>
                <a:latin typeface="Arial" panose="020B0604020202020204" pitchFamily="34" charset="0"/>
              </a:rPr>
              <a:t>hey have lower fabrication cost and hence they can be mass manufactured.</a:t>
            </a:r>
            <a:br>
              <a:rPr lang="en-US" sz="3200" dirty="0"/>
            </a:br>
            <a:r>
              <a:rPr lang="en-US" sz="3200" b="0" i="0" dirty="0">
                <a:solidFill>
                  <a:srgbClr val="555555"/>
                </a:solidFill>
                <a:effectLst/>
                <a:latin typeface="Arial" panose="020B0604020202020204" pitchFamily="34" charset="0"/>
              </a:rPr>
              <a:t>➨They are capable of supporting multiple frequency bands (dual, triple).</a:t>
            </a:r>
            <a:br>
              <a:rPr lang="en-US" sz="3200" dirty="0"/>
            </a:br>
            <a:r>
              <a:rPr lang="en-US" sz="3200" b="0" i="0" dirty="0">
                <a:solidFill>
                  <a:srgbClr val="555555"/>
                </a:solidFill>
                <a:effectLst/>
                <a:latin typeface="Arial" panose="020B0604020202020204" pitchFamily="34" charset="0"/>
              </a:rPr>
              <a:t>➨They support dual polarization types viz. linear and circular both.</a:t>
            </a:r>
            <a:br>
              <a:rPr lang="en-US" sz="3200" dirty="0"/>
            </a:br>
            <a:r>
              <a:rPr lang="en-US" sz="3200" b="0" i="0" dirty="0">
                <a:solidFill>
                  <a:srgbClr val="555555"/>
                </a:solidFill>
                <a:effectLst/>
                <a:latin typeface="Arial" panose="020B0604020202020204" pitchFamily="34" charset="0"/>
              </a:rPr>
              <a:t>➨They are light in weight.</a:t>
            </a:r>
            <a:br>
              <a:rPr lang="en-US" sz="3200" dirty="0"/>
            </a:br>
            <a:r>
              <a:rPr lang="en-US" sz="3200" b="0" i="0" dirty="0">
                <a:solidFill>
                  <a:srgbClr val="555555"/>
                </a:solidFill>
                <a:effectLst/>
                <a:latin typeface="Arial" panose="020B0604020202020204" pitchFamily="34" charset="0"/>
              </a:rPr>
              <a:t>➨They are robust when mounted on rigid surfaces of the devices.</a:t>
            </a:r>
            <a:endParaRPr lang="en-IN" sz="3200" dirty="0"/>
          </a:p>
        </p:txBody>
      </p:sp>
    </p:spTree>
    <p:extLst>
      <p:ext uri="{BB962C8B-B14F-4D97-AF65-F5344CB8AC3E}">
        <p14:creationId xmlns:p14="http://schemas.microsoft.com/office/powerpoint/2010/main" val="53638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24</a:t>
            </a:fld>
            <a:endParaRPr sz="320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6" name="Google Shape;316;p25"/>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317" name="Google Shape;317;p25"/>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2023</a:t>
            </a:r>
            <a:endParaRPr sz="2800" dirty="0">
              <a:solidFill>
                <a:schemeClr val="dk1"/>
              </a:solidFill>
              <a:latin typeface="Calibri"/>
              <a:ea typeface="Calibri"/>
              <a:cs typeface="Calibri"/>
              <a:sym typeface="Calibri"/>
            </a:endParaRPr>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24</a:t>
            </a:fld>
            <a:endParaRPr sz="1870">
              <a:solidFill>
                <a:schemeClr val="lt1"/>
              </a:solidFill>
              <a:latin typeface="Calibri"/>
              <a:ea typeface="Calibri"/>
              <a:cs typeface="Calibri"/>
              <a:sym typeface="Calibri"/>
            </a:endParaRPr>
          </a:p>
        </p:txBody>
      </p:sp>
      <p:grpSp>
        <p:nvGrpSpPr>
          <p:cNvPr id="319" name="Google Shape;319;p25"/>
          <p:cNvGrpSpPr/>
          <p:nvPr/>
        </p:nvGrpSpPr>
        <p:grpSpPr>
          <a:xfrm>
            <a:off x="-26281" y="774700"/>
            <a:ext cx="15071695" cy="827992"/>
            <a:chOff x="-16184" y="8640158"/>
            <a:chExt cx="4045716" cy="439420"/>
          </a:xfrm>
        </p:grpSpPr>
        <p:sp>
          <p:nvSpPr>
            <p:cNvPr id="320" name="Google Shape;320;p2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11. Applications</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5E7D4990-C4E5-3F5F-86C9-FB51050D1B2B}"/>
              </a:ext>
            </a:extLst>
          </p:cNvPr>
          <p:cNvSpPr txBox="1"/>
          <p:nvPr/>
        </p:nvSpPr>
        <p:spPr>
          <a:xfrm>
            <a:off x="665956" y="2226782"/>
            <a:ext cx="9572016" cy="4072910"/>
          </a:xfrm>
          <a:prstGeom prst="rect">
            <a:avLst/>
          </a:prstGeom>
          <a:noFill/>
        </p:spPr>
        <p:txBody>
          <a:bodyPr wrap="square">
            <a:spAutoFit/>
          </a:bodyPr>
          <a:lstStyle/>
          <a:p>
            <a:pPr rtl="0">
              <a:spcBef>
                <a:spcPts val="0"/>
              </a:spcBef>
              <a:spcAft>
                <a:spcPts val="800"/>
              </a:spcAft>
            </a:pPr>
            <a:r>
              <a:rPr lang="en-US" sz="3200" b="0" i="0" u="none" strike="noStrike" dirty="0">
                <a:solidFill>
                  <a:srgbClr val="202124"/>
                </a:solidFill>
                <a:effectLst/>
                <a:latin typeface="Arial" panose="020B0604020202020204" pitchFamily="34" charset="0"/>
              </a:rPr>
              <a:t>In global positioning satellite (GPS) systems, circularly </a:t>
            </a:r>
            <a:r>
              <a:rPr lang="en-US" sz="3200" b="0" i="0" u="none" strike="noStrike" dirty="0" err="1">
                <a:solidFill>
                  <a:srgbClr val="202124"/>
                </a:solidFill>
                <a:effectLst/>
                <a:latin typeface="Arial" panose="020B0604020202020204" pitchFamily="34" charset="0"/>
              </a:rPr>
              <a:t>polarised</a:t>
            </a:r>
            <a:r>
              <a:rPr lang="en-US" sz="3200" b="0" i="0" u="none" strike="noStrike" dirty="0">
                <a:solidFill>
                  <a:srgbClr val="202124"/>
                </a:solidFill>
                <a:effectLst/>
                <a:latin typeface="Arial" panose="020B0604020202020204" pitchFamily="34" charset="0"/>
              </a:rPr>
              <a:t> microstrip antennae are used. They are very compact in size and quite expensive due to their positioning. Microstrip antennae are also used in the fields of </a:t>
            </a:r>
            <a:r>
              <a:rPr lang="en-US" sz="3200" b="1" i="0" u="none" strike="noStrike" dirty="0">
                <a:solidFill>
                  <a:srgbClr val="202124"/>
                </a:solidFill>
                <a:effectLst/>
                <a:latin typeface="Arial" panose="020B0604020202020204" pitchFamily="34" charset="0"/>
              </a:rPr>
              <a:t>RFID (radio frequency identification), mobile communication and healthcare</a:t>
            </a:r>
            <a:r>
              <a:rPr lang="en-US" sz="3200" b="0" i="0" u="none" strike="noStrike" dirty="0">
                <a:solidFill>
                  <a:srgbClr val="202124"/>
                </a:solidFill>
                <a:effectLst/>
                <a:latin typeface="Arial" panose="020B0604020202020204" pitchFamily="34" charset="0"/>
              </a:rPr>
              <a:t>.</a:t>
            </a:r>
            <a:endParaRPr lang="en-US" sz="3200" b="0" dirty="0">
              <a:effectLst/>
            </a:endParaRPr>
          </a:p>
          <a:p>
            <a:br>
              <a:rPr lang="en-US" dirty="0"/>
            </a:br>
            <a:endParaRPr lang="en-IN" dirty="0"/>
          </a:p>
        </p:txBody>
      </p:sp>
      <p:pic>
        <p:nvPicPr>
          <p:cNvPr id="1026" name="Picture 2" descr="Different applications of Micro strip Patch antenna in wireless... |  Download Scientific Diagram">
            <a:extLst>
              <a:ext uri="{FF2B5EF4-FFF2-40B4-BE49-F238E27FC236}">
                <a16:creationId xmlns:a16="http://schemas.microsoft.com/office/drawing/2014/main" id="{8A1EB248-A18F-F75E-7664-48ED25999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9415" y="2455483"/>
            <a:ext cx="6383939" cy="61330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25</a:t>
            </a:fld>
            <a:endParaRPr sz="3200">
              <a:solidFill>
                <a:schemeClr val="lt1"/>
              </a:solidFill>
            </a:endParaRPr>
          </a:p>
        </p:txBody>
      </p:sp>
      <p:grpSp>
        <p:nvGrpSpPr>
          <p:cNvPr id="329" name="Google Shape;329;p26"/>
          <p:cNvGrpSpPr/>
          <p:nvPr/>
        </p:nvGrpSpPr>
        <p:grpSpPr>
          <a:xfrm>
            <a:off x="-2" y="9568581"/>
            <a:ext cx="19010314" cy="1112119"/>
            <a:chOff x="-2" y="9568581"/>
            <a:chExt cx="19010314" cy="1112119"/>
          </a:xfrm>
        </p:grpSpPr>
        <p:grpSp>
          <p:nvGrpSpPr>
            <p:cNvPr id="330" name="Google Shape;330;p26"/>
            <p:cNvGrpSpPr/>
            <p:nvPr/>
          </p:nvGrpSpPr>
          <p:grpSpPr>
            <a:xfrm>
              <a:off x="-2" y="9568581"/>
              <a:ext cx="19010314" cy="1112119"/>
              <a:chOff x="-324645" y="2222500"/>
              <a:chExt cx="22261686" cy="1302327"/>
            </a:xfrm>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4" name="Google Shape;334;p26"/>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335" name="Google Shape;335;p2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25</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12. Conclusion</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0" name="Google Shape;340;p26"/>
          <p:cNvSpPr txBox="1"/>
          <p:nvPr/>
        </p:nvSpPr>
        <p:spPr>
          <a:xfrm>
            <a:off x="1199356" y="2070100"/>
            <a:ext cx="15544800" cy="3467576"/>
          </a:xfrm>
          <a:prstGeom prst="rect">
            <a:avLst/>
          </a:prstGeom>
          <a:noFill/>
          <a:ln>
            <a:noFill/>
          </a:ln>
        </p:spPr>
        <p:txBody>
          <a:bodyPr spcFirstLastPara="1" wrap="square" lIns="91425" tIns="45700" rIns="91425" bIns="45700" anchor="t" anchorCtr="0">
            <a:spAutoFit/>
          </a:bodyPr>
          <a:lstStyle/>
          <a:p>
            <a:pPr rtl="0">
              <a:spcBef>
                <a:spcPts val="0"/>
              </a:spcBef>
              <a:spcAft>
                <a:spcPts val="800"/>
              </a:spcAft>
            </a:pPr>
            <a:r>
              <a:rPr lang="en-US" sz="3200" b="0" i="0" u="none" strike="noStrike" dirty="0">
                <a:solidFill>
                  <a:srgbClr val="202124"/>
                </a:solidFill>
                <a:effectLst/>
                <a:latin typeface="Arial" panose="020B0604020202020204" pitchFamily="34" charset="0"/>
              </a:rPr>
              <a:t>The microstrip patch antennas are </a:t>
            </a:r>
            <a:r>
              <a:rPr lang="en-US" sz="3200" b="1" i="0" u="none" strike="noStrike" dirty="0">
                <a:solidFill>
                  <a:srgbClr val="202124"/>
                </a:solidFill>
                <a:effectLst/>
                <a:latin typeface="Arial" panose="020B0604020202020204" pitchFamily="34" charset="0"/>
              </a:rPr>
              <a:t>most preferable antennas</a:t>
            </a:r>
            <a:r>
              <a:rPr lang="en-US" sz="3200" b="0" i="0" u="none" strike="noStrike" dirty="0">
                <a:solidFill>
                  <a:srgbClr val="202124"/>
                </a:solidFill>
                <a:effectLst/>
                <a:latin typeface="Arial" panose="020B0604020202020204" pitchFamily="34" charset="0"/>
              </a:rPr>
              <a:t> due to its inherent advantages like small size and weight, low cost, printed directly on the circuit board, low profile and easy to fabrication.</a:t>
            </a:r>
            <a:endParaRPr lang="en-US" sz="3200" b="0" dirty="0">
              <a:effectLst/>
            </a:endParaRPr>
          </a:p>
          <a:p>
            <a:pPr rtl="0" fontAlgn="base">
              <a:spcBef>
                <a:spcPts val="0"/>
              </a:spcBef>
              <a:spcAft>
                <a:spcPts val="0"/>
              </a:spcAft>
              <a:buFont typeface="Arial" panose="020B0604020202020204" pitchFamily="34" charset="0"/>
              <a:buChar char="•"/>
            </a:pPr>
            <a:r>
              <a:rPr lang="en-US" sz="3200" b="0" i="0" u="none" strike="noStrike" dirty="0">
                <a:solidFill>
                  <a:srgbClr val="202124"/>
                </a:solidFill>
                <a:effectLst/>
                <a:latin typeface="Arial" panose="020B0604020202020204" pitchFamily="34" charset="0"/>
              </a:rPr>
              <a:t>The  rectangular patch antenna with 50 ohm coaxial feed has been designed.</a:t>
            </a:r>
            <a:endParaRPr lang="en-US" sz="3200" b="0" i="0" u="none" strike="noStrike" dirty="0">
              <a:solidFill>
                <a:srgbClr val="202124"/>
              </a:solidFill>
              <a:effectLst/>
              <a:latin typeface="Noto Sans Symbols"/>
            </a:endParaRPr>
          </a:p>
          <a:p>
            <a:pPr rtl="0" fontAlgn="base">
              <a:spcBef>
                <a:spcPts val="0"/>
              </a:spcBef>
              <a:spcAft>
                <a:spcPts val="800"/>
              </a:spcAft>
              <a:buFont typeface="Arial" panose="020B0604020202020204" pitchFamily="34" charset="0"/>
              <a:buChar char="•"/>
            </a:pPr>
            <a:r>
              <a:rPr lang="en-US" sz="3200" b="0" i="0" u="none" strike="noStrike" dirty="0">
                <a:solidFill>
                  <a:srgbClr val="202124"/>
                </a:solidFill>
                <a:effectLst/>
                <a:latin typeface="Arial" panose="020B0604020202020204" pitchFamily="34" charset="0"/>
              </a:rPr>
              <a:t>The enhancement was large about 110 MHZ of bandwidth  enlarge ,this means that the differences with a bit care of the design parameters.</a:t>
            </a:r>
            <a:endParaRPr lang="en-US" sz="3200" b="0" i="0" u="none" strike="noStrike" dirty="0">
              <a:solidFill>
                <a:srgbClr val="202124"/>
              </a:solidFill>
              <a:effectLst/>
              <a:latin typeface="Noto Sans Symbols"/>
            </a:endParaRPr>
          </a:p>
          <a:p>
            <a:pPr marL="571500" marR="0" lvl="0" indent="-571500" algn="l" rtl="0">
              <a:spcBef>
                <a:spcPts val="0"/>
              </a:spcBef>
              <a:spcAft>
                <a:spcPts val="0"/>
              </a:spcAft>
              <a:buClr>
                <a:schemeClr val="dk1"/>
              </a:buClr>
              <a:buSzPts val="3600"/>
              <a:buFont typeface="Noto Sans Symbols"/>
              <a:buChar char="✔"/>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26</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352" name="Google Shape;352;p2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26</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13. Future scope</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54EEB58A-7FAA-A877-7695-3903A727114F}"/>
              </a:ext>
            </a:extLst>
          </p:cNvPr>
          <p:cNvSpPr txBox="1"/>
          <p:nvPr/>
        </p:nvSpPr>
        <p:spPr>
          <a:xfrm>
            <a:off x="525294" y="2247408"/>
            <a:ext cx="14615888" cy="2062103"/>
          </a:xfrm>
          <a:prstGeom prst="rect">
            <a:avLst/>
          </a:prstGeom>
          <a:noFill/>
        </p:spPr>
        <p:txBody>
          <a:bodyPr wrap="square">
            <a:spAutoFit/>
          </a:bodyPr>
          <a:lstStyle/>
          <a:p>
            <a:r>
              <a:rPr lang="en-IN" sz="3200" dirty="0"/>
              <a:t>The rectangular patch antenna has been implemented and </a:t>
            </a:r>
            <a:r>
              <a:rPr lang="en-IN" sz="3200" dirty="0" err="1"/>
              <a:t>analyzed</a:t>
            </a:r>
            <a:r>
              <a:rPr lang="en-IN" sz="3200" dirty="0"/>
              <a:t> using IE3D. To improve the gain of rectangular patch antenna, probe feed has been used. Future work can be focused on the analysis and design of antennas for advanced technologies like, ultra-wideband and cognitive radio.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140" name="Google Shape;140;p15"/>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1. Acknowledgement</a:t>
              </a:r>
              <a:endParaRPr lang="en-US"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1648423" y="2459121"/>
            <a:ext cx="14654685" cy="5704085"/>
          </a:xfrm>
          <a:prstGeom prst="rect">
            <a:avLst/>
          </a:prstGeom>
          <a:noFill/>
          <a:ln>
            <a:noFill/>
          </a:ln>
        </p:spPr>
        <p:txBody>
          <a:bodyPr spcFirstLastPara="1" wrap="square" lIns="91425" tIns="45700" rIns="91425" bIns="45700" anchor="t" anchorCtr="0">
            <a:spAutoFit/>
          </a:bodyPr>
          <a:lstStyle/>
          <a:p>
            <a:pPr algn="just" rtl="0">
              <a:spcBef>
                <a:spcPts val="0"/>
              </a:spcBef>
              <a:spcAft>
                <a:spcPts val="800"/>
              </a:spcAft>
            </a:pPr>
            <a:r>
              <a:rPr lang="en-US" sz="3600" b="0" i="0" u="none" strike="noStrike" dirty="0">
                <a:solidFill>
                  <a:srgbClr val="222222"/>
                </a:solidFill>
                <a:effectLst/>
                <a:latin typeface="Calibri" panose="020F0502020204030204" pitchFamily="34" charset="0"/>
              </a:rPr>
              <a:t>I would like to express my gratitude towards Prof.</a:t>
            </a:r>
            <a:r>
              <a:rPr lang="en-US" sz="3600" dirty="0">
                <a:solidFill>
                  <a:schemeClr val="dk1"/>
                </a:solidFill>
                <a:latin typeface="Calibri"/>
                <a:ea typeface="Calibri"/>
                <a:cs typeface="Calibri"/>
                <a:sym typeface="Calibri"/>
              </a:rPr>
              <a:t> </a:t>
            </a:r>
            <a:r>
              <a:rPr lang="en-US" sz="3600" dirty="0" err="1">
                <a:solidFill>
                  <a:schemeClr val="dk1"/>
                </a:solidFill>
                <a:latin typeface="Calibri"/>
                <a:ea typeface="Calibri"/>
                <a:cs typeface="Calibri"/>
                <a:sym typeface="Calibri"/>
              </a:rPr>
              <a:t>Srijita</a:t>
            </a:r>
            <a:r>
              <a:rPr lang="en-US" sz="3600" dirty="0">
                <a:solidFill>
                  <a:schemeClr val="dk1"/>
                </a:solidFill>
                <a:latin typeface="Calibri"/>
                <a:ea typeface="Calibri"/>
                <a:cs typeface="Calibri"/>
                <a:sym typeface="Calibri"/>
              </a:rPr>
              <a:t> Chakraborty</a:t>
            </a:r>
            <a:r>
              <a:rPr lang="en-US" sz="3600" b="0" i="0" u="none" strike="noStrike" dirty="0">
                <a:solidFill>
                  <a:srgbClr val="222222"/>
                </a:solidFill>
                <a:effectLst/>
                <a:latin typeface="Calibri" panose="020F0502020204030204" pitchFamily="34" charset="0"/>
              </a:rPr>
              <a:t> for guiding me throughout the </a:t>
            </a:r>
            <a:r>
              <a:rPr lang="en-US" sz="3600" b="0" i="0" u="none" strike="noStrike" dirty="0" err="1">
                <a:solidFill>
                  <a:srgbClr val="222222"/>
                </a:solidFill>
                <a:effectLst/>
                <a:latin typeface="Calibri" panose="020F0502020204030204" pitchFamily="34" charset="0"/>
              </a:rPr>
              <a:t>project.Their</a:t>
            </a:r>
            <a:r>
              <a:rPr lang="en-US" sz="3600" b="0" i="0" u="none" strike="noStrike" dirty="0">
                <a:solidFill>
                  <a:srgbClr val="222222"/>
                </a:solidFill>
                <a:effectLst/>
                <a:latin typeface="Calibri" panose="020F0502020204030204" pitchFamily="34" charset="0"/>
              </a:rPr>
              <a:t> willingness to give their time so generously has been very much </a:t>
            </a:r>
            <a:r>
              <a:rPr lang="en-US" sz="3600" b="0" i="0" u="none" strike="noStrike" dirty="0" err="1">
                <a:solidFill>
                  <a:srgbClr val="222222"/>
                </a:solidFill>
                <a:effectLst/>
                <a:latin typeface="Calibri" panose="020F0502020204030204" pitchFamily="34" charset="0"/>
              </a:rPr>
              <a:t>appreciated.Also,I</a:t>
            </a:r>
            <a:r>
              <a:rPr lang="en-US" sz="3600" b="0" i="0" u="none" strike="noStrike" dirty="0">
                <a:solidFill>
                  <a:srgbClr val="222222"/>
                </a:solidFill>
                <a:effectLst/>
                <a:latin typeface="Calibri" panose="020F0502020204030204" pitchFamily="34" charset="0"/>
              </a:rPr>
              <a:t> would like to extend gratitude to the author’s of the papers and information sources without this project wouldn’t have been possible.</a:t>
            </a:r>
            <a:endParaRPr lang="en-US" sz="3600" b="0" dirty="0">
              <a:effectLst/>
            </a:endParaRPr>
          </a:p>
          <a:p>
            <a:br>
              <a:rPr lang="en-US" sz="5400" dirty="0"/>
            </a:br>
            <a:endParaRPr lang="en-US" sz="4400" b="0" dirty="0">
              <a:effectLst/>
            </a:endParaRPr>
          </a:p>
          <a:p>
            <a:br>
              <a:rPr lang="en-US" sz="4400" dirty="0"/>
            </a:br>
            <a:endParaRPr sz="36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16"/>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157" name="Google Shape;157;p1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2. Abstract</a:t>
              </a:r>
              <a:endParaRPr sz="2000" b="0" i="0" u="none" strike="noStrike" cap="none" dirty="0">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1199357" y="2102184"/>
            <a:ext cx="12805402" cy="7396856"/>
          </a:xfrm>
          <a:prstGeom prst="rect">
            <a:avLst/>
          </a:prstGeom>
          <a:noFill/>
          <a:ln>
            <a:noFill/>
          </a:ln>
        </p:spPr>
        <p:txBody>
          <a:bodyPr spcFirstLastPara="1" wrap="square" lIns="91425" tIns="45700" rIns="91425" bIns="45700" anchor="t" anchorCtr="0">
            <a:spAutoFit/>
          </a:bodyPr>
          <a:lstStyle/>
          <a:p>
            <a:pPr marL="571500" marR="0" lvl="0" indent="-342900" algn="l" rtl="0">
              <a:spcBef>
                <a:spcPts val="0"/>
              </a:spcBef>
              <a:spcAft>
                <a:spcPts val="0"/>
              </a:spcAft>
              <a:buClr>
                <a:schemeClr val="dk1"/>
              </a:buClr>
              <a:buSzPts val="3600"/>
              <a:buFont typeface="Noto Sans Symbols"/>
              <a:buNone/>
            </a:pPr>
            <a:endParaRPr sz="3600" dirty="0">
              <a:solidFill>
                <a:schemeClr val="dk1"/>
              </a:solidFill>
              <a:latin typeface="Calibri"/>
              <a:ea typeface="Calibri"/>
              <a:cs typeface="Calibri"/>
              <a:sym typeface="Calibri"/>
            </a:endParaRPr>
          </a:p>
          <a:p>
            <a:pPr marL="457200" indent="-457200" rtl="0">
              <a:spcBef>
                <a:spcPts val="0"/>
              </a:spcBef>
              <a:spcAft>
                <a:spcPts val="800"/>
              </a:spcAft>
              <a:buFont typeface="Wingdings" panose="05000000000000000000" pitchFamily="2" charset="2"/>
              <a:buChar char="ü"/>
            </a:pPr>
            <a:r>
              <a:rPr lang="en-US" sz="3200" b="0" i="0" u="none" strike="noStrike" dirty="0">
                <a:solidFill>
                  <a:srgbClr val="000000"/>
                </a:solidFill>
                <a:effectLst/>
                <a:latin typeface="Calibri" panose="020F0502020204030204" pitchFamily="34" charset="0"/>
              </a:rPr>
              <a:t>The performance and advantages of microstrip patch antennas such as low weight, low profile, and low cost made them the perfect choice for communication systems engineers. They have the capability to integrate with microwave circuits and therefore they are very well suited for applications such as cell devices, WLAN applications, navigation systems and many others In this thesis; a compact rectangular patch antennas are designed and tested for GPS devices at 1.57542 GHz, and for a satellite TV signal at 11.843 GHz and 11.919 GHz. The final part of this work has been concentrated on studying an array antenna with two and four elements. The antennas of the design examples of this work has been manufactured and tested in laboratory</a:t>
            </a:r>
            <a:endParaRPr lang="en-US" sz="3200" b="0" dirty="0">
              <a:effectLst/>
            </a:endParaRPr>
          </a:p>
          <a:p>
            <a:br>
              <a:rPr lang="en-US" sz="3200" dirty="0"/>
            </a:br>
            <a:r>
              <a:rPr lang="en-US" sz="4400" dirty="0"/>
              <a:t> </a:t>
            </a:r>
            <a:endParaRPr lang="en-US" sz="36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175" name="Google Shape;175;p1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74700"/>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3. Introduction</a:t>
              </a:r>
              <a:endParaRPr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17"/>
          <p:cNvSpPr txBox="1"/>
          <p:nvPr/>
        </p:nvSpPr>
        <p:spPr>
          <a:xfrm>
            <a:off x="1199356" y="2070100"/>
            <a:ext cx="12821444" cy="3970277"/>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t>Antenna is a transducer designed to transmit or receive electromagnetic waves.</a:t>
            </a:r>
          </a:p>
          <a:p>
            <a:pPr marL="571500" marR="0" lvl="0" indent="-571500" algn="l" rtl="0">
              <a:spcBef>
                <a:spcPts val="0"/>
              </a:spcBef>
              <a:spcAft>
                <a:spcPts val="0"/>
              </a:spcAft>
              <a:buClr>
                <a:schemeClr val="dk1"/>
              </a:buClr>
              <a:buSzPts val="3600"/>
              <a:buFont typeface="Noto Sans Symbols"/>
              <a:buChar char="✔"/>
            </a:pPr>
            <a:r>
              <a:rPr lang="en-US" sz="3600" dirty="0"/>
              <a:t> A signal from a transmission line or the guided device(hence the term guided wave) like to coaxial </a:t>
            </a:r>
            <a:r>
              <a:rPr lang="en-US" sz="3600" dirty="0" err="1"/>
              <a:t>cabel</a:t>
            </a:r>
            <a:r>
              <a:rPr lang="en-US" sz="3600" dirty="0"/>
              <a:t> is given to an antenna which then convert the signal into </a:t>
            </a:r>
            <a:r>
              <a:rPr lang="en-US" sz="3600" dirty="0" err="1"/>
              <a:t>electronicmagnatic</a:t>
            </a:r>
            <a:r>
              <a:rPr lang="en-US" sz="3600" dirty="0"/>
              <a:t> energy to be transmitted through space (hence the term free space</a:t>
            </a:r>
            <a:r>
              <a:rPr lang="en-US"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a:solidFill>
                <a:schemeClr val="lt1"/>
              </a:solidFill>
              <a:latin typeface="Calibri"/>
              <a:ea typeface="Calibri"/>
              <a:cs typeface="Calibri"/>
              <a:sym typeface="Calibri"/>
            </a:endParaRPr>
          </a:p>
        </p:txBody>
      </p:sp>
      <p:pic>
        <p:nvPicPr>
          <p:cNvPr id="1030" name="Picture 6">
            <a:extLst>
              <a:ext uri="{FF2B5EF4-FFF2-40B4-BE49-F238E27FC236}">
                <a16:creationId xmlns:a16="http://schemas.microsoft.com/office/drawing/2014/main" id="{A99E29FF-E182-501E-50AD-EAC8EB537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38" y="577575"/>
            <a:ext cx="11437718" cy="8562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3"/>
          <p:cNvSpPr txBox="1"/>
          <p:nvPr/>
        </p:nvSpPr>
        <p:spPr>
          <a:xfrm>
            <a:off x="721043" y="99111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281" name="Google Shape;281;p2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2023</a:t>
            </a:r>
            <a:endParaRPr sz="2800" dirty="0">
              <a:solidFill>
                <a:schemeClr val="dk1"/>
              </a:solidFill>
              <a:latin typeface="Calibri"/>
              <a:ea typeface="Calibri"/>
              <a:cs typeface="Calibri"/>
              <a:sym typeface="Calibri"/>
            </a:endParaRPr>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a:solidFill>
                <a:schemeClr val="lt1"/>
              </a:solidFill>
              <a:latin typeface="Calibri"/>
              <a:ea typeface="Calibri"/>
              <a:cs typeface="Calibri"/>
              <a:sym typeface="Calibri"/>
            </a:endParaRPr>
          </a:p>
        </p:txBody>
      </p:sp>
      <p:grpSp>
        <p:nvGrpSpPr>
          <p:cNvPr id="283" name="Google Shape;283;p23"/>
          <p:cNvGrpSpPr/>
          <p:nvPr/>
        </p:nvGrpSpPr>
        <p:grpSpPr>
          <a:xfrm>
            <a:off x="-26281" y="774700"/>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Microstrip Patch Antenna</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p23"/>
          <p:cNvSpPr txBox="1"/>
          <p:nvPr/>
        </p:nvSpPr>
        <p:spPr>
          <a:xfrm>
            <a:off x="1199356" y="2070099"/>
            <a:ext cx="12226678" cy="6986488"/>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200" dirty="0"/>
              <a:t>A microstrip patch antenna (MPA) consists of a conducting patch of any planar or nonplanar geometry on one side of a dielectric substrate with a ground plane on other side.</a:t>
            </a:r>
          </a:p>
          <a:p>
            <a:pPr marL="571500" marR="0" lvl="0" indent="-571500" algn="l" rtl="0">
              <a:spcBef>
                <a:spcPts val="0"/>
              </a:spcBef>
              <a:spcAft>
                <a:spcPts val="0"/>
              </a:spcAft>
              <a:buClr>
                <a:schemeClr val="dk1"/>
              </a:buClr>
              <a:buSzPts val="3600"/>
              <a:buFont typeface="Noto Sans Symbols"/>
              <a:buChar char="✔"/>
            </a:pPr>
            <a:r>
              <a:rPr lang="en-US" sz="3200" dirty="0"/>
              <a:t>Configuration:-</a:t>
            </a:r>
          </a:p>
          <a:p>
            <a:pPr marR="0" lvl="0" algn="l" rtl="0">
              <a:spcBef>
                <a:spcPts val="0"/>
              </a:spcBef>
              <a:spcAft>
                <a:spcPts val="0"/>
              </a:spcAft>
              <a:buClr>
                <a:schemeClr val="dk1"/>
              </a:buClr>
              <a:buSzPts val="3600"/>
            </a:pPr>
            <a:r>
              <a:rPr lang="en-US" sz="3200" dirty="0"/>
              <a:t>                             In the wide range of antenna models there are different structures         of Microstrip antennas They are:</a:t>
            </a:r>
          </a:p>
          <a:p>
            <a:pPr marR="0" lvl="0" algn="l" rtl="0">
              <a:spcBef>
                <a:spcPts val="0"/>
              </a:spcBef>
              <a:spcAft>
                <a:spcPts val="0"/>
              </a:spcAft>
              <a:buClr>
                <a:schemeClr val="dk1"/>
              </a:buClr>
              <a:buSzPts val="3600"/>
            </a:pPr>
            <a:r>
              <a:rPr lang="en-US" sz="3200" dirty="0"/>
              <a:t>                                    The patch.</a:t>
            </a:r>
          </a:p>
          <a:p>
            <a:pPr marR="0" lvl="0" algn="l" rtl="0">
              <a:spcBef>
                <a:spcPts val="0"/>
              </a:spcBef>
              <a:spcAft>
                <a:spcPts val="0"/>
              </a:spcAft>
              <a:buClr>
                <a:schemeClr val="dk1"/>
              </a:buClr>
              <a:buSzPts val="3600"/>
            </a:pPr>
            <a:r>
              <a:rPr lang="en-US" sz="3200" dirty="0"/>
              <a:t>                                    Dielectric Substrate.</a:t>
            </a:r>
          </a:p>
          <a:p>
            <a:pPr marR="0" lvl="0" algn="l" rtl="0">
              <a:spcBef>
                <a:spcPts val="0"/>
              </a:spcBef>
              <a:spcAft>
                <a:spcPts val="0"/>
              </a:spcAft>
              <a:buClr>
                <a:schemeClr val="dk1"/>
              </a:buClr>
              <a:buSzPts val="3600"/>
            </a:pPr>
            <a:r>
              <a:rPr lang="en-US" sz="3200" dirty="0"/>
              <a:t>                                    Ground Plane.</a:t>
            </a:r>
          </a:p>
          <a:p>
            <a:pPr marR="0" lvl="0" algn="l" rtl="0">
              <a:spcBef>
                <a:spcPts val="0"/>
              </a:spcBef>
              <a:spcAft>
                <a:spcPts val="0"/>
              </a:spcAft>
              <a:buClr>
                <a:schemeClr val="dk1"/>
              </a:buClr>
              <a:buSzPts val="3600"/>
            </a:pPr>
            <a:r>
              <a:rPr lang="en-US" sz="3200" dirty="0"/>
              <a:t>                                    Feed Line.</a:t>
            </a:r>
          </a:p>
          <a:p>
            <a:pPr marL="571500" marR="0" lvl="0" indent="-571500" algn="l" rtl="0">
              <a:spcBef>
                <a:spcPts val="0"/>
              </a:spcBef>
              <a:spcAft>
                <a:spcPts val="0"/>
              </a:spcAft>
              <a:buClr>
                <a:schemeClr val="dk1"/>
              </a:buClr>
              <a:buSzPts val="3600"/>
              <a:buFont typeface="Noto Sans Symbols"/>
              <a:buChar char="✔"/>
            </a:pPr>
            <a:r>
              <a:rPr lang="en-US" sz="3200" dirty="0"/>
              <a:t>Structure:-L-length of microstrip patch element </a:t>
            </a:r>
          </a:p>
          <a:p>
            <a:pPr marR="0" lvl="0" algn="l" rtl="0">
              <a:spcBef>
                <a:spcPts val="0"/>
              </a:spcBef>
              <a:spcAft>
                <a:spcPts val="0"/>
              </a:spcAft>
              <a:buClr>
                <a:schemeClr val="dk1"/>
              </a:buClr>
              <a:buSzPts val="3600"/>
            </a:pPr>
            <a:r>
              <a:rPr lang="en-US" sz="3200" dirty="0"/>
              <a:t>                      W-width of microstrip patch element </a:t>
            </a:r>
          </a:p>
          <a:p>
            <a:pPr marR="0" lvl="0" algn="l" rtl="0">
              <a:spcBef>
                <a:spcPts val="0"/>
              </a:spcBef>
              <a:spcAft>
                <a:spcPts val="0"/>
              </a:spcAft>
              <a:buClr>
                <a:schemeClr val="dk1"/>
              </a:buClr>
              <a:buSzPts val="3600"/>
            </a:pPr>
            <a:r>
              <a:rPr lang="en-US" sz="3200" dirty="0"/>
              <a:t>                      t-thickness of patch </a:t>
            </a:r>
          </a:p>
          <a:p>
            <a:pPr marR="0" lvl="0" algn="l" rtl="0">
              <a:spcBef>
                <a:spcPts val="0"/>
              </a:spcBef>
              <a:spcAft>
                <a:spcPts val="0"/>
              </a:spcAft>
              <a:buClr>
                <a:schemeClr val="dk1"/>
              </a:buClr>
              <a:buSzPts val="3600"/>
            </a:pPr>
            <a:r>
              <a:rPr lang="en-US" sz="3200" dirty="0"/>
              <a:t>                      h-height of dielectric substrate </a:t>
            </a:r>
          </a:p>
        </p:txBody>
      </p:sp>
      <p:pic>
        <p:nvPicPr>
          <p:cNvPr id="5124" name="Picture 4">
            <a:extLst>
              <a:ext uri="{FF2B5EF4-FFF2-40B4-BE49-F238E27FC236}">
                <a16:creationId xmlns:a16="http://schemas.microsoft.com/office/drawing/2014/main" id="{9AAC7D78-515F-2C1E-723E-D23333912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2339" y="2373549"/>
            <a:ext cx="5558457" cy="595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41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grpSp>
        <p:nvGrpSpPr>
          <p:cNvPr id="204" name="Google Shape;204;p19"/>
          <p:cNvGrpSpPr/>
          <p:nvPr/>
        </p:nvGrpSpPr>
        <p:grpSpPr>
          <a:xfrm>
            <a:off x="-2" y="9568581"/>
            <a:ext cx="19010314" cy="1112119"/>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9" name="Google Shape;209;p19"/>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210" name="Google Shape;210;p19"/>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211" name="Google Shape;211;p19"/>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a:solidFill>
                <a:schemeClr val="lt1"/>
              </a:solidFill>
              <a:latin typeface="Calibri"/>
              <a:ea typeface="Calibri"/>
              <a:cs typeface="Calibri"/>
              <a:sym typeface="Calibri"/>
            </a:endParaRPr>
          </a:p>
        </p:txBody>
      </p:sp>
      <p:grpSp>
        <p:nvGrpSpPr>
          <p:cNvPr id="212" name="Google Shape;212;p19"/>
          <p:cNvGrpSpPr/>
          <p:nvPr/>
        </p:nvGrpSpPr>
        <p:grpSpPr>
          <a:xfrm>
            <a:off x="-26281" y="774700"/>
            <a:ext cx="15071695" cy="827992"/>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5. Types of Patch Antenna</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AA000030-2121-FB29-52D0-FEF3EF821387}"/>
              </a:ext>
            </a:extLst>
          </p:cNvPr>
          <p:cNvSpPr txBox="1"/>
          <p:nvPr/>
        </p:nvSpPr>
        <p:spPr>
          <a:xfrm>
            <a:off x="1" y="1945310"/>
            <a:ext cx="9766570" cy="3970318"/>
          </a:xfrm>
          <a:prstGeom prst="rect">
            <a:avLst/>
          </a:prstGeom>
          <a:noFill/>
        </p:spPr>
        <p:txBody>
          <a:bodyPr wrap="square">
            <a:spAutoFit/>
          </a:bodyPr>
          <a:lstStyle/>
          <a:p>
            <a:pPr marL="571500" indent="-571500" rtl="0">
              <a:spcBef>
                <a:spcPts val="0"/>
              </a:spcBef>
              <a:spcAft>
                <a:spcPts val="800"/>
              </a:spcAft>
              <a:buFont typeface="Wingdings" panose="05000000000000000000" pitchFamily="2" charset="2"/>
              <a:buChar char="ü"/>
            </a:pPr>
            <a:r>
              <a:rPr lang="en-US" sz="3600" b="0" i="0" u="none" strike="noStrike" dirty="0">
                <a:solidFill>
                  <a:srgbClr val="000000"/>
                </a:solidFill>
                <a:effectLst/>
                <a:latin typeface="Calibri" panose="020F0502020204030204" pitchFamily="34" charset="0"/>
              </a:rPr>
              <a:t>There are a large number of shapes of microstrip patch antennas; they have been designed to match specific characteristics. Some of the common types are shown in figure for millimeter wave frequencies, the most common types are</a:t>
            </a:r>
            <a:r>
              <a:rPr lang="en-US" sz="3600" i="0" u="none" strike="noStrike" dirty="0">
                <a:solidFill>
                  <a:srgbClr val="000000"/>
                </a:solidFill>
                <a:latin typeface="Calibri" panose="020F0502020204030204" pitchFamily="34" charset="0"/>
              </a:rPr>
              <a:t> </a:t>
            </a:r>
            <a:r>
              <a:rPr lang="en-US" sz="3600" b="0" i="0" u="none" strike="noStrike" dirty="0">
                <a:solidFill>
                  <a:srgbClr val="000000"/>
                </a:solidFill>
                <a:effectLst/>
                <a:latin typeface="Calibri" panose="020F0502020204030204" pitchFamily="34" charset="0"/>
              </a:rPr>
              <a:t>rectangular, square, and circular patches.   </a:t>
            </a:r>
            <a:endParaRPr lang="en-IN" sz="3600" dirty="0"/>
          </a:p>
        </p:txBody>
      </p:sp>
      <p:pic>
        <p:nvPicPr>
          <p:cNvPr id="2052" name="Picture 4">
            <a:extLst>
              <a:ext uri="{FF2B5EF4-FFF2-40B4-BE49-F238E27FC236}">
                <a16:creationId xmlns:a16="http://schemas.microsoft.com/office/drawing/2014/main" id="{DCA5868E-7A34-7640-E489-1CE6781DC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5594" y="2109010"/>
            <a:ext cx="8048994" cy="6762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grpSp>
        <p:nvGrpSpPr>
          <p:cNvPr id="221" name="Google Shape;221;p20"/>
          <p:cNvGrpSpPr/>
          <p:nvPr/>
        </p:nvGrpSpPr>
        <p:grpSpPr>
          <a:xfrm>
            <a:off x="-2" y="9568581"/>
            <a:ext cx="19010314" cy="1112119"/>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20"/>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Microstrip Patch Antenna</a:t>
            </a:r>
            <a:endParaRPr lang="en-US" sz="1400" b="0" i="0" u="none" strike="noStrike" cap="none" dirty="0">
              <a:solidFill>
                <a:schemeClr val="lt1"/>
              </a:solidFill>
              <a:latin typeface="Calibri"/>
              <a:ea typeface="Calibri"/>
              <a:cs typeface="Calibri"/>
              <a:sym typeface="Calibri"/>
            </a:endParaRPr>
          </a:p>
        </p:txBody>
      </p:sp>
      <p:sp>
        <p:nvSpPr>
          <p:cNvPr id="227" name="Google Shape;227;p20"/>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2023</a:t>
            </a:r>
            <a:endParaRPr sz="2800" dirty="0">
              <a:solidFill>
                <a:schemeClr val="dk1"/>
              </a:solidFill>
              <a:latin typeface="Calibri"/>
              <a:ea typeface="Calibri"/>
              <a:cs typeface="Calibri"/>
              <a:sym typeface="Calibri"/>
            </a:endParaRPr>
          </a:p>
        </p:txBody>
      </p:sp>
      <p:sp>
        <p:nvSpPr>
          <p:cNvPr id="228" name="Google Shape;228;p2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a:solidFill>
                <a:schemeClr val="lt1"/>
              </a:solidFill>
              <a:latin typeface="Calibri"/>
              <a:ea typeface="Calibri"/>
              <a:cs typeface="Calibri"/>
              <a:sym typeface="Calibri"/>
            </a:endParaRPr>
          </a:p>
        </p:txBody>
      </p:sp>
      <p:grpSp>
        <p:nvGrpSpPr>
          <p:cNvPr id="229" name="Google Shape;229;p20"/>
          <p:cNvGrpSpPr/>
          <p:nvPr/>
        </p:nvGrpSpPr>
        <p:grpSpPr>
          <a:xfrm>
            <a:off x="-26281" y="774700"/>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6. Circuit Diagram</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074" name="Picture 2">
            <a:extLst>
              <a:ext uri="{FF2B5EF4-FFF2-40B4-BE49-F238E27FC236}">
                <a16:creationId xmlns:a16="http://schemas.microsoft.com/office/drawing/2014/main" id="{6F6E639E-EB28-4E17-5AC3-C91864245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416" y="2353985"/>
            <a:ext cx="12999983" cy="47666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1009</Words>
  <Application>Microsoft Office PowerPoint</Application>
  <PresentationFormat>Custom</PresentationFormat>
  <Paragraphs>223</Paragraphs>
  <Slides>26</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Noto Sans Symbols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Puja Saha</dc:creator>
  <cp:lastModifiedBy>Puja Saha</cp:lastModifiedBy>
  <cp:revision>4</cp:revision>
  <dcterms:modified xsi:type="dcterms:W3CDTF">2022-11-21T17:35:45Z</dcterms:modified>
</cp:coreProperties>
</file>