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4B2843-1FA6-4C2B-8BD4-6EFC1405318C}">
  <a:tblStyle styleId="{0B4B2843-1FA6-4C2B-8BD4-6EFC140531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f17a099a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df17a099a6_2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f30d0a0f6_1_7:notes"/>
          <p:cNvSpPr/>
          <p:nvPr>
            <p:ph idx="2" type="sldImg"/>
          </p:nvPr>
        </p:nvSpPr>
        <p:spPr>
          <a:xfrm>
            <a:off x="1143304"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f30d0a0f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f17a099a6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df17a099a6_2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f17a099a6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df17a099a6_2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f17a099a6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df17a099a6_2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f17a099a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df17a099a6_2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f17a099a6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df17a099a6_2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f17a099a6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df17a099a6_2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f17a099a6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df17a099a6_2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f30d0a0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df30d0a0f6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f30d0a0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df30d0a0f6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f30d0a0f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df30d0a0f6_1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f17a099a6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df17a099a6_2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5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5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5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8" name="Shape 58"/>
        <p:cNvGrpSpPr/>
        <p:nvPr/>
      </p:nvGrpSpPr>
      <p:grpSpPr>
        <a:xfrm>
          <a:off x="0" y="0"/>
          <a:ext cx="0" cy="0"/>
          <a:chOff x="0" y="0"/>
          <a:chExt cx="0" cy="0"/>
        </a:xfrm>
      </p:grpSpPr>
      <p:sp>
        <p:nvSpPr>
          <p:cNvPr id="59" name="Google Shape;59;p14"/>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5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5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5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5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5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5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5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50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jpg"/><Relationship Id="rId3" Type="http://schemas.openxmlformats.org/officeDocument/2006/relationships/image" Target="../media/image1.jpg"/><Relationship Id="rId4" Type="http://schemas.openxmlformats.org/officeDocument/2006/relationships/slideLayout" Target="../slideLayouts/slideLayout1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50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13"/>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54" name="Google Shape;54;p13"/>
          <p:cNvSpPr/>
          <p:nvPr/>
        </p:nvSpPr>
        <p:spPr>
          <a:xfrm>
            <a:off x="0" y="639157"/>
            <a:ext cx="9144000" cy="6210600"/>
          </a:xfrm>
          <a:prstGeom prst="rect">
            <a:avLst/>
          </a:prstGeom>
          <a:blipFill rotWithShape="1">
            <a:blip r:embed="rId1">
              <a:alphaModFix/>
            </a:blip>
            <a:tile algn="tl" flip="none" tx="0" sx="100000" ty="0" sy="100000"/>
          </a:blip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5" name="Google Shape;55;p13"/>
          <p:cNvSpPr txBox="1"/>
          <p:nvPr/>
        </p:nvSpPr>
        <p:spPr>
          <a:xfrm>
            <a:off x="0" y="-26713"/>
            <a:ext cx="9144000" cy="6465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3600" u="none" cap="none" strike="noStrike">
                <a:solidFill>
                  <a:srgbClr val="FF0000"/>
                </a:solidFill>
                <a:latin typeface="Lucida Sans"/>
                <a:ea typeface="Lucida Sans"/>
                <a:cs typeface="Lucida Sans"/>
                <a:sym typeface="Lucida Sans"/>
              </a:rPr>
              <a:t>BMS</a:t>
            </a:r>
            <a:r>
              <a:rPr b="1" i="0" lang="en-GB" sz="2700" u="none" cap="none" strike="noStrike">
                <a:solidFill>
                  <a:srgbClr val="FF0000"/>
                </a:solidFill>
                <a:latin typeface="Lucida Sans"/>
                <a:ea typeface="Lucida Sans"/>
                <a:cs typeface="Lucida Sans"/>
                <a:sym typeface="Lucida Sans"/>
              </a:rPr>
              <a:t> </a:t>
            </a:r>
            <a:r>
              <a:rPr b="1" i="0" lang="en-GB" sz="2000" u="none" cap="none" strike="noStrike">
                <a:solidFill>
                  <a:srgbClr val="002060"/>
                </a:solidFill>
                <a:latin typeface="Lucida Sans"/>
                <a:ea typeface="Lucida Sans"/>
                <a:cs typeface="Lucida Sans"/>
                <a:sym typeface="Lucida Sans"/>
              </a:rPr>
              <a:t>INSTITUTE OF TECHNOLOGY AND MANAGEMENT</a:t>
            </a:r>
            <a:endParaRPr b="1" i="0" sz="1800" u="none" cap="none" strike="noStrike">
              <a:solidFill>
                <a:srgbClr val="002060"/>
              </a:solidFill>
              <a:latin typeface="Lucida Sans"/>
              <a:ea typeface="Lucida Sans"/>
              <a:cs typeface="Lucida Sans"/>
              <a:sym typeface="Lucida Sans"/>
            </a:endParaRPr>
          </a:p>
        </p:txBody>
      </p:sp>
      <p:pic>
        <p:nvPicPr>
          <p:cNvPr descr="C:\Users\Placement\Downloads\Logos\BMSIT LOGO Sept 2015.jpg" id="56" name="Google Shape;56;p13"/>
          <p:cNvPicPr preferRelativeResize="0"/>
          <p:nvPr/>
        </p:nvPicPr>
        <p:blipFill rotWithShape="1">
          <a:blip r:embed="rId2">
            <a:alphaModFix/>
          </a:blip>
          <a:srcRect b="0" l="0" r="0" t="0"/>
          <a:stretch/>
        </p:blipFill>
        <p:spPr>
          <a:xfrm>
            <a:off x="139148" y="17783"/>
            <a:ext cx="471096" cy="434744"/>
          </a:xfrm>
          <a:prstGeom prst="rect">
            <a:avLst/>
          </a:prstGeom>
          <a:noFill/>
          <a:ln>
            <a:noFill/>
          </a:ln>
        </p:spPr>
      </p:pic>
      <p:pic>
        <p:nvPicPr>
          <p:cNvPr descr="Image result for india" id="57" name="Google Shape;57;p13"/>
          <p:cNvPicPr preferRelativeResize="0"/>
          <p:nvPr/>
        </p:nvPicPr>
        <p:blipFill rotWithShape="1">
          <a:blip r:embed="rId3">
            <a:alphaModFix/>
          </a:blip>
          <a:srcRect b="17178" l="19693" r="16351" t="0"/>
          <a:stretch/>
        </p:blipFill>
        <p:spPr>
          <a:xfrm>
            <a:off x="8503509" y="103921"/>
            <a:ext cx="461587" cy="48929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ieeexplore.ieee.org/abstract/document/8675632" TargetMode="External"/><Relationship Id="rId4" Type="http://schemas.openxmlformats.org/officeDocument/2006/relationships/hyperlink" Target="https://arxiv.org/pdf/0705.1757.pdf" TargetMode="External"/><Relationship Id="rId5" Type="http://schemas.openxmlformats.org/officeDocument/2006/relationships/hyperlink" Target="https://www.researchgate.net/publication/23541636_Genetic_Algorithm_Optimisation_of_An_Agent-Based_Model_for_Simulating_a_Retail_Market" TargetMode="External"/><Relationship Id="rId6" Type="http://schemas.openxmlformats.org/officeDocument/2006/relationships/hyperlink" Target="https://ieeexplore.ieee.org/abstract/document/1470429" TargetMode="External"/><Relationship Id="rId7" Type="http://schemas.openxmlformats.org/officeDocument/2006/relationships/hyperlink" Target="https://www.researchgate.net/publication/228697986_Playing_Games_with_Genetic_Algorithms" TargetMode="External"/><Relationship Id="rId8" Type="http://schemas.openxmlformats.org/officeDocument/2006/relationships/hyperlink" Target="https://www.researchgate.net/publication/3949330_Generating_war_game_strategies_using_a_genetic_algorith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0" type="dt"/>
          </p:nvPr>
        </p:nvSpPr>
        <p:spPr>
          <a:xfrm>
            <a:off x="220980" y="6356350"/>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rgbClr val="888888"/>
                </a:solidFill>
              </a:rPr>
              <a:t>09-06-2021</a:t>
            </a:r>
            <a:endParaRPr>
              <a:solidFill>
                <a:srgbClr val="888888"/>
              </a:solidFill>
            </a:endParaRPr>
          </a:p>
        </p:txBody>
      </p:sp>
      <p:sp>
        <p:nvSpPr>
          <p:cNvPr id="67" name="Google Shape;67;p1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solidFill>
                  <a:srgbClr val="888888"/>
                </a:solidFill>
              </a:rPr>
              <a:t>‹#›</a:t>
            </a:fld>
            <a:endParaRPr>
              <a:solidFill>
                <a:srgbClr val="888888"/>
              </a:solidFill>
            </a:endParaRPr>
          </a:p>
        </p:txBody>
      </p:sp>
      <p:sp>
        <p:nvSpPr>
          <p:cNvPr id="68" name="Google Shape;68;p15"/>
          <p:cNvSpPr txBox="1"/>
          <p:nvPr/>
        </p:nvSpPr>
        <p:spPr>
          <a:xfrm>
            <a:off x="1152659" y="1224638"/>
            <a:ext cx="6838800" cy="5315400"/>
          </a:xfrm>
          <a:prstGeom prst="rect">
            <a:avLst/>
          </a:prstGeom>
          <a:solidFill>
            <a:srgbClr val="BBD6EE"/>
          </a:solidFill>
          <a:ln cap="flat" cmpd="sng" w="19050">
            <a:solidFill>
              <a:srgbClr val="595959"/>
            </a:solidFill>
            <a:prstDash val="solid"/>
            <a:round/>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1800" u="none" cap="none" strike="noStrike">
                <a:solidFill>
                  <a:schemeClr val="dk1"/>
                </a:solidFill>
                <a:latin typeface="Times New Roman"/>
                <a:ea typeface="Times New Roman"/>
                <a:cs typeface="Times New Roman"/>
                <a:sym typeface="Times New Roman"/>
              </a:rPr>
              <a:t>AGENT OPTIMIZATION USING GENETIC ALGORITHM</a:t>
            </a:r>
            <a:endParaRPr/>
          </a:p>
          <a:p>
            <a:pPr indent="0" lvl="0" marL="0" marR="0" rtl="0" algn="ctr">
              <a:spcBef>
                <a:spcPts val="0"/>
              </a:spcBef>
              <a:spcAft>
                <a:spcPts val="0"/>
              </a:spcAft>
              <a:buNone/>
            </a:pPr>
            <a:r>
              <a:rPr b="0" i="1" lang="en-GB" sz="1800" u="sng" cap="none" strike="noStrike">
                <a:solidFill>
                  <a:srgbClr val="000000"/>
                </a:solidFill>
                <a:latin typeface="Times New Roman"/>
                <a:ea typeface="Times New Roman"/>
                <a:cs typeface="Times New Roman"/>
                <a:sym typeface="Times New Roman"/>
              </a:rPr>
              <a:t>Submitted By</a:t>
            </a:r>
            <a:endParaRPr b="0" i="0" sz="1800" u="sng" cap="none" strike="noStrik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None/>
            </a:pPr>
            <a:r>
              <a:rPr b="1" i="0" lang="en-GB" sz="1400" u="none" cap="none" strike="noStrike">
                <a:solidFill>
                  <a:schemeClr val="dk1"/>
                </a:solidFill>
                <a:latin typeface="Times New Roman"/>
                <a:ea typeface="Times New Roman"/>
                <a:cs typeface="Times New Roman"/>
                <a:sym typeface="Times New Roman"/>
              </a:rPr>
              <a:t>Student Name: Mrinal Durani		                                                  </a:t>
            </a:r>
            <a:r>
              <a:rPr b="0" i="0" lang="en-GB" sz="1400" u="none" cap="none" strike="noStrike">
                <a:solidFill>
                  <a:schemeClr val="dk1"/>
                </a:solidFill>
                <a:latin typeface="Times New Roman"/>
                <a:ea typeface="Times New Roman"/>
                <a:cs typeface="Times New Roman"/>
                <a:sym typeface="Times New Roman"/>
              </a:rPr>
              <a:t>USN: 1BY19AI034</a:t>
            </a:r>
            <a:endParaRPr b="0" i="0" sz="1400" u="none" cap="none" strike="noStrike">
              <a:solidFill>
                <a:schemeClr val="dk1"/>
              </a:solidFill>
              <a:latin typeface="Calibri"/>
              <a:ea typeface="Calibri"/>
              <a:cs typeface="Calibri"/>
              <a:sym typeface="Calibri"/>
            </a:endParaRPr>
          </a:p>
          <a:p>
            <a:pPr indent="457200" lvl="0" marL="457200" marR="0" rtl="0" algn="l">
              <a:lnSpc>
                <a:spcPct val="150000"/>
              </a:lnSpc>
              <a:spcBef>
                <a:spcPts val="1000"/>
              </a:spcBef>
              <a:spcAft>
                <a:spcPts val="0"/>
              </a:spcAft>
              <a:buNone/>
            </a:pPr>
            <a:r>
              <a:rPr b="1" i="0" lang="en-GB" sz="1400" u="none" cap="none" strike="noStrike">
                <a:solidFill>
                  <a:schemeClr val="dk1"/>
                </a:solidFill>
                <a:latin typeface="Times New Roman"/>
                <a:ea typeface="Times New Roman"/>
                <a:cs typeface="Times New Roman"/>
                <a:sym typeface="Times New Roman"/>
              </a:rPr>
              <a:t>Student Name: Puja S.			                                                                     </a:t>
            </a:r>
            <a:r>
              <a:rPr b="0" i="0" lang="en-GB" sz="1400" u="none" cap="none" strike="noStrike">
                <a:solidFill>
                  <a:schemeClr val="dk1"/>
                </a:solidFill>
                <a:latin typeface="Times New Roman"/>
                <a:ea typeface="Times New Roman"/>
                <a:cs typeface="Times New Roman"/>
                <a:sym typeface="Times New Roman"/>
              </a:rPr>
              <a:t>USN: 1BY19AI040    </a:t>
            </a:r>
            <a:endParaRPr b="0" i="0" sz="1400" u="none" cap="none" strike="noStrike">
              <a:solidFill>
                <a:schemeClr val="dk1"/>
              </a:solidFill>
              <a:latin typeface="Calibri"/>
              <a:ea typeface="Calibri"/>
              <a:cs typeface="Calibri"/>
              <a:sym typeface="Calibri"/>
            </a:endParaRPr>
          </a:p>
          <a:p>
            <a:pPr indent="457200" lvl="0" marL="457200" marR="0" rtl="0" algn="l">
              <a:lnSpc>
                <a:spcPct val="150000"/>
              </a:lnSpc>
              <a:spcBef>
                <a:spcPts val="1000"/>
              </a:spcBef>
              <a:spcAft>
                <a:spcPts val="0"/>
              </a:spcAft>
              <a:buNone/>
            </a:pPr>
            <a:r>
              <a:rPr b="1" i="0" lang="en-GB" sz="1400" u="none" cap="none" strike="noStrike">
                <a:solidFill>
                  <a:schemeClr val="dk1"/>
                </a:solidFill>
                <a:latin typeface="Times New Roman"/>
                <a:ea typeface="Times New Roman"/>
                <a:cs typeface="Times New Roman"/>
                <a:sym typeface="Times New Roman"/>
              </a:rPr>
              <a:t>Student Name: Rtwick George Moses</a:t>
            </a:r>
            <a:r>
              <a:rPr b="0" i="0" lang="en-GB" sz="1400" u="none" cap="none" strike="noStrike">
                <a:solidFill>
                  <a:schemeClr val="dk1"/>
                </a:solidFill>
                <a:latin typeface="Times New Roman"/>
                <a:ea typeface="Times New Roman"/>
                <a:cs typeface="Times New Roman"/>
                <a:sym typeface="Times New Roman"/>
              </a:rPr>
              <a:t>	                                                  USN: 1BY19AI043</a:t>
            </a:r>
            <a:endParaRPr/>
          </a:p>
          <a:p>
            <a:pPr indent="457200" lvl="0" marL="457200" marR="0" rtl="0" algn="l">
              <a:lnSpc>
                <a:spcPct val="150000"/>
              </a:lnSpc>
              <a:spcBef>
                <a:spcPts val="1000"/>
              </a:spcBef>
              <a:spcAft>
                <a:spcPts val="0"/>
              </a:spcAft>
              <a:buNone/>
            </a:pPr>
            <a:r>
              <a:rPr b="1" i="0" lang="en-GB" sz="1400" u="none" cap="none" strike="noStrike">
                <a:solidFill>
                  <a:schemeClr val="dk1"/>
                </a:solidFill>
                <a:latin typeface="Times New Roman"/>
                <a:ea typeface="Times New Roman"/>
                <a:cs typeface="Times New Roman"/>
                <a:sym typeface="Times New Roman"/>
              </a:rPr>
              <a:t>Student Name: Siddharth Arora</a:t>
            </a:r>
            <a:r>
              <a:rPr b="0" i="0" lang="en-GB" sz="1400" u="none" cap="none" strike="noStrike">
                <a:solidFill>
                  <a:schemeClr val="dk1"/>
                </a:solidFill>
                <a:latin typeface="Times New Roman"/>
                <a:ea typeface="Times New Roman"/>
                <a:cs typeface="Times New Roman"/>
                <a:sym typeface="Times New Roman"/>
              </a:rPr>
              <a:t>	                                                            USN: 1BY19AI054</a:t>
            </a:r>
            <a:endParaRPr b="1" i="0" sz="2400" u="none" cap="none" strike="noStrike">
              <a:solidFill>
                <a:schemeClr val="dk1"/>
              </a:solidFill>
              <a:latin typeface="Times New Roman"/>
              <a:ea typeface="Times New Roman"/>
              <a:cs typeface="Times New Roman"/>
              <a:sym typeface="Times New Roman"/>
            </a:endParaRPr>
          </a:p>
          <a:p>
            <a:pPr indent="0" lvl="0" marL="0" marR="0" rtl="0" algn="ctr">
              <a:spcBef>
                <a:spcPts val="1000"/>
              </a:spcBef>
              <a:spcAft>
                <a:spcPts val="0"/>
              </a:spcAft>
              <a:buNone/>
            </a:pPr>
            <a:r>
              <a:rPr b="1" i="0" lang="en-GB" sz="1800" u="none" cap="none" strike="noStrike">
                <a:solidFill>
                  <a:schemeClr val="dk1"/>
                </a:solidFill>
                <a:latin typeface="Times New Roman"/>
                <a:ea typeface="Times New Roman"/>
                <a:cs typeface="Times New Roman"/>
                <a:sym typeface="Times New Roman"/>
              </a:rPr>
              <a:t>Under the guidance of:</a:t>
            </a:r>
            <a:endParaRPr/>
          </a:p>
          <a:p>
            <a:pPr indent="0" lvl="0" marL="0" marR="0" rtl="0" algn="ctr">
              <a:spcBef>
                <a:spcPts val="0"/>
              </a:spcBef>
              <a:spcAft>
                <a:spcPts val="0"/>
              </a:spcAft>
              <a:buNone/>
            </a:pPr>
            <a:r>
              <a:rPr b="0" i="0" lang="en-GB" sz="1800" u="none" cap="none" strike="noStrike">
                <a:solidFill>
                  <a:srgbClr val="000000"/>
                </a:solidFill>
                <a:latin typeface="Times New Roman"/>
                <a:ea typeface="Times New Roman"/>
                <a:cs typeface="Times New Roman"/>
                <a:sym typeface="Times New Roman"/>
              </a:rPr>
              <a:t>Dr. Anupama H S</a:t>
            </a:r>
            <a:endParaRPr/>
          </a:p>
          <a:p>
            <a:pPr indent="0" lvl="0" marL="0" marR="0" rtl="0" algn="ctr">
              <a:spcBef>
                <a:spcPts val="0"/>
              </a:spcBef>
              <a:spcAft>
                <a:spcPts val="0"/>
              </a:spcAft>
              <a:buNone/>
            </a:pPr>
            <a:r>
              <a:rPr b="0" i="0" lang="en-GB" sz="1800" u="none" cap="none" strike="noStrike">
                <a:solidFill>
                  <a:srgbClr val="000000"/>
                </a:solidFill>
                <a:latin typeface="Times New Roman"/>
                <a:ea typeface="Times New Roman"/>
                <a:cs typeface="Times New Roman"/>
                <a:sym typeface="Times New Roman"/>
              </a:rPr>
              <a:t>Assistant Professor of AI&amp;ML</a:t>
            </a:r>
            <a:endParaRPr b="1" i="0" sz="24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GB" sz="1600" u="none" cap="none" strike="noStrike">
                <a:solidFill>
                  <a:schemeClr val="dk1"/>
                </a:solidFill>
                <a:latin typeface="Times New Roman"/>
                <a:ea typeface="Times New Roman"/>
                <a:cs typeface="Times New Roman"/>
                <a:sym typeface="Times New Roman"/>
              </a:rPr>
              <a:t>BMSIT&amp;M</a:t>
            </a:r>
            <a:endParaRPr/>
          </a:p>
          <a:p>
            <a:pPr indent="0" lvl="0" marL="0" marR="0" rtl="0" algn="ctr">
              <a:spcBef>
                <a:spcPts val="0"/>
              </a:spcBef>
              <a:spcAft>
                <a:spcPts val="0"/>
              </a:spcAft>
              <a:buNone/>
            </a:pPr>
            <a:r>
              <a:rPr b="1" i="0" lang="en-GB" sz="1600" u="none" cap="none" strike="noStrike">
                <a:solidFill>
                  <a:schemeClr val="dk1"/>
                </a:solidFill>
                <a:latin typeface="Times New Roman"/>
                <a:ea typeface="Times New Roman"/>
                <a:cs typeface="Times New Roman"/>
                <a:sym typeface="Times New Roman"/>
              </a:rPr>
              <a:t>2020-21</a:t>
            </a:r>
            <a:endParaRPr/>
          </a:p>
          <a:p>
            <a:pPr indent="0" lvl="0" marL="0" marR="0" rtl="0" algn="ctr">
              <a:spcBef>
                <a:spcPts val="0"/>
              </a:spcBef>
              <a:spcAft>
                <a:spcPts val="0"/>
              </a:spcAft>
              <a:buNone/>
            </a:pPr>
            <a:r>
              <a:rPr b="1" i="0" lang="en-GB" sz="1600" u="none" cap="none" strike="noStrike">
                <a:solidFill>
                  <a:schemeClr val="dk1"/>
                </a:solidFill>
                <a:latin typeface="Times New Roman"/>
                <a:ea typeface="Times New Roman"/>
                <a:cs typeface="Times New Roman"/>
                <a:sym typeface="Times New Roman"/>
              </a:rPr>
              <a:t>EVEN Semester </a:t>
            </a:r>
            <a:endParaRPr/>
          </a:p>
        </p:txBody>
      </p:sp>
      <p:sp>
        <p:nvSpPr>
          <p:cNvPr id="69" name="Google Shape;69;p15"/>
          <p:cNvSpPr txBox="1"/>
          <p:nvPr/>
        </p:nvSpPr>
        <p:spPr>
          <a:xfrm>
            <a:off x="220980" y="680720"/>
            <a:ext cx="87021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none" cap="none" strike="noStrike">
                <a:solidFill>
                  <a:srgbClr val="1F3864"/>
                </a:solidFill>
                <a:latin typeface="Calibri"/>
                <a:ea typeface="Calibri"/>
                <a:cs typeface="Calibri"/>
                <a:sym typeface="Calibri"/>
              </a:rPr>
              <a:t>Department of Artificial Intelligence and Machine Learning </a:t>
            </a:r>
            <a:endParaRPr b="0" i="0" sz="2400" u="none" cap="none" strike="noStrike">
              <a:solidFill>
                <a:srgbClr val="1F386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nvSpPr>
        <p:spPr>
          <a:xfrm>
            <a:off x="710540" y="945201"/>
            <a:ext cx="7722900" cy="646500"/>
          </a:xfrm>
          <a:prstGeom prst="rect">
            <a:avLst/>
          </a:prstGeom>
          <a:solidFill>
            <a:srgbClr val="BBD6EE"/>
          </a:solidFill>
          <a:ln cap="flat" cmpd="sng" w="19050">
            <a:solidFill>
              <a:srgbClr val="595959"/>
            </a:solidFill>
            <a:prstDash val="solid"/>
            <a:round/>
            <a:headEnd len="sm" w="sm" type="none"/>
            <a:tailEnd len="sm" w="sm" type="none"/>
          </a:ln>
          <a:effectLst>
            <a:outerShdw blurRad="44450" algn="ctr" dir="5400000" dist="27940">
              <a:srgbClr val="000000">
                <a:alpha val="3176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600">
                <a:solidFill>
                  <a:srgbClr val="1F3864"/>
                </a:solidFill>
                <a:latin typeface="Times New Roman"/>
                <a:ea typeface="Times New Roman"/>
                <a:cs typeface="Times New Roman"/>
                <a:sym typeface="Times New Roman"/>
              </a:rPr>
              <a:t>System Elements</a:t>
            </a:r>
            <a:endParaRPr/>
          </a:p>
        </p:txBody>
      </p:sp>
      <p:sp>
        <p:nvSpPr>
          <p:cNvPr id="143" name="Google Shape;143;p24"/>
          <p:cNvSpPr txBox="1"/>
          <p:nvPr/>
        </p:nvSpPr>
        <p:spPr>
          <a:xfrm>
            <a:off x="1251475" y="2771675"/>
            <a:ext cx="11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Agent</a:t>
            </a:r>
            <a:endParaRPr/>
          </a:p>
        </p:txBody>
      </p:sp>
      <p:pic>
        <p:nvPicPr>
          <p:cNvPr id="144" name="Google Shape;144;p24"/>
          <p:cNvPicPr preferRelativeResize="0"/>
          <p:nvPr/>
        </p:nvPicPr>
        <p:blipFill>
          <a:blip r:embed="rId3">
            <a:alphaModFix/>
          </a:blip>
          <a:stretch>
            <a:fillRect/>
          </a:stretch>
        </p:blipFill>
        <p:spPr>
          <a:xfrm>
            <a:off x="1141700" y="1889898"/>
            <a:ext cx="826725" cy="583575"/>
          </a:xfrm>
          <a:prstGeom prst="rect">
            <a:avLst/>
          </a:prstGeom>
          <a:noFill/>
          <a:ln>
            <a:noFill/>
          </a:ln>
        </p:spPr>
      </p:pic>
      <p:sp>
        <p:nvSpPr>
          <p:cNvPr id="145" name="Google Shape;145;p24"/>
          <p:cNvSpPr/>
          <p:nvPr/>
        </p:nvSpPr>
        <p:spPr>
          <a:xfrm>
            <a:off x="2892200" y="1796675"/>
            <a:ext cx="5541300" cy="79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24"/>
          <p:cNvPicPr preferRelativeResize="0"/>
          <p:nvPr/>
        </p:nvPicPr>
        <p:blipFill>
          <a:blip r:embed="rId3">
            <a:alphaModFix/>
          </a:blip>
          <a:stretch>
            <a:fillRect/>
          </a:stretch>
        </p:blipFill>
        <p:spPr>
          <a:xfrm>
            <a:off x="7443775" y="1901336"/>
            <a:ext cx="826725" cy="583575"/>
          </a:xfrm>
          <a:prstGeom prst="rect">
            <a:avLst/>
          </a:prstGeom>
          <a:noFill/>
          <a:ln>
            <a:noFill/>
          </a:ln>
        </p:spPr>
      </p:pic>
      <p:pic>
        <p:nvPicPr>
          <p:cNvPr id="147" name="Google Shape;147;p24"/>
          <p:cNvPicPr preferRelativeResize="0"/>
          <p:nvPr/>
        </p:nvPicPr>
        <p:blipFill>
          <a:blip r:embed="rId3">
            <a:alphaModFix/>
          </a:blip>
          <a:stretch>
            <a:fillRect/>
          </a:stretch>
        </p:blipFill>
        <p:spPr>
          <a:xfrm>
            <a:off x="6505113" y="1901323"/>
            <a:ext cx="826725" cy="583575"/>
          </a:xfrm>
          <a:prstGeom prst="rect">
            <a:avLst/>
          </a:prstGeom>
          <a:noFill/>
          <a:ln>
            <a:noFill/>
          </a:ln>
        </p:spPr>
      </p:pic>
      <p:pic>
        <p:nvPicPr>
          <p:cNvPr id="148" name="Google Shape;148;p24"/>
          <p:cNvPicPr preferRelativeResize="0"/>
          <p:nvPr/>
        </p:nvPicPr>
        <p:blipFill>
          <a:blip r:embed="rId3">
            <a:alphaModFix/>
          </a:blip>
          <a:stretch>
            <a:fillRect/>
          </a:stretch>
        </p:blipFill>
        <p:spPr>
          <a:xfrm>
            <a:off x="5566450" y="1901336"/>
            <a:ext cx="826725" cy="583575"/>
          </a:xfrm>
          <a:prstGeom prst="rect">
            <a:avLst/>
          </a:prstGeom>
          <a:noFill/>
          <a:ln>
            <a:noFill/>
          </a:ln>
        </p:spPr>
      </p:pic>
      <p:pic>
        <p:nvPicPr>
          <p:cNvPr id="149" name="Google Shape;149;p24"/>
          <p:cNvPicPr preferRelativeResize="0"/>
          <p:nvPr/>
        </p:nvPicPr>
        <p:blipFill>
          <a:blip r:embed="rId3">
            <a:alphaModFix/>
          </a:blip>
          <a:stretch>
            <a:fillRect/>
          </a:stretch>
        </p:blipFill>
        <p:spPr>
          <a:xfrm>
            <a:off x="4671250" y="1901336"/>
            <a:ext cx="826725" cy="583575"/>
          </a:xfrm>
          <a:prstGeom prst="rect">
            <a:avLst/>
          </a:prstGeom>
          <a:noFill/>
          <a:ln>
            <a:noFill/>
          </a:ln>
        </p:spPr>
      </p:pic>
      <p:pic>
        <p:nvPicPr>
          <p:cNvPr id="150" name="Google Shape;150;p24"/>
          <p:cNvPicPr preferRelativeResize="0"/>
          <p:nvPr/>
        </p:nvPicPr>
        <p:blipFill>
          <a:blip r:embed="rId3">
            <a:alphaModFix/>
          </a:blip>
          <a:stretch>
            <a:fillRect/>
          </a:stretch>
        </p:blipFill>
        <p:spPr>
          <a:xfrm>
            <a:off x="3823413" y="1901336"/>
            <a:ext cx="826725" cy="583575"/>
          </a:xfrm>
          <a:prstGeom prst="rect">
            <a:avLst/>
          </a:prstGeom>
          <a:noFill/>
          <a:ln>
            <a:noFill/>
          </a:ln>
        </p:spPr>
      </p:pic>
      <p:pic>
        <p:nvPicPr>
          <p:cNvPr id="151" name="Google Shape;151;p24"/>
          <p:cNvPicPr preferRelativeResize="0"/>
          <p:nvPr/>
        </p:nvPicPr>
        <p:blipFill>
          <a:blip r:embed="rId3">
            <a:alphaModFix/>
          </a:blip>
          <a:stretch>
            <a:fillRect/>
          </a:stretch>
        </p:blipFill>
        <p:spPr>
          <a:xfrm>
            <a:off x="2892200" y="1951273"/>
            <a:ext cx="826725" cy="583575"/>
          </a:xfrm>
          <a:prstGeom prst="rect">
            <a:avLst/>
          </a:prstGeom>
          <a:noFill/>
          <a:ln>
            <a:noFill/>
          </a:ln>
        </p:spPr>
      </p:pic>
      <p:sp>
        <p:nvSpPr>
          <p:cNvPr id="152" name="Google Shape;152;p24"/>
          <p:cNvSpPr txBox="1"/>
          <p:nvPr/>
        </p:nvSpPr>
        <p:spPr>
          <a:xfrm>
            <a:off x="3187975" y="2771675"/>
            <a:ext cx="50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Class of agents with identical </a:t>
            </a:r>
            <a:r>
              <a:rPr lang="en-GB"/>
              <a:t>architecture</a:t>
            </a:r>
            <a:r>
              <a:rPr lang="en-GB"/>
              <a:t> </a:t>
            </a:r>
            <a:endParaRPr/>
          </a:p>
        </p:txBody>
      </p:sp>
      <p:sp>
        <p:nvSpPr>
          <p:cNvPr id="153" name="Google Shape;153;p24"/>
          <p:cNvSpPr/>
          <p:nvPr/>
        </p:nvSpPr>
        <p:spPr>
          <a:xfrm>
            <a:off x="624450" y="3549500"/>
            <a:ext cx="3947700" cy="319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4"/>
          <p:cNvPicPr preferRelativeResize="0"/>
          <p:nvPr/>
        </p:nvPicPr>
        <p:blipFill>
          <a:blip r:embed="rId3">
            <a:alphaModFix/>
          </a:blip>
          <a:stretch>
            <a:fillRect/>
          </a:stretch>
        </p:blipFill>
        <p:spPr>
          <a:xfrm>
            <a:off x="772175" y="5985223"/>
            <a:ext cx="826725" cy="583575"/>
          </a:xfrm>
          <a:prstGeom prst="rect">
            <a:avLst/>
          </a:prstGeom>
          <a:noFill/>
          <a:ln>
            <a:noFill/>
          </a:ln>
        </p:spPr>
      </p:pic>
      <p:pic>
        <p:nvPicPr>
          <p:cNvPr id="155" name="Google Shape;155;p24"/>
          <p:cNvPicPr preferRelativeResize="0"/>
          <p:nvPr/>
        </p:nvPicPr>
        <p:blipFill>
          <a:blip r:embed="rId3">
            <a:alphaModFix/>
          </a:blip>
          <a:stretch>
            <a:fillRect/>
          </a:stretch>
        </p:blipFill>
        <p:spPr>
          <a:xfrm>
            <a:off x="710550" y="5211898"/>
            <a:ext cx="826725" cy="583575"/>
          </a:xfrm>
          <a:prstGeom prst="rect">
            <a:avLst/>
          </a:prstGeom>
          <a:noFill/>
          <a:ln>
            <a:noFill/>
          </a:ln>
        </p:spPr>
      </p:pic>
      <p:pic>
        <p:nvPicPr>
          <p:cNvPr id="156" name="Google Shape;156;p24"/>
          <p:cNvPicPr preferRelativeResize="0"/>
          <p:nvPr/>
        </p:nvPicPr>
        <p:blipFill>
          <a:blip r:embed="rId3">
            <a:alphaModFix/>
          </a:blip>
          <a:stretch>
            <a:fillRect/>
          </a:stretch>
        </p:blipFill>
        <p:spPr>
          <a:xfrm>
            <a:off x="772175" y="4438573"/>
            <a:ext cx="826725" cy="583575"/>
          </a:xfrm>
          <a:prstGeom prst="rect">
            <a:avLst/>
          </a:prstGeom>
          <a:noFill/>
          <a:ln>
            <a:noFill/>
          </a:ln>
        </p:spPr>
      </p:pic>
      <p:pic>
        <p:nvPicPr>
          <p:cNvPr id="157" name="Google Shape;157;p24"/>
          <p:cNvPicPr preferRelativeResize="0"/>
          <p:nvPr/>
        </p:nvPicPr>
        <p:blipFill>
          <a:blip r:embed="rId3">
            <a:alphaModFix/>
          </a:blip>
          <a:stretch>
            <a:fillRect/>
          </a:stretch>
        </p:blipFill>
        <p:spPr>
          <a:xfrm>
            <a:off x="710550" y="3703598"/>
            <a:ext cx="826725" cy="583575"/>
          </a:xfrm>
          <a:prstGeom prst="rect">
            <a:avLst/>
          </a:prstGeom>
          <a:noFill/>
          <a:ln>
            <a:noFill/>
          </a:ln>
        </p:spPr>
      </p:pic>
      <p:pic>
        <p:nvPicPr>
          <p:cNvPr id="158" name="Google Shape;158;p24"/>
          <p:cNvPicPr preferRelativeResize="0"/>
          <p:nvPr/>
        </p:nvPicPr>
        <p:blipFill>
          <a:blip r:embed="rId4">
            <a:alphaModFix/>
          </a:blip>
          <a:stretch>
            <a:fillRect/>
          </a:stretch>
        </p:blipFill>
        <p:spPr>
          <a:xfrm>
            <a:off x="2011401" y="3672149"/>
            <a:ext cx="826700" cy="583553"/>
          </a:xfrm>
          <a:prstGeom prst="rect">
            <a:avLst/>
          </a:prstGeom>
          <a:noFill/>
          <a:ln>
            <a:noFill/>
          </a:ln>
        </p:spPr>
      </p:pic>
      <p:pic>
        <p:nvPicPr>
          <p:cNvPr id="159" name="Google Shape;159;p24"/>
          <p:cNvPicPr preferRelativeResize="0"/>
          <p:nvPr/>
        </p:nvPicPr>
        <p:blipFill>
          <a:blip r:embed="rId5">
            <a:alphaModFix/>
          </a:blip>
          <a:stretch>
            <a:fillRect/>
          </a:stretch>
        </p:blipFill>
        <p:spPr>
          <a:xfrm>
            <a:off x="3405825" y="3716650"/>
            <a:ext cx="826700" cy="583553"/>
          </a:xfrm>
          <a:prstGeom prst="rect">
            <a:avLst/>
          </a:prstGeom>
          <a:noFill/>
          <a:ln>
            <a:noFill/>
          </a:ln>
        </p:spPr>
      </p:pic>
      <p:pic>
        <p:nvPicPr>
          <p:cNvPr id="160" name="Google Shape;160;p24"/>
          <p:cNvPicPr preferRelativeResize="0"/>
          <p:nvPr/>
        </p:nvPicPr>
        <p:blipFill>
          <a:blip r:embed="rId4">
            <a:alphaModFix/>
          </a:blip>
          <a:stretch>
            <a:fillRect/>
          </a:stretch>
        </p:blipFill>
        <p:spPr>
          <a:xfrm>
            <a:off x="2011401" y="4518224"/>
            <a:ext cx="826700" cy="583553"/>
          </a:xfrm>
          <a:prstGeom prst="rect">
            <a:avLst/>
          </a:prstGeom>
          <a:noFill/>
          <a:ln>
            <a:noFill/>
          </a:ln>
        </p:spPr>
      </p:pic>
      <p:pic>
        <p:nvPicPr>
          <p:cNvPr id="161" name="Google Shape;161;p24"/>
          <p:cNvPicPr preferRelativeResize="0"/>
          <p:nvPr/>
        </p:nvPicPr>
        <p:blipFill>
          <a:blip r:embed="rId4">
            <a:alphaModFix/>
          </a:blip>
          <a:stretch>
            <a:fillRect/>
          </a:stretch>
        </p:blipFill>
        <p:spPr>
          <a:xfrm>
            <a:off x="2011401" y="5211911"/>
            <a:ext cx="826700" cy="583553"/>
          </a:xfrm>
          <a:prstGeom prst="rect">
            <a:avLst/>
          </a:prstGeom>
          <a:noFill/>
          <a:ln>
            <a:noFill/>
          </a:ln>
        </p:spPr>
      </p:pic>
      <p:pic>
        <p:nvPicPr>
          <p:cNvPr id="162" name="Google Shape;162;p24"/>
          <p:cNvPicPr preferRelativeResize="0"/>
          <p:nvPr/>
        </p:nvPicPr>
        <p:blipFill>
          <a:blip r:embed="rId4">
            <a:alphaModFix/>
          </a:blip>
          <a:stretch>
            <a:fillRect/>
          </a:stretch>
        </p:blipFill>
        <p:spPr>
          <a:xfrm>
            <a:off x="2011401" y="5985236"/>
            <a:ext cx="826700" cy="583553"/>
          </a:xfrm>
          <a:prstGeom prst="rect">
            <a:avLst/>
          </a:prstGeom>
          <a:noFill/>
          <a:ln>
            <a:noFill/>
          </a:ln>
        </p:spPr>
      </p:pic>
      <p:pic>
        <p:nvPicPr>
          <p:cNvPr id="163" name="Google Shape;163;p24"/>
          <p:cNvPicPr preferRelativeResize="0"/>
          <p:nvPr/>
        </p:nvPicPr>
        <p:blipFill>
          <a:blip r:embed="rId5">
            <a:alphaModFix/>
          </a:blip>
          <a:stretch>
            <a:fillRect/>
          </a:stretch>
        </p:blipFill>
        <p:spPr>
          <a:xfrm>
            <a:off x="3405825" y="5985238"/>
            <a:ext cx="826700" cy="583553"/>
          </a:xfrm>
          <a:prstGeom prst="rect">
            <a:avLst/>
          </a:prstGeom>
          <a:noFill/>
          <a:ln>
            <a:noFill/>
          </a:ln>
        </p:spPr>
      </p:pic>
      <p:pic>
        <p:nvPicPr>
          <p:cNvPr id="164" name="Google Shape;164;p24"/>
          <p:cNvPicPr preferRelativeResize="0"/>
          <p:nvPr/>
        </p:nvPicPr>
        <p:blipFill>
          <a:blip r:embed="rId5">
            <a:alphaModFix/>
          </a:blip>
          <a:stretch>
            <a:fillRect/>
          </a:stretch>
        </p:blipFill>
        <p:spPr>
          <a:xfrm>
            <a:off x="3405825" y="5211913"/>
            <a:ext cx="826700" cy="583553"/>
          </a:xfrm>
          <a:prstGeom prst="rect">
            <a:avLst/>
          </a:prstGeom>
          <a:noFill/>
          <a:ln>
            <a:noFill/>
          </a:ln>
        </p:spPr>
      </p:pic>
      <p:pic>
        <p:nvPicPr>
          <p:cNvPr id="165" name="Google Shape;165;p24"/>
          <p:cNvPicPr preferRelativeResize="0"/>
          <p:nvPr/>
        </p:nvPicPr>
        <p:blipFill>
          <a:blip r:embed="rId5">
            <a:alphaModFix/>
          </a:blip>
          <a:stretch>
            <a:fillRect/>
          </a:stretch>
        </p:blipFill>
        <p:spPr>
          <a:xfrm>
            <a:off x="3405825" y="4438600"/>
            <a:ext cx="826700" cy="583553"/>
          </a:xfrm>
          <a:prstGeom prst="rect">
            <a:avLst/>
          </a:prstGeom>
          <a:noFill/>
          <a:ln>
            <a:noFill/>
          </a:ln>
        </p:spPr>
      </p:pic>
      <p:sp>
        <p:nvSpPr>
          <p:cNvPr id="166" name="Google Shape;166;p24"/>
          <p:cNvSpPr txBox="1"/>
          <p:nvPr/>
        </p:nvSpPr>
        <p:spPr>
          <a:xfrm>
            <a:off x="416300" y="3209900"/>
            <a:ext cx="459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Collection</a:t>
            </a:r>
            <a:r>
              <a:rPr lang="en-GB"/>
              <a:t> of </a:t>
            </a:r>
            <a:r>
              <a:rPr lang="en-GB"/>
              <a:t>different</a:t>
            </a:r>
            <a:r>
              <a:rPr lang="en-GB"/>
              <a:t> classes with various </a:t>
            </a:r>
            <a:r>
              <a:rPr lang="en-GB"/>
              <a:t>architectures</a:t>
            </a:r>
            <a:endParaRPr/>
          </a:p>
        </p:txBody>
      </p:sp>
      <p:pic>
        <p:nvPicPr>
          <p:cNvPr id="167" name="Google Shape;167;p24"/>
          <p:cNvPicPr preferRelativeResize="0"/>
          <p:nvPr/>
        </p:nvPicPr>
        <p:blipFill>
          <a:blip r:embed="rId6">
            <a:alphaModFix/>
          </a:blip>
          <a:stretch>
            <a:fillRect/>
          </a:stretch>
        </p:blipFill>
        <p:spPr>
          <a:xfrm>
            <a:off x="6365850" y="3549500"/>
            <a:ext cx="1825232" cy="3198900"/>
          </a:xfrm>
          <a:prstGeom prst="rect">
            <a:avLst/>
          </a:prstGeom>
          <a:noFill/>
          <a:ln>
            <a:noFill/>
          </a:ln>
        </p:spPr>
      </p:pic>
      <p:sp>
        <p:nvSpPr>
          <p:cNvPr id="168" name="Google Shape;168;p24"/>
          <p:cNvSpPr txBox="1"/>
          <p:nvPr/>
        </p:nvSpPr>
        <p:spPr>
          <a:xfrm>
            <a:off x="6204500" y="3089400"/>
            <a:ext cx="22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Gameplay </a:t>
            </a:r>
            <a:r>
              <a:rPr lang="en-GB"/>
              <a:t>Environment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rgbClr val="888888"/>
                </a:solidFill>
              </a:rPr>
              <a:t>09-06-2021</a:t>
            </a:r>
            <a:endParaRPr>
              <a:solidFill>
                <a:srgbClr val="888888"/>
              </a:solidFill>
            </a:endParaRPr>
          </a:p>
        </p:txBody>
      </p:sp>
      <p:sp>
        <p:nvSpPr>
          <p:cNvPr id="174" name="Google Shape;174;p2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solidFill>
                  <a:srgbClr val="888888"/>
                </a:solidFill>
              </a:rPr>
              <a:t>‹#›</a:t>
            </a:fld>
            <a:endParaRPr>
              <a:solidFill>
                <a:srgbClr val="888888"/>
              </a:solidFill>
            </a:endParaRPr>
          </a:p>
        </p:txBody>
      </p:sp>
      <p:sp>
        <p:nvSpPr>
          <p:cNvPr id="175" name="Google Shape;175;p25"/>
          <p:cNvSpPr txBox="1"/>
          <p:nvPr/>
        </p:nvSpPr>
        <p:spPr>
          <a:xfrm>
            <a:off x="710565" y="1624426"/>
            <a:ext cx="7722900" cy="646500"/>
          </a:xfrm>
          <a:prstGeom prst="rect">
            <a:avLst/>
          </a:prstGeom>
          <a:solidFill>
            <a:srgbClr val="BBD6EE"/>
          </a:solidFill>
          <a:ln cap="flat" cmpd="sng" w="19050">
            <a:solidFill>
              <a:srgbClr val="595959"/>
            </a:solidFill>
            <a:prstDash val="solid"/>
            <a:round/>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600">
                <a:solidFill>
                  <a:srgbClr val="1F3864"/>
                </a:solidFill>
                <a:latin typeface="Times New Roman"/>
                <a:ea typeface="Times New Roman"/>
                <a:cs typeface="Times New Roman"/>
                <a:sym typeface="Times New Roman"/>
              </a:rPr>
              <a:t>System Architecture</a:t>
            </a:r>
            <a:endParaRPr/>
          </a:p>
        </p:txBody>
      </p:sp>
      <p:sp>
        <p:nvSpPr>
          <p:cNvPr id="176" name="Google Shape;176;p25"/>
          <p:cNvSpPr txBox="1"/>
          <p:nvPr/>
        </p:nvSpPr>
        <p:spPr>
          <a:xfrm>
            <a:off x="182880" y="731520"/>
            <a:ext cx="87021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pic>
        <p:nvPicPr>
          <p:cNvPr id="177" name="Google Shape;177;p25"/>
          <p:cNvPicPr preferRelativeResize="0"/>
          <p:nvPr/>
        </p:nvPicPr>
        <p:blipFill rotWithShape="1">
          <a:blip r:embed="rId3">
            <a:alphaModFix/>
          </a:blip>
          <a:srcRect b="14247" l="4007" r="19228" t="20511"/>
          <a:stretch/>
        </p:blipFill>
        <p:spPr>
          <a:xfrm>
            <a:off x="471264" y="2529183"/>
            <a:ext cx="7962173" cy="41161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rgbClr val="888888"/>
                </a:solidFill>
              </a:rPr>
              <a:t>09-06-2021</a:t>
            </a:r>
            <a:endParaRPr>
              <a:solidFill>
                <a:srgbClr val="888888"/>
              </a:solidFill>
            </a:endParaRPr>
          </a:p>
        </p:txBody>
      </p:sp>
      <p:sp>
        <p:nvSpPr>
          <p:cNvPr id="183" name="Google Shape;183;p2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solidFill>
                  <a:srgbClr val="888888"/>
                </a:solidFill>
              </a:rPr>
              <a:t>‹#›</a:t>
            </a:fld>
            <a:endParaRPr>
              <a:solidFill>
                <a:srgbClr val="888888"/>
              </a:solidFill>
            </a:endParaRPr>
          </a:p>
        </p:txBody>
      </p:sp>
      <p:sp>
        <p:nvSpPr>
          <p:cNvPr id="184" name="Google Shape;184;p26"/>
          <p:cNvSpPr txBox="1"/>
          <p:nvPr/>
        </p:nvSpPr>
        <p:spPr>
          <a:xfrm>
            <a:off x="792480" y="1221543"/>
            <a:ext cx="7722900" cy="646500"/>
          </a:xfrm>
          <a:prstGeom prst="rect">
            <a:avLst/>
          </a:prstGeom>
          <a:solidFill>
            <a:srgbClr val="BBD6EE"/>
          </a:solidFill>
          <a:ln cap="flat" cmpd="sng" w="19050">
            <a:solidFill>
              <a:srgbClr val="595959"/>
            </a:solidFill>
            <a:prstDash val="solid"/>
            <a:round/>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600">
                <a:solidFill>
                  <a:srgbClr val="1F3864"/>
                </a:solidFill>
                <a:latin typeface="Times New Roman"/>
                <a:ea typeface="Times New Roman"/>
                <a:cs typeface="Times New Roman"/>
                <a:sym typeface="Times New Roman"/>
              </a:rPr>
              <a:t>Subject Mapping </a:t>
            </a:r>
            <a:endParaRPr/>
          </a:p>
        </p:txBody>
      </p:sp>
      <p:sp>
        <p:nvSpPr>
          <p:cNvPr id="185" name="Google Shape;185;p26"/>
          <p:cNvSpPr txBox="1"/>
          <p:nvPr/>
        </p:nvSpPr>
        <p:spPr>
          <a:xfrm>
            <a:off x="182880" y="731520"/>
            <a:ext cx="87021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rgbClr val="888888"/>
                </a:solidFill>
              </a:rPr>
              <a:t>09-06-2021</a:t>
            </a:r>
            <a:endParaRPr>
              <a:solidFill>
                <a:srgbClr val="888888"/>
              </a:solidFill>
            </a:endParaRPr>
          </a:p>
        </p:txBody>
      </p:sp>
      <p:sp>
        <p:nvSpPr>
          <p:cNvPr id="191" name="Google Shape;191;p2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solidFill>
                  <a:srgbClr val="888888"/>
                </a:solidFill>
              </a:rPr>
              <a:t>‹#›</a:t>
            </a:fld>
            <a:endParaRPr>
              <a:solidFill>
                <a:srgbClr val="888888"/>
              </a:solidFill>
            </a:endParaRPr>
          </a:p>
        </p:txBody>
      </p:sp>
      <p:sp>
        <p:nvSpPr>
          <p:cNvPr id="192" name="Google Shape;192;p27"/>
          <p:cNvSpPr txBox="1"/>
          <p:nvPr/>
        </p:nvSpPr>
        <p:spPr>
          <a:xfrm>
            <a:off x="672465" y="3143726"/>
            <a:ext cx="7722900" cy="2385900"/>
          </a:xfrm>
          <a:prstGeom prst="rect">
            <a:avLst/>
          </a:prstGeom>
          <a:solidFill>
            <a:srgbClr val="BBD6EE"/>
          </a:solidFill>
          <a:ln cap="flat" cmpd="sng" w="19050">
            <a:solidFill>
              <a:srgbClr val="595959"/>
            </a:solidFill>
            <a:prstDash val="solid"/>
            <a:round/>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5200">
              <a:solidFill>
                <a:srgbClr val="1F3864"/>
              </a:solidFill>
              <a:latin typeface="Times New Roman"/>
              <a:ea typeface="Times New Roman"/>
              <a:cs typeface="Times New Roman"/>
              <a:sym typeface="Times New Roman"/>
            </a:endParaRPr>
          </a:p>
          <a:p>
            <a:pPr indent="0" lvl="0" marL="0" marR="0" rtl="0" algn="ctr">
              <a:spcBef>
                <a:spcPts val="0"/>
              </a:spcBef>
              <a:spcAft>
                <a:spcPts val="0"/>
              </a:spcAft>
              <a:buNone/>
            </a:pPr>
            <a:r>
              <a:rPr b="1" lang="en-GB" sz="5200">
                <a:solidFill>
                  <a:srgbClr val="1F3864"/>
                </a:solidFill>
                <a:latin typeface="Times New Roman"/>
                <a:ea typeface="Times New Roman"/>
                <a:cs typeface="Times New Roman"/>
                <a:sym typeface="Times New Roman"/>
              </a:rPr>
              <a:t>Thank You</a:t>
            </a:r>
            <a:endParaRPr sz="3000"/>
          </a:p>
          <a:p>
            <a:pPr indent="0" lvl="0" marL="0" marR="0" rtl="0" algn="ctr">
              <a:spcBef>
                <a:spcPts val="0"/>
              </a:spcBef>
              <a:spcAft>
                <a:spcPts val="0"/>
              </a:spcAft>
              <a:buNone/>
            </a:pPr>
            <a:r>
              <a:t/>
            </a:r>
            <a:endParaRPr sz="4500"/>
          </a:p>
        </p:txBody>
      </p:sp>
      <p:sp>
        <p:nvSpPr>
          <p:cNvPr id="193" name="Google Shape;193;p27"/>
          <p:cNvSpPr txBox="1"/>
          <p:nvPr/>
        </p:nvSpPr>
        <p:spPr>
          <a:xfrm>
            <a:off x="182880" y="731520"/>
            <a:ext cx="87021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rgbClr val="888888"/>
                </a:solidFill>
              </a:rPr>
              <a:t>09-06-2021</a:t>
            </a:r>
            <a:endParaRPr>
              <a:solidFill>
                <a:srgbClr val="888888"/>
              </a:solidFill>
            </a:endParaRPr>
          </a:p>
        </p:txBody>
      </p:sp>
      <p:sp>
        <p:nvSpPr>
          <p:cNvPr id="75" name="Google Shape;75;p16"/>
          <p:cNvSpPr txBox="1"/>
          <p:nvPr>
            <p:ph idx="12" type="sldNum"/>
          </p:nvPr>
        </p:nvSpPr>
        <p:spPr>
          <a:xfrm>
            <a:off x="6457950" y="6259813"/>
            <a:ext cx="2057400" cy="461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solidFill>
                  <a:srgbClr val="888888"/>
                </a:solidFill>
              </a:rPr>
              <a:t>‹#›</a:t>
            </a:fld>
            <a:endParaRPr>
              <a:solidFill>
                <a:srgbClr val="888888"/>
              </a:solidFill>
            </a:endParaRPr>
          </a:p>
        </p:txBody>
      </p:sp>
      <p:sp>
        <p:nvSpPr>
          <p:cNvPr id="76" name="Google Shape;76;p16"/>
          <p:cNvSpPr txBox="1"/>
          <p:nvPr/>
        </p:nvSpPr>
        <p:spPr>
          <a:xfrm>
            <a:off x="1134289" y="1193235"/>
            <a:ext cx="6510600" cy="5248800"/>
          </a:xfrm>
          <a:prstGeom prst="rect">
            <a:avLst/>
          </a:prstGeom>
          <a:solidFill>
            <a:srgbClr val="BBD6EE"/>
          </a:solidFill>
          <a:ln cap="flat" cmpd="sng" w="19050">
            <a:solidFill>
              <a:srgbClr val="595959"/>
            </a:solidFill>
            <a:prstDash val="solid"/>
            <a:round/>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3600" u="none" cap="none" strike="noStrike">
                <a:solidFill>
                  <a:srgbClr val="1F3864"/>
                </a:solidFill>
                <a:latin typeface="Times New Roman"/>
                <a:ea typeface="Times New Roman"/>
                <a:cs typeface="Times New Roman"/>
                <a:sym typeface="Times New Roman"/>
              </a:rPr>
              <a:t> Contents</a:t>
            </a:r>
            <a:endParaRPr b="0" i="0" sz="2400" u="none" cap="none" strike="noStrike">
              <a:solidFill>
                <a:schemeClr val="dk1"/>
              </a:solidFill>
              <a:latin typeface="Times New Roman"/>
              <a:ea typeface="Times New Roman"/>
              <a:cs typeface="Times New Roman"/>
              <a:sym typeface="Times New Roman"/>
            </a:endParaRPr>
          </a:p>
          <a:p>
            <a:pPr indent="-146050" lvl="0" marL="457200" marR="0" rtl="0" algn="l">
              <a:lnSpc>
                <a:spcPct val="150000"/>
              </a:lnSpc>
              <a:spcBef>
                <a:spcPts val="0"/>
              </a:spcBef>
              <a:spcAft>
                <a:spcPts val="0"/>
              </a:spcAft>
              <a:buClr>
                <a:schemeClr val="dk1"/>
              </a:buClr>
              <a:buSzPts val="2300"/>
              <a:buFont typeface="Arial"/>
              <a:buChar char="•"/>
            </a:pPr>
            <a:r>
              <a:rPr lang="en-GB" sz="2300">
                <a:solidFill>
                  <a:schemeClr val="dk1"/>
                </a:solidFill>
                <a:latin typeface="Times New Roman"/>
                <a:ea typeface="Times New Roman"/>
                <a:cs typeface="Times New Roman"/>
                <a:sym typeface="Times New Roman"/>
              </a:rPr>
              <a:t>Introduction</a:t>
            </a:r>
            <a:endParaRPr sz="2300">
              <a:solidFill>
                <a:schemeClr val="dk1"/>
              </a:solidFill>
              <a:latin typeface="Times New Roman"/>
              <a:ea typeface="Times New Roman"/>
              <a:cs typeface="Times New Roman"/>
              <a:sym typeface="Times New Roman"/>
            </a:endParaRPr>
          </a:p>
          <a:p>
            <a:pPr indent="-146050" lvl="0" marL="457200" marR="0" rtl="0" algn="l">
              <a:lnSpc>
                <a:spcPct val="150000"/>
              </a:lnSpc>
              <a:spcBef>
                <a:spcPts val="0"/>
              </a:spcBef>
              <a:spcAft>
                <a:spcPts val="0"/>
              </a:spcAft>
              <a:buClr>
                <a:schemeClr val="dk1"/>
              </a:buClr>
              <a:buSzPts val="2300"/>
              <a:buFont typeface="Arial"/>
              <a:buChar char="•"/>
            </a:pPr>
            <a:r>
              <a:rPr b="0" i="0" lang="en-GB" sz="2300" u="none" cap="none" strike="noStrike">
                <a:solidFill>
                  <a:schemeClr val="dk1"/>
                </a:solidFill>
                <a:latin typeface="Times New Roman"/>
                <a:ea typeface="Times New Roman"/>
                <a:cs typeface="Times New Roman"/>
                <a:sym typeface="Times New Roman"/>
              </a:rPr>
              <a:t>Objective</a:t>
            </a:r>
            <a:endParaRPr/>
          </a:p>
          <a:p>
            <a:pPr indent="-146050" lvl="0" marL="457200" marR="0" rtl="0" algn="l">
              <a:lnSpc>
                <a:spcPct val="150000"/>
              </a:lnSpc>
              <a:spcBef>
                <a:spcPts val="0"/>
              </a:spcBef>
              <a:spcAft>
                <a:spcPts val="0"/>
              </a:spcAft>
              <a:buClr>
                <a:schemeClr val="dk1"/>
              </a:buClr>
              <a:buSzPts val="2300"/>
              <a:buFont typeface="Arial"/>
              <a:buChar char="•"/>
            </a:pPr>
            <a:r>
              <a:rPr b="0" i="0" lang="en-GB" sz="2300" u="none" cap="none" strike="noStrike">
                <a:solidFill>
                  <a:schemeClr val="dk1"/>
                </a:solidFill>
                <a:latin typeface="Times New Roman"/>
                <a:ea typeface="Times New Roman"/>
                <a:cs typeface="Times New Roman"/>
                <a:sym typeface="Times New Roman"/>
              </a:rPr>
              <a:t>Literature Survey</a:t>
            </a:r>
            <a:endParaRPr/>
          </a:p>
          <a:p>
            <a:pPr indent="-146050" lvl="0" marL="457200" marR="0" rtl="0" algn="l">
              <a:lnSpc>
                <a:spcPct val="150000"/>
              </a:lnSpc>
              <a:spcBef>
                <a:spcPts val="0"/>
              </a:spcBef>
              <a:spcAft>
                <a:spcPts val="0"/>
              </a:spcAft>
              <a:buClr>
                <a:schemeClr val="dk1"/>
              </a:buClr>
              <a:buSzPts val="2300"/>
              <a:buFont typeface="Arial"/>
              <a:buChar char="•"/>
            </a:pPr>
            <a:r>
              <a:rPr b="0" i="0" lang="en-GB" sz="2300" u="none" cap="none" strike="noStrike">
                <a:solidFill>
                  <a:schemeClr val="dk1"/>
                </a:solidFill>
                <a:latin typeface="Times New Roman"/>
                <a:ea typeface="Times New Roman"/>
                <a:cs typeface="Times New Roman"/>
                <a:sym typeface="Times New Roman"/>
              </a:rPr>
              <a:t>Existing Systems </a:t>
            </a:r>
            <a:endParaRPr/>
          </a:p>
          <a:p>
            <a:pPr indent="-146050" lvl="0" marL="457200" marR="0" rtl="0" algn="l">
              <a:lnSpc>
                <a:spcPct val="150000"/>
              </a:lnSpc>
              <a:spcBef>
                <a:spcPts val="0"/>
              </a:spcBef>
              <a:spcAft>
                <a:spcPts val="0"/>
              </a:spcAft>
              <a:buClr>
                <a:schemeClr val="dk1"/>
              </a:buClr>
              <a:buSzPts val="2300"/>
              <a:buFont typeface="Arial"/>
              <a:buChar char="•"/>
            </a:pPr>
            <a:r>
              <a:rPr b="0" i="0" lang="en-GB" sz="2300" u="none" cap="none" strike="noStrike">
                <a:solidFill>
                  <a:schemeClr val="dk1"/>
                </a:solidFill>
                <a:latin typeface="Times New Roman"/>
                <a:ea typeface="Times New Roman"/>
                <a:cs typeface="Times New Roman"/>
                <a:sym typeface="Times New Roman"/>
              </a:rPr>
              <a:t>Limitations of Existing Systems</a:t>
            </a:r>
            <a:endParaRPr/>
          </a:p>
          <a:p>
            <a:pPr indent="-146050" lvl="0" marL="457200" marR="0" rtl="0" algn="l">
              <a:lnSpc>
                <a:spcPct val="150000"/>
              </a:lnSpc>
              <a:spcBef>
                <a:spcPts val="0"/>
              </a:spcBef>
              <a:spcAft>
                <a:spcPts val="0"/>
              </a:spcAft>
              <a:buClr>
                <a:schemeClr val="dk1"/>
              </a:buClr>
              <a:buSzPts val="2300"/>
              <a:buFont typeface="Arial"/>
              <a:buChar char="•"/>
            </a:pPr>
            <a:r>
              <a:rPr b="0" i="0" lang="en-GB" sz="2300" u="none" cap="none" strike="noStrike">
                <a:solidFill>
                  <a:schemeClr val="dk1"/>
                </a:solidFill>
                <a:latin typeface="Times New Roman"/>
                <a:ea typeface="Times New Roman"/>
                <a:cs typeface="Times New Roman"/>
                <a:sym typeface="Times New Roman"/>
              </a:rPr>
              <a:t>Proposed Methodology</a:t>
            </a:r>
            <a:endParaRPr/>
          </a:p>
          <a:p>
            <a:pPr indent="-146050" lvl="0" marL="457200" marR="0" rtl="0" algn="l">
              <a:lnSpc>
                <a:spcPct val="150000"/>
              </a:lnSpc>
              <a:spcBef>
                <a:spcPts val="0"/>
              </a:spcBef>
              <a:spcAft>
                <a:spcPts val="0"/>
              </a:spcAft>
              <a:buClr>
                <a:schemeClr val="dk1"/>
              </a:buClr>
              <a:buSzPts val="2300"/>
              <a:buFont typeface="Arial"/>
              <a:buChar char="•"/>
            </a:pPr>
            <a:r>
              <a:rPr b="0" i="0" lang="en-GB" sz="2300" u="none" cap="none" strike="noStrike">
                <a:solidFill>
                  <a:schemeClr val="dk1"/>
                </a:solidFill>
                <a:latin typeface="Times New Roman"/>
                <a:ea typeface="Times New Roman"/>
                <a:cs typeface="Times New Roman"/>
                <a:sym typeface="Times New Roman"/>
              </a:rPr>
              <a:t>System Architecture </a:t>
            </a:r>
            <a:endParaRPr/>
          </a:p>
          <a:p>
            <a:pPr indent="-146050" lvl="0" marL="457200" marR="0" rtl="0" algn="l">
              <a:lnSpc>
                <a:spcPct val="150000"/>
              </a:lnSpc>
              <a:spcBef>
                <a:spcPts val="0"/>
              </a:spcBef>
              <a:spcAft>
                <a:spcPts val="0"/>
              </a:spcAft>
              <a:buClr>
                <a:schemeClr val="dk1"/>
              </a:buClr>
              <a:buSzPts val="2300"/>
              <a:buFont typeface="Arial"/>
              <a:buChar char="•"/>
            </a:pPr>
            <a:r>
              <a:rPr b="0" i="0" lang="en-GB" sz="2300" u="none" cap="none" strike="noStrike">
                <a:solidFill>
                  <a:schemeClr val="dk1"/>
                </a:solidFill>
                <a:latin typeface="Times New Roman"/>
                <a:ea typeface="Times New Roman"/>
                <a:cs typeface="Times New Roman"/>
                <a:sym typeface="Times New Roman"/>
              </a:rPr>
              <a:t>Subject Mapping</a:t>
            </a:r>
            <a:endParaRPr/>
          </a:p>
          <a:p>
            <a:pPr indent="-146050" lvl="0" marL="457200" marR="0" rtl="0" algn="l">
              <a:lnSpc>
                <a:spcPct val="150000"/>
              </a:lnSpc>
              <a:spcBef>
                <a:spcPts val="0"/>
              </a:spcBef>
              <a:spcAft>
                <a:spcPts val="0"/>
              </a:spcAft>
              <a:buClr>
                <a:schemeClr val="dk1"/>
              </a:buClr>
              <a:buSzPts val="2300"/>
              <a:buFont typeface="Arial"/>
              <a:buChar char="•"/>
            </a:pPr>
            <a:r>
              <a:rPr b="0" i="0" lang="en-GB" sz="2300" u="none" cap="none" strike="noStrike">
                <a:solidFill>
                  <a:schemeClr val="dk1"/>
                </a:solidFill>
                <a:latin typeface="Times New Roman"/>
                <a:ea typeface="Times New Roman"/>
                <a:cs typeface="Times New Roman"/>
                <a:sym typeface="Times New Roman"/>
              </a:rPr>
              <a:t>References</a:t>
            </a:r>
            <a:endParaRPr b="1" i="0" sz="2300" u="none" cap="none" strike="noStrike">
              <a:solidFill>
                <a:schemeClr val="dk1"/>
              </a:solidFill>
              <a:latin typeface="Times New Roman"/>
              <a:ea typeface="Times New Roman"/>
              <a:cs typeface="Times New Roman"/>
              <a:sym typeface="Times New Roman"/>
            </a:endParaRPr>
          </a:p>
        </p:txBody>
      </p:sp>
      <p:sp>
        <p:nvSpPr>
          <p:cNvPr id="77" name="Google Shape;77;p16"/>
          <p:cNvSpPr txBox="1"/>
          <p:nvPr/>
        </p:nvSpPr>
        <p:spPr>
          <a:xfrm>
            <a:off x="182880" y="731520"/>
            <a:ext cx="87021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none" cap="none" strike="noStrike">
                <a:solidFill>
                  <a:srgbClr val="1F3864"/>
                </a:solidFill>
                <a:latin typeface="Calibri"/>
                <a:ea typeface="Calibri"/>
                <a:cs typeface="Calibri"/>
                <a:sym typeface="Calibri"/>
              </a:rPr>
              <a:t>Department of Artificial Intelligence and Machine Learning </a:t>
            </a:r>
            <a:endParaRPr b="0" i="0" sz="2400" u="none" cap="none" strike="noStrike">
              <a:solidFill>
                <a:srgbClr val="1F3864"/>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rgbClr val="888888"/>
                </a:solidFill>
              </a:rPr>
              <a:t>09-06-2021</a:t>
            </a:r>
            <a:endParaRPr>
              <a:solidFill>
                <a:srgbClr val="888888"/>
              </a:solidFill>
            </a:endParaRPr>
          </a:p>
        </p:txBody>
      </p:sp>
      <p:sp>
        <p:nvSpPr>
          <p:cNvPr id="83" name="Google Shape;83;p1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solidFill>
                  <a:srgbClr val="888888"/>
                </a:solidFill>
              </a:rPr>
              <a:t>‹#›</a:t>
            </a:fld>
            <a:endParaRPr>
              <a:solidFill>
                <a:srgbClr val="888888"/>
              </a:solidFill>
            </a:endParaRPr>
          </a:p>
        </p:txBody>
      </p:sp>
      <p:sp>
        <p:nvSpPr>
          <p:cNvPr id="84" name="Google Shape;84;p17"/>
          <p:cNvSpPr txBox="1"/>
          <p:nvPr/>
        </p:nvSpPr>
        <p:spPr>
          <a:xfrm>
            <a:off x="889524" y="1325900"/>
            <a:ext cx="8050500" cy="3232500"/>
          </a:xfrm>
          <a:prstGeom prst="rect">
            <a:avLst/>
          </a:prstGeom>
          <a:solidFill>
            <a:srgbClr val="BBD6EE"/>
          </a:solidFill>
          <a:ln cap="flat" cmpd="sng" w="19050">
            <a:solidFill>
              <a:srgbClr val="595959"/>
            </a:solidFill>
            <a:prstDash val="solid"/>
            <a:round/>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3600" u="none" cap="none" strike="noStrike">
                <a:solidFill>
                  <a:srgbClr val="1F3864"/>
                </a:solidFill>
                <a:latin typeface="Times New Roman"/>
                <a:ea typeface="Times New Roman"/>
                <a:cs typeface="Times New Roman"/>
                <a:sym typeface="Times New Roman"/>
              </a:rPr>
              <a:t>Introduction</a:t>
            </a:r>
            <a:endParaRPr/>
          </a:p>
          <a:p>
            <a:pPr indent="-342900" lvl="0" marL="342900" marR="0" rtl="0" algn="ctr">
              <a:spcBef>
                <a:spcPts val="0"/>
              </a:spcBef>
              <a:spcAft>
                <a:spcPts val="0"/>
              </a:spcAft>
              <a:buClr>
                <a:srgbClr val="202124"/>
              </a:buClr>
              <a:buSzPts val="2400"/>
              <a:buFont typeface="Arial"/>
              <a:buChar char="•"/>
            </a:pPr>
            <a:r>
              <a:rPr b="0" i="0" lang="en-GB" sz="2400" u="none" cap="none" strike="noStrike">
                <a:solidFill>
                  <a:srgbClr val="202124"/>
                </a:solidFill>
                <a:latin typeface="Times New Roman"/>
                <a:ea typeface="Times New Roman"/>
                <a:cs typeface="Times New Roman"/>
                <a:sym typeface="Times New Roman"/>
              </a:rPr>
              <a:t>A </a:t>
            </a:r>
            <a:r>
              <a:rPr b="1" i="0" lang="en-GB" sz="2400" u="none" cap="none" strike="noStrike">
                <a:solidFill>
                  <a:srgbClr val="202124"/>
                </a:solidFill>
                <a:latin typeface="Times New Roman"/>
                <a:ea typeface="Times New Roman"/>
                <a:cs typeface="Times New Roman"/>
                <a:sym typeface="Times New Roman"/>
              </a:rPr>
              <a:t>Neural Network</a:t>
            </a:r>
            <a:r>
              <a:rPr b="0" i="0" lang="en-GB" sz="2400" u="none" cap="none" strike="noStrike">
                <a:solidFill>
                  <a:srgbClr val="202124"/>
                </a:solidFill>
                <a:latin typeface="Times New Roman"/>
                <a:ea typeface="Times New Roman"/>
                <a:cs typeface="Times New Roman"/>
                <a:sym typeface="Times New Roman"/>
              </a:rPr>
              <a:t> is a series of algorithms that endeavors to recognize underlying relationships in a set of data through a process that mimics the way the human brain operates.</a:t>
            </a:r>
            <a:endParaRPr/>
          </a:p>
          <a:p>
            <a:pPr indent="-342900" lvl="0" marL="342900" marR="0" rtl="0" algn="ctr">
              <a:spcBef>
                <a:spcPts val="0"/>
              </a:spcBef>
              <a:spcAft>
                <a:spcPts val="0"/>
              </a:spcAft>
              <a:buClr>
                <a:srgbClr val="333333"/>
              </a:buClr>
              <a:buSzPts val="2400"/>
              <a:buFont typeface="Arial"/>
              <a:buChar char="•"/>
            </a:pPr>
            <a:r>
              <a:rPr lang="en-GB" sz="2400">
                <a:solidFill>
                  <a:srgbClr val="333333"/>
                </a:solidFill>
                <a:latin typeface="Times New Roman"/>
                <a:ea typeface="Times New Roman"/>
                <a:cs typeface="Times New Roman"/>
                <a:sym typeface="Times New Roman"/>
              </a:rPr>
              <a:t>Genetic Algorithms </a:t>
            </a:r>
            <a:r>
              <a:rPr b="0" i="0" lang="en-GB" sz="2400" u="none" cap="none" strike="noStrike">
                <a:solidFill>
                  <a:srgbClr val="333333"/>
                </a:solidFill>
                <a:latin typeface="Times New Roman"/>
                <a:ea typeface="Times New Roman"/>
                <a:cs typeface="Times New Roman"/>
                <a:sym typeface="Times New Roman"/>
              </a:rPr>
              <a:t>are probabilistic search methods; </a:t>
            </a:r>
            <a:r>
              <a:rPr lang="en-GB" sz="2400">
                <a:solidFill>
                  <a:srgbClr val="333333"/>
                </a:solidFill>
                <a:latin typeface="Times New Roman"/>
                <a:ea typeface="Times New Roman"/>
                <a:cs typeface="Times New Roman"/>
                <a:sym typeface="Times New Roman"/>
              </a:rPr>
              <a:t>i.e.</a:t>
            </a:r>
            <a:r>
              <a:rPr b="0" i="0" lang="en-GB" sz="2400" u="none" cap="none" strike="noStrike">
                <a:solidFill>
                  <a:srgbClr val="333333"/>
                </a:solidFill>
                <a:latin typeface="Times New Roman"/>
                <a:ea typeface="Times New Roman"/>
                <a:cs typeface="Times New Roman"/>
                <a:sym typeface="Times New Roman"/>
              </a:rPr>
              <a:t> the states which they explore are not determined solely by the properties of the problems</a:t>
            </a:r>
            <a:r>
              <a:rPr lang="en-GB" sz="2400">
                <a:solidFill>
                  <a:srgbClr val="333333"/>
                </a:solidFill>
                <a:latin typeface="Times New Roman"/>
                <a:ea typeface="Times New Roman"/>
                <a:cs typeface="Times New Roman"/>
                <a:sym typeface="Times New Roman"/>
              </a:rPr>
              <a:t> rather a </a:t>
            </a:r>
            <a:r>
              <a:rPr b="0" i="0" lang="en-GB" sz="2400" u="none" cap="none" strike="noStrike">
                <a:solidFill>
                  <a:srgbClr val="333333"/>
                </a:solidFill>
                <a:latin typeface="Times New Roman"/>
                <a:ea typeface="Times New Roman"/>
                <a:cs typeface="Times New Roman"/>
                <a:sym typeface="Times New Roman"/>
              </a:rPr>
              <a:t>random process helps to guide the search.</a:t>
            </a:r>
            <a:endParaRPr b="0" i="0" sz="2400" u="none" cap="none" strike="noStrike">
              <a:solidFill>
                <a:schemeClr val="dk1"/>
              </a:solidFill>
              <a:latin typeface="Times New Roman"/>
              <a:ea typeface="Times New Roman"/>
              <a:cs typeface="Times New Roman"/>
              <a:sym typeface="Times New Roman"/>
            </a:endParaRPr>
          </a:p>
        </p:txBody>
      </p:sp>
      <p:sp>
        <p:nvSpPr>
          <p:cNvPr id="85" name="Google Shape;85;p17"/>
          <p:cNvSpPr txBox="1"/>
          <p:nvPr/>
        </p:nvSpPr>
        <p:spPr>
          <a:xfrm>
            <a:off x="182880" y="731520"/>
            <a:ext cx="87021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none" cap="none" strike="noStrike">
                <a:solidFill>
                  <a:srgbClr val="1F3864"/>
                </a:solidFill>
                <a:latin typeface="Calibri"/>
                <a:ea typeface="Calibri"/>
                <a:cs typeface="Calibri"/>
                <a:sym typeface="Calibri"/>
              </a:rPr>
              <a:t>Department of Artificial Intelligence and Machine Learning </a:t>
            </a:r>
            <a:endParaRPr b="0" i="0" sz="2400" u="none" cap="none" strike="noStrike">
              <a:solidFill>
                <a:srgbClr val="1F3864"/>
              </a:solidFill>
              <a:latin typeface="Calibri"/>
              <a:ea typeface="Calibri"/>
              <a:cs typeface="Calibri"/>
              <a:sym typeface="Calibri"/>
            </a:endParaRPr>
          </a:p>
        </p:txBody>
      </p:sp>
      <p:pic>
        <p:nvPicPr>
          <p:cNvPr descr="This Year's AI (Artificial Intelligence) Breakthroughs" id="86" name="Google Shape;86;p17"/>
          <p:cNvPicPr preferRelativeResize="0"/>
          <p:nvPr/>
        </p:nvPicPr>
        <p:blipFill>
          <a:blip r:embed="rId3">
            <a:alphaModFix/>
          </a:blip>
          <a:stretch>
            <a:fillRect/>
          </a:stretch>
        </p:blipFill>
        <p:spPr>
          <a:xfrm>
            <a:off x="2769888" y="4691075"/>
            <a:ext cx="3604216" cy="203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0" type="dt"/>
          </p:nvPr>
        </p:nvSpPr>
        <p:spPr>
          <a:xfrm>
            <a:off x="182880" y="635254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rgbClr val="888888"/>
                </a:solidFill>
              </a:rPr>
              <a:t>09-06-2021</a:t>
            </a:r>
            <a:endParaRPr>
              <a:solidFill>
                <a:srgbClr val="888888"/>
              </a:solidFill>
            </a:endParaRPr>
          </a:p>
        </p:txBody>
      </p:sp>
      <p:sp>
        <p:nvSpPr>
          <p:cNvPr id="92" name="Google Shape;92;p1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solidFill>
                  <a:srgbClr val="888888"/>
                </a:solidFill>
              </a:rPr>
              <a:t>‹#›</a:t>
            </a:fld>
            <a:endParaRPr>
              <a:solidFill>
                <a:srgbClr val="888888"/>
              </a:solidFill>
            </a:endParaRPr>
          </a:p>
        </p:txBody>
      </p:sp>
      <p:sp>
        <p:nvSpPr>
          <p:cNvPr id="93" name="Google Shape;93;p18"/>
          <p:cNvSpPr txBox="1"/>
          <p:nvPr/>
        </p:nvSpPr>
        <p:spPr>
          <a:xfrm>
            <a:off x="909069" y="1219180"/>
            <a:ext cx="7606200" cy="3601800"/>
          </a:xfrm>
          <a:prstGeom prst="rect">
            <a:avLst/>
          </a:prstGeom>
          <a:solidFill>
            <a:srgbClr val="BBD6EE"/>
          </a:solidFill>
          <a:ln cap="flat" cmpd="sng" w="19050">
            <a:solidFill>
              <a:srgbClr val="595959"/>
            </a:solidFill>
            <a:prstDash val="solid"/>
            <a:round/>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3600" u="none" cap="none" strike="noStrike">
                <a:solidFill>
                  <a:srgbClr val="1F3864"/>
                </a:solidFill>
                <a:latin typeface="Times New Roman"/>
                <a:ea typeface="Times New Roman"/>
                <a:cs typeface="Times New Roman"/>
                <a:sym typeface="Times New Roman"/>
              </a:rPr>
              <a:t>Objective</a:t>
            </a:r>
            <a:endParaRPr/>
          </a:p>
          <a:p>
            <a:pPr indent="0" lvl="0" marL="0" marR="0" rtl="0" algn="ctr">
              <a:spcBef>
                <a:spcPts val="0"/>
              </a:spcBef>
              <a:spcAft>
                <a:spcPts val="0"/>
              </a:spcAft>
              <a:buNone/>
            </a:pPr>
            <a:r>
              <a:t/>
            </a:r>
            <a:endParaRPr b="0" i="0" sz="2400" u="none" cap="none" strike="noStrike">
              <a:solidFill>
                <a:srgbClr val="202124"/>
              </a:solidFill>
              <a:latin typeface="Times New Roman"/>
              <a:ea typeface="Times New Roman"/>
              <a:cs typeface="Times New Roman"/>
              <a:sym typeface="Times New Roman"/>
            </a:endParaRPr>
          </a:p>
          <a:p>
            <a:pPr indent="-342900" lvl="0" marL="342900" marR="0" rtl="0" algn="ctr">
              <a:spcBef>
                <a:spcPts val="0"/>
              </a:spcBef>
              <a:spcAft>
                <a:spcPts val="0"/>
              </a:spcAft>
              <a:buClr>
                <a:schemeClr val="dk1"/>
              </a:buClr>
              <a:buSzPts val="2400"/>
              <a:buFont typeface="Arial"/>
              <a:buChar char="•"/>
            </a:pPr>
            <a:r>
              <a:rPr b="0" i="0" lang="en-GB" sz="2400" u="none" cap="none" strike="noStrike">
                <a:solidFill>
                  <a:schemeClr val="dk1"/>
                </a:solidFill>
                <a:latin typeface="Times New Roman"/>
                <a:ea typeface="Times New Roman"/>
                <a:cs typeface="Times New Roman"/>
                <a:sym typeface="Times New Roman"/>
              </a:rPr>
              <a:t>The objective of this project is to create a dynamic system to improve agents in a given environment to perform a certain set of tasks using the genetic algorithm approach to optimize the neural networks to find suitable architecture and optimal agents</a:t>
            </a:r>
            <a:endParaRPr/>
          </a:p>
          <a:p>
            <a:pPr indent="-342900" lvl="0" marL="342900" marR="0" rtl="0" algn="ctr">
              <a:spcBef>
                <a:spcPts val="0"/>
              </a:spcBef>
              <a:spcAft>
                <a:spcPts val="0"/>
              </a:spcAft>
              <a:buClr>
                <a:schemeClr val="dk1"/>
              </a:buClr>
              <a:buSzPts val="2400"/>
              <a:buFont typeface="Arial"/>
              <a:buChar char="•"/>
            </a:pPr>
            <a:r>
              <a:rPr b="0" i="0" lang="en-GB" sz="2400" u="none" cap="none" strike="noStrike">
                <a:solidFill>
                  <a:schemeClr val="dk1"/>
                </a:solidFill>
                <a:latin typeface="Times New Roman"/>
                <a:ea typeface="Times New Roman"/>
                <a:cs typeface="Times New Roman"/>
                <a:sym typeface="Times New Roman"/>
              </a:rPr>
              <a:t>This Program is constructed where we train a Neural Network for it to play Flappy Bird the Game </a:t>
            </a:r>
            <a:endParaRPr/>
          </a:p>
        </p:txBody>
      </p:sp>
      <p:sp>
        <p:nvSpPr>
          <p:cNvPr id="94" name="Google Shape;94;p18"/>
          <p:cNvSpPr txBox="1"/>
          <p:nvPr/>
        </p:nvSpPr>
        <p:spPr>
          <a:xfrm>
            <a:off x="182880" y="731520"/>
            <a:ext cx="87021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none" cap="none" strike="noStrike">
                <a:solidFill>
                  <a:srgbClr val="1F3864"/>
                </a:solidFill>
                <a:latin typeface="Calibri"/>
                <a:ea typeface="Calibri"/>
                <a:cs typeface="Calibri"/>
                <a:sym typeface="Calibri"/>
              </a:rPr>
              <a:t>Department of Artificial Intelligence and Machine Learning </a:t>
            </a:r>
            <a:endParaRPr b="0" i="0" sz="2400" u="none" cap="none" strike="noStrike">
              <a:solidFill>
                <a:srgbClr val="1F3864"/>
              </a:solidFill>
              <a:latin typeface="Calibri"/>
              <a:ea typeface="Calibri"/>
              <a:cs typeface="Calibri"/>
              <a:sym typeface="Calibri"/>
            </a:endParaRPr>
          </a:p>
        </p:txBody>
      </p:sp>
      <p:pic>
        <p:nvPicPr>
          <p:cNvPr descr="A.I. Learns to play Flappy Bird - YouTube" id="95" name="Google Shape;95;p18"/>
          <p:cNvPicPr preferRelativeResize="0"/>
          <p:nvPr/>
        </p:nvPicPr>
        <p:blipFill rotWithShape="1">
          <a:blip r:embed="rId3">
            <a:alphaModFix/>
          </a:blip>
          <a:srcRect b="0" l="0" r="0" t="0"/>
          <a:stretch/>
        </p:blipFill>
        <p:spPr>
          <a:xfrm>
            <a:off x="909069" y="4906811"/>
            <a:ext cx="2415974" cy="1360998"/>
          </a:xfrm>
          <a:prstGeom prst="rect">
            <a:avLst/>
          </a:prstGeom>
          <a:noFill/>
          <a:ln>
            <a:noFill/>
          </a:ln>
        </p:spPr>
      </p:pic>
      <p:pic>
        <p:nvPicPr>
          <p:cNvPr descr="Flappy Bird obsession is not necessarily an addiction" id="96" name="Google Shape;96;p18"/>
          <p:cNvPicPr preferRelativeResize="0"/>
          <p:nvPr/>
        </p:nvPicPr>
        <p:blipFill rotWithShape="1">
          <a:blip r:embed="rId4">
            <a:alphaModFix/>
          </a:blip>
          <a:srcRect b="0" l="0" r="0" t="0"/>
          <a:stretch/>
        </p:blipFill>
        <p:spPr>
          <a:xfrm>
            <a:off x="6700685" y="4906811"/>
            <a:ext cx="1360999" cy="1360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rgbClr val="888888"/>
                </a:solidFill>
              </a:rPr>
              <a:t>09-06-2021</a:t>
            </a:r>
            <a:endParaRPr>
              <a:solidFill>
                <a:srgbClr val="888888"/>
              </a:solidFill>
            </a:endParaRPr>
          </a:p>
        </p:txBody>
      </p:sp>
      <p:sp>
        <p:nvSpPr>
          <p:cNvPr id="102" name="Google Shape;102;p1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solidFill>
                  <a:srgbClr val="888888"/>
                </a:solidFill>
              </a:rPr>
              <a:t>‹#›</a:t>
            </a:fld>
            <a:endParaRPr>
              <a:solidFill>
                <a:srgbClr val="888888"/>
              </a:solidFill>
            </a:endParaRPr>
          </a:p>
        </p:txBody>
      </p:sp>
      <p:sp>
        <p:nvSpPr>
          <p:cNvPr id="103" name="Google Shape;103;p19"/>
          <p:cNvSpPr txBox="1"/>
          <p:nvPr/>
        </p:nvSpPr>
        <p:spPr>
          <a:xfrm>
            <a:off x="431165" y="1020465"/>
            <a:ext cx="8261400" cy="5571900"/>
          </a:xfrm>
          <a:prstGeom prst="rect">
            <a:avLst/>
          </a:prstGeom>
          <a:solidFill>
            <a:srgbClr val="BBD6EE"/>
          </a:solidFill>
          <a:ln cap="flat" cmpd="sng" w="19050">
            <a:solidFill>
              <a:srgbClr val="595959"/>
            </a:solidFill>
            <a:prstDash val="solid"/>
            <a:round/>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3600" u="none" cap="none" strike="noStrike">
                <a:solidFill>
                  <a:srgbClr val="1F3864"/>
                </a:solidFill>
                <a:latin typeface="Times New Roman"/>
                <a:ea typeface="Times New Roman"/>
                <a:cs typeface="Times New Roman"/>
                <a:sym typeface="Times New Roman"/>
              </a:rPr>
              <a:t>Literature Survey</a:t>
            </a:r>
            <a:endParaRPr/>
          </a:p>
          <a:p>
            <a:pPr indent="-457200" lvl="0" marL="457200" marR="0" rtl="0" algn="l">
              <a:spcBef>
                <a:spcPts val="0"/>
              </a:spcBef>
              <a:spcAft>
                <a:spcPts val="0"/>
              </a:spcAft>
              <a:buClr>
                <a:schemeClr val="dk1"/>
              </a:buClr>
              <a:buSzPts val="2000"/>
              <a:buFont typeface="Calibri"/>
              <a:buAutoNum type="arabicPeriod"/>
            </a:pPr>
            <a:r>
              <a:rPr b="0" i="0" lang="en-GB" sz="2000" u="none" cap="none" strike="noStrike">
                <a:solidFill>
                  <a:schemeClr val="hlink"/>
                </a:solidFill>
                <a:uFill>
                  <a:noFill/>
                </a:uFill>
                <a:latin typeface="Times New Roman"/>
                <a:ea typeface="Times New Roman"/>
                <a:cs typeface="Times New Roman"/>
                <a:sym typeface="Times New Roman"/>
                <a:hlinkClick r:id="rId3"/>
              </a:rPr>
              <a:t>Deep reinforcement learning using genetic algorithm for parameter optimization</a:t>
            </a:r>
            <a:r>
              <a:rPr b="0" i="0" lang="en-GB" sz="2000" u="none" cap="none" strike="noStrike">
                <a:solidFill>
                  <a:schemeClr val="dk1"/>
                </a:solidFill>
                <a:latin typeface="Times New Roman"/>
                <a:ea typeface="Times New Roman"/>
                <a:cs typeface="Times New Roman"/>
                <a:sym typeface="Times New Roman"/>
              </a:rPr>
              <a:t>           -IEEE (Feb 2019)</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l">
              <a:spcBef>
                <a:spcPts val="1200"/>
              </a:spcBef>
              <a:spcAft>
                <a:spcPts val="0"/>
              </a:spcAft>
              <a:buClr>
                <a:schemeClr val="dk1"/>
              </a:buClr>
              <a:buSzPts val="2000"/>
              <a:buFont typeface="Calibri"/>
              <a:buAutoNum type="arabicPeriod"/>
            </a:pPr>
            <a:r>
              <a:rPr b="0" i="0" lang="en-GB" sz="2000" u="none" cap="none" strike="noStrike">
                <a:solidFill>
                  <a:schemeClr val="hlink"/>
                </a:solidFill>
                <a:uFill>
                  <a:noFill/>
                </a:uFill>
                <a:latin typeface="Times New Roman"/>
                <a:ea typeface="Times New Roman"/>
                <a:cs typeface="Times New Roman"/>
                <a:sym typeface="Times New Roman"/>
                <a:hlinkClick r:id="rId4"/>
              </a:rPr>
              <a:t>Scalability and optimisation of a committee of agents using genetic algorithm</a:t>
            </a:r>
            <a:r>
              <a:rPr b="0" i="0" lang="en-GB" sz="2000" u="none" cap="none" strike="noStrike">
                <a:solidFill>
                  <a:schemeClr val="dk1"/>
                </a:solidFill>
                <a:latin typeface="Times New Roman"/>
                <a:ea typeface="Times New Roman"/>
                <a:cs typeface="Times New Roman"/>
                <a:sym typeface="Times New Roman"/>
              </a:rPr>
              <a:t>                - EEE Dept Imperial College London</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l">
              <a:spcBef>
                <a:spcPts val="1200"/>
              </a:spcBef>
              <a:spcAft>
                <a:spcPts val="0"/>
              </a:spcAft>
              <a:buClr>
                <a:schemeClr val="dk1"/>
              </a:buClr>
              <a:buSzPts val="2000"/>
              <a:buFont typeface="Calibri"/>
              <a:buAutoNum type="arabicPeriod"/>
            </a:pPr>
            <a:r>
              <a:rPr b="0" i="0" lang="en-GB" sz="2000" u="none" cap="none" strike="noStrike">
                <a:solidFill>
                  <a:schemeClr val="hlink"/>
                </a:solidFill>
                <a:uFill>
                  <a:noFill/>
                </a:uFill>
                <a:latin typeface="Times New Roman"/>
                <a:ea typeface="Times New Roman"/>
                <a:cs typeface="Times New Roman"/>
                <a:sym typeface="Times New Roman"/>
                <a:hlinkClick r:id="rId5"/>
              </a:rPr>
              <a:t>Genetic algorithm optimisation of an agent-based model for simulating a retail market</a:t>
            </a:r>
            <a:r>
              <a:rPr b="0" i="0" lang="en-GB" sz="2000" u="none" cap="none" strike="noStrike">
                <a:solidFill>
                  <a:schemeClr val="dk1"/>
                </a:solidFill>
                <a:latin typeface="Times New Roman"/>
                <a:ea typeface="Times New Roman"/>
                <a:cs typeface="Times New Roman"/>
                <a:sym typeface="Times New Roman"/>
              </a:rPr>
              <a:t>         - AJ Heppenstall (University of Leeds) (Dec 2007)</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l">
              <a:spcBef>
                <a:spcPts val="1200"/>
              </a:spcBef>
              <a:spcAft>
                <a:spcPts val="0"/>
              </a:spcAft>
              <a:buClr>
                <a:schemeClr val="dk1"/>
              </a:buClr>
              <a:buSzPts val="2000"/>
              <a:buFont typeface="Calibri"/>
              <a:buAutoNum type="arabicPeriod"/>
            </a:pPr>
            <a:r>
              <a:rPr b="0" i="0" lang="en-GB" sz="2000" u="none" cap="none" strike="noStrike">
                <a:solidFill>
                  <a:schemeClr val="hlink"/>
                </a:solidFill>
                <a:uFill>
                  <a:noFill/>
                </a:uFill>
                <a:latin typeface="Times New Roman"/>
                <a:ea typeface="Times New Roman"/>
                <a:cs typeface="Times New Roman"/>
                <a:sym typeface="Times New Roman"/>
                <a:hlinkClick r:id="rId6"/>
              </a:rPr>
              <a:t>UAV cooperative multiple task assignments using genetic algorithms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rPr b="0" i="0" lang="en-GB" sz="2000" u="none" cap="none" strike="noStrike">
                <a:solidFill>
                  <a:schemeClr val="dk1"/>
                </a:solidFill>
                <a:latin typeface="Times New Roman"/>
                <a:ea typeface="Times New Roman"/>
                <a:cs typeface="Times New Roman"/>
                <a:sym typeface="Times New Roman"/>
              </a:rPr>
              <a:t>                                     - IEEE (June 2005)</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rPr b="0" i="0" lang="en-GB" sz="2000" u="none" cap="none" strike="noStrike">
                <a:solidFill>
                  <a:schemeClr val="hlink"/>
                </a:solidFill>
                <a:uFill>
                  <a:noFill/>
                </a:uFill>
                <a:latin typeface="Times New Roman"/>
                <a:ea typeface="Times New Roman"/>
                <a:cs typeface="Times New Roman"/>
                <a:sym typeface="Times New Roman"/>
                <a:hlinkClick r:id="rId7"/>
              </a:rPr>
              <a:t>5.    Playing games with genetic algorithms</a:t>
            </a:r>
            <a:r>
              <a:rPr b="0" i="0" lang="en-GB" sz="2000" u="none" cap="none" strike="noStrike">
                <a:solidFill>
                  <a:schemeClr val="dk1"/>
                </a:solidFill>
                <a:latin typeface="Times New Roman"/>
                <a:ea typeface="Times New Roman"/>
                <a:cs typeface="Times New Roman"/>
                <a:sym typeface="Times New Roman"/>
              </a:rPr>
              <a:t>       </a:t>
            </a:r>
            <a:endParaRPr/>
          </a:p>
          <a:p>
            <a:pPr indent="0" lvl="0" marL="0" marR="0" rtl="0" algn="l">
              <a:spcBef>
                <a:spcPts val="1200"/>
              </a:spcBef>
              <a:spcAft>
                <a:spcPts val="0"/>
              </a:spcAft>
              <a:buNone/>
            </a:pPr>
            <a:r>
              <a:rPr b="0" i="0" lang="en-GB" sz="2000" u="none" cap="none" strike="noStrike">
                <a:solidFill>
                  <a:schemeClr val="dk1"/>
                </a:solidFill>
                <a:latin typeface="Times New Roman"/>
                <a:ea typeface="Times New Roman"/>
                <a:cs typeface="Times New Roman"/>
                <a:sym typeface="Times New Roman"/>
              </a:rPr>
              <a:t>                                     - Robert Marks (Jan 2002)</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rPr b="0" i="0" lang="en-GB" sz="2000" u="none" cap="none" strike="noStrike">
                <a:solidFill>
                  <a:schemeClr val="hlink"/>
                </a:solidFill>
                <a:uFill>
                  <a:noFill/>
                </a:uFill>
                <a:latin typeface="Times New Roman"/>
                <a:ea typeface="Times New Roman"/>
                <a:cs typeface="Times New Roman"/>
                <a:sym typeface="Times New Roman"/>
                <a:hlinkClick r:id="rId8"/>
              </a:rPr>
              <a:t>6.    Generating war game strategies using a genetic algorithm</a:t>
            </a:r>
            <a:r>
              <a:rPr b="0" i="0" lang="en-GB" sz="2000" u="none" cap="none" strike="noStrike">
                <a:solidFill>
                  <a:schemeClr val="dk1"/>
                </a:solidFill>
                <a:latin typeface="Times New Roman"/>
                <a:ea typeface="Times New Roman"/>
                <a:cs typeface="Times New Roman"/>
                <a:sym typeface="Times New Roman"/>
              </a:rPr>
              <a:t> </a:t>
            </a:r>
            <a:endParaRPr/>
          </a:p>
          <a:p>
            <a:pPr indent="0" lvl="0" marL="0" marR="0" rtl="0" algn="l">
              <a:spcBef>
                <a:spcPts val="1200"/>
              </a:spcBef>
              <a:spcAft>
                <a:spcPts val="0"/>
              </a:spcAft>
              <a:buNone/>
            </a:pPr>
            <a:r>
              <a:rPr b="0" i="0" lang="en-GB" sz="2000" u="none" cap="none" strike="noStrike">
                <a:solidFill>
                  <a:schemeClr val="dk1"/>
                </a:solidFill>
                <a:latin typeface="Times New Roman"/>
                <a:ea typeface="Times New Roman"/>
                <a:cs typeface="Times New Roman"/>
                <a:sym typeface="Times New Roman"/>
              </a:rPr>
              <a:t>                                     - Robert Mccartney (Feb 2002)</a:t>
            </a:r>
            <a:endParaRPr b="0" i="0" sz="2000" u="none" cap="none" strike="noStrike">
              <a:solidFill>
                <a:schemeClr val="dk1"/>
              </a:solidFill>
              <a:latin typeface="Times New Roman"/>
              <a:ea typeface="Times New Roman"/>
              <a:cs typeface="Times New Roman"/>
              <a:sym typeface="Times New Roman"/>
            </a:endParaRPr>
          </a:p>
        </p:txBody>
      </p:sp>
      <p:sp>
        <p:nvSpPr>
          <p:cNvPr id="104" name="Google Shape;104;p19"/>
          <p:cNvSpPr txBox="1"/>
          <p:nvPr/>
        </p:nvSpPr>
        <p:spPr>
          <a:xfrm>
            <a:off x="220980" y="589280"/>
            <a:ext cx="87021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400" u="none" cap="none" strike="noStrike">
                <a:solidFill>
                  <a:srgbClr val="1F3864"/>
                </a:solidFill>
                <a:latin typeface="Calibri"/>
                <a:ea typeface="Calibri"/>
                <a:cs typeface="Calibri"/>
                <a:sym typeface="Calibri"/>
              </a:rPr>
              <a:t>Department of Artificial Intelligence and Machine Learning </a:t>
            </a:r>
            <a:endParaRPr b="0" i="0" sz="2400" u="none" cap="none" strike="noStrike">
              <a:solidFill>
                <a:srgbClr val="1F386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rgbClr val="888888"/>
                </a:solidFill>
              </a:rPr>
              <a:t>09-06-2021</a:t>
            </a:r>
            <a:endParaRPr>
              <a:solidFill>
                <a:srgbClr val="888888"/>
              </a:solidFill>
            </a:endParaRPr>
          </a:p>
        </p:txBody>
      </p:sp>
      <p:sp>
        <p:nvSpPr>
          <p:cNvPr id="110" name="Google Shape;110;p2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solidFill>
                  <a:srgbClr val="888888"/>
                </a:solidFill>
              </a:rPr>
              <a:t>‹#›</a:t>
            </a:fld>
            <a:endParaRPr>
              <a:solidFill>
                <a:srgbClr val="888888"/>
              </a:solidFill>
            </a:endParaRPr>
          </a:p>
        </p:txBody>
      </p:sp>
      <p:sp>
        <p:nvSpPr>
          <p:cNvPr id="111" name="Google Shape;111;p20"/>
          <p:cNvSpPr txBox="1"/>
          <p:nvPr/>
        </p:nvSpPr>
        <p:spPr>
          <a:xfrm>
            <a:off x="710565" y="1314640"/>
            <a:ext cx="7722900" cy="4710000"/>
          </a:xfrm>
          <a:prstGeom prst="rect">
            <a:avLst/>
          </a:prstGeom>
          <a:solidFill>
            <a:srgbClr val="BBD6EE"/>
          </a:solidFill>
          <a:ln cap="flat" cmpd="sng" w="19050">
            <a:solidFill>
              <a:srgbClr val="595959"/>
            </a:solidFill>
            <a:prstDash val="solid"/>
            <a:round/>
            <a:headEnd len="sm" w="sm" type="none"/>
            <a:tailEnd len="sm" w="sm" type="none"/>
          </a:ln>
          <a:effectLst>
            <a:outerShdw blurRad="44450" algn="ctr" dir="5400000" dist="27940">
              <a:srgbClr val="000000">
                <a:alpha val="3176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3600" u="none" cap="none" strike="noStrike">
                <a:solidFill>
                  <a:srgbClr val="1F3864"/>
                </a:solidFill>
                <a:latin typeface="Times New Roman"/>
                <a:ea typeface="Times New Roman"/>
                <a:cs typeface="Times New Roman"/>
                <a:sym typeface="Times New Roman"/>
              </a:rPr>
              <a:t>Existing Systems</a:t>
            </a:r>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381000" lvl="0" marL="457200" marR="0" rtl="0" algn="l">
              <a:spcBef>
                <a:spcPts val="0"/>
              </a:spcBef>
              <a:spcAft>
                <a:spcPts val="0"/>
              </a:spcAft>
              <a:buClr>
                <a:schemeClr val="dk1"/>
              </a:buClr>
              <a:buSzPts val="2400"/>
              <a:buFont typeface="Times New Roman"/>
              <a:buChar char="●"/>
            </a:pPr>
            <a:r>
              <a:rPr b="0" i="0" lang="en-GB" sz="2400" u="none" strike="noStrike">
                <a:solidFill>
                  <a:schemeClr val="dk1"/>
                </a:solidFill>
                <a:latin typeface="Times New Roman"/>
                <a:ea typeface="Times New Roman"/>
                <a:cs typeface="Times New Roman"/>
                <a:sym typeface="Times New Roman"/>
              </a:rPr>
              <a:t>In 1987 the first published research appeared which used the Genetic Algorithm[5]. </a:t>
            </a:r>
            <a:endParaRPr b="0" i="0" sz="2400" u="none" strike="noStrike">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GB" sz="2400">
                <a:solidFill>
                  <a:schemeClr val="dk1"/>
                </a:solidFill>
                <a:latin typeface="Times New Roman"/>
                <a:ea typeface="Times New Roman"/>
                <a:cs typeface="Times New Roman"/>
                <a:sym typeface="Times New Roman"/>
              </a:rPr>
              <a:t>Current systems use neural networks or other means to create agents for certain agents[2]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GB" sz="2400">
                <a:solidFill>
                  <a:schemeClr val="dk1"/>
                </a:solidFill>
                <a:latin typeface="Times New Roman"/>
                <a:ea typeface="Times New Roman"/>
                <a:cs typeface="Times New Roman"/>
                <a:sym typeface="Times New Roman"/>
              </a:rPr>
              <a:t>NP problems also use genetic algorithm to estimate answers[4]</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GB" sz="2400">
                <a:solidFill>
                  <a:schemeClr val="dk1"/>
                </a:solidFill>
                <a:latin typeface="Times New Roman"/>
                <a:ea typeface="Times New Roman"/>
                <a:cs typeface="Times New Roman"/>
                <a:sym typeface="Times New Roman"/>
              </a:rPr>
              <a:t>dynamic environments which have the issue of uncertainty like war games also exploit it and can be successfully navigated by simulating using the genetic approach[6]</a:t>
            </a:r>
            <a:endParaRPr sz="2400">
              <a:solidFill>
                <a:schemeClr val="dk1"/>
              </a:solidFill>
              <a:latin typeface="Times New Roman"/>
              <a:ea typeface="Times New Roman"/>
              <a:cs typeface="Times New Roman"/>
              <a:sym typeface="Times New Roman"/>
            </a:endParaRPr>
          </a:p>
        </p:txBody>
      </p:sp>
      <p:sp>
        <p:nvSpPr>
          <p:cNvPr id="112" name="Google Shape;112;p20"/>
          <p:cNvSpPr txBox="1"/>
          <p:nvPr/>
        </p:nvSpPr>
        <p:spPr>
          <a:xfrm>
            <a:off x="182880" y="731520"/>
            <a:ext cx="87021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rgbClr val="888888"/>
                </a:solidFill>
              </a:rPr>
              <a:t>09-06-2021</a:t>
            </a:r>
            <a:endParaRPr>
              <a:solidFill>
                <a:srgbClr val="888888"/>
              </a:solidFill>
            </a:endParaRPr>
          </a:p>
        </p:txBody>
      </p:sp>
      <p:sp>
        <p:nvSpPr>
          <p:cNvPr id="118" name="Google Shape;118;p2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solidFill>
                  <a:srgbClr val="888888"/>
                </a:solidFill>
              </a:rPr>
              <a:t>‹#›</a:t>
            </a:fld>
            <a:endParaRPr>
              <a:solidFill>
                <a:srgbClr val="888888"/>
              </a:solidFill>
            </a:endParaRPr>
          </a:p>
        </p:txBody>
      </p:sp>
      <p:sp>
        <p:nvSpPr>
          <p:cNvPr id="119" name="Google Shape;119;p21"/>
          <p:cNvSpPr txBox="1"/>
          <p:nvPr/>
        </p:nvSpPr>
        <p:spPr>
          <a:xfrm>
            <a:off x="710575" y="1259850"/>
            <a:ext cx="8042700" cy="5110200"/>
          </a:xfrm>
          <a:prstGeom prst="rect">
            <a:avLst/>
          </a:prstGeom>
          <a:solidFill>
            <a:srgbClr val="BBD6EE"/>
          </a:solidFill>
          <a:ln cap="flat" cmpd="sng" w="19050">
            <a:solidFill>
              <a:srgbClr val="595959"/>
            </a:solidFill>
            <a:prstDash val="solid"/>
            <a:round/>
            <a:headEnd len="sm" w="sm" type="none"/>
            <a:tailEnd len="sm" w="sm" type="none"/>
          </a:ln>
          <a:effectLst>
            <a:outerShdw blurRad="44450" algn="ctr" dir="5400000" dist="27940">
              <a:srgbClr val="000000">
                <a:alpha val="3176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GB" sz="3600">
                <a:solidFill>
                  <a:srgbClr val="1F3864"/>
                </a:solidFill>
                <a:latin typeface="Times New Roman"/>
                <a:ea typeface="Times New Roman"/>
                <a:cs typeface="Times New Roman"/>
                <a:sym typeface="Times New Roman"/>
              </a:rPr>
              <a:t>Limitation of Existing</a:t>
            </a:r>
            <a:r>
              <a:rPr b="1" lang="en-GB" sz="3600">
                <a:solidFill>
                  <a:srgbClr val="1F3864"/>
                </a:solidFill>
                <a:latin typeface="Times New Roman"/>
                <a:ea typeface="Times New Roman"/>
                <a:cs typeface="Times New Roman"/>
                <a:sym typeface="Times New Roman"/>
              </a:rPr>
              <a:t> Systems</a:t>
            </a:r>
            <a:endParaRPr b="1" sz="3600">
              <a:solidFill>
                <a:srgbClr val="1F3864"/>
              </a:solidFill>
              <a:latin typeface="Times New Roman"/>
              <a:ea typeface="Times New Roman"/>
              <a:cs typeface="Times New Roman"/>
              <a:sym typeface="Times New Roman"/>
            </a:endParaRPr>
          </a:p>
          <a:p>
            <a:pPr indent="0" lvl="0" marL="0" marR="0" rtl="0" algn="l">
              <a:spcBef>
                <a:spcPts val="0"/>
              </a:spcBef>
              <a:spcAft>
                <a:spcPts val="0"/>
              </a:spcAft>
              <a:buNone/>
            </a:pPr>
            <a:r>
              <a:rPr b="1" lang="en-GB" sz="1800">
                <a:solidFill>
                  <a:srgbClr val="1F3864"/>
                </a:solidFill>
                <a:latin typeface="Times New Roman"/>
                <a:ea typeface="Times New Roman"/>
                <a:cs typeface="Times New Roman"/>
                <a:sym typeface="Times New Roman"/>
              </a:rPr>
              <a:t>The major issue for past systems is deciding the architecture of the neural network and whether to have multiple or a singular unified architecture.</a:t>
            </a:r>
            <a:endParaRPr b="1" sz="1800">
              <a:solidFill>
                <a:srgbClr val="1F3864"/>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600">
              <a:solidFill>
                <a:srgbClr val="1F3864"/>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600">
              <a:solidFill>
                <a:srgbClr val="1F3864"/>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600">
              <a:solidFill>
                <a:srgbClr val="1F3864"/>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600">
              <a:solidFill>
                <a:srgbClr val="1F3864"/>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600">
              <a:solidFill>
                <a:srgbClr val="1F3864"/>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600">
              <a:solidFill>
                <a:srgbClr val="1F3864"/>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0" name="Google Shape;120;p21"/>
          <p:cNvSpPr txBox="1"/>
          <p:nvPr/>
        </p:nvSpPr>
        <p:spPr>
          <a:xfrm>
            <a:off x="182880" y="731520"/>
            <a:ext cx="87021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graphicFrame>
        <p:nvGraphicFramePr>
          <p:cNvPr id="121" name="Google Shape;121;p21"/>
          <p:cNvGraphicFramePr/>
          <p:nvPr/>
        </p:nvGraphicFramePr>
        <p:xfrm>
          <a:off x="1478325" y="2504757"/>
          <a:ext cx="3000000" cy="3000000"/>
        </p:xfrm>
        <a:graphic>
          <a:graphicData uri="http://schemas.openxmlformats.org/drawingml/2006/table">
            <a:tbl>
              <a:tblPr>
                <a:noFill/>
                <a:tableStyleId>{0B4B2843-1FA6-4C2B-8BD4-6EFC1405318C}</a:tableStyleId>
              </a:tblPr>
              <a:tblGrid>
                <a:gridCol w="2224950"/>
                <a:gridCol w="2224950"/>
                <a:gridCol w="2224950"/>
              </a:tblGrid>
              <a:tr h="400575">
                <a:tc>
                  <a:txBody>
                    <a:bodyPr/>
                    <a:lstStyle/>
                    <a:p>
                      <a:pPr indent="0" lvl="0" marL="0" rtl="0" algn="ctr">
                        <a:spcBef>
                          <a:spcPts val="0"/>
                        </a:spcBef>
                        <a:spcAft>
                          <a:spcPts val="0"/>
                        </a:spcAft>
                        <a:buNone/>
                      </a:pPr>
                      <a:r>
                        <a:rPr lang="en-GB" sz="1800"/>
                        <a:t>Metric</a:t>
                      </a:r>
                      <a:endParaRPr sz="1800"/>
                    </a:p>
                  </a:txBody>
                  <a:tcPr marT="91425" marB="91425" marR="91425" marL="91425"/>
                </a:tc>
                <a:tc>
                  <a:txBody>
                    <a:bodyPr/>
                    <a:lstStyle/>
                    <a:p>
                      <a:pPr indent="0" lvl="0" marL="0" rtl="0" algn="ctr">
                        <a:spcBef>
                          <a:spcPts val="0"/>
                        </a:spcBef>
                        <a:spcAft>
                          <a:spcPts val="0"/>
                        </a:spcAft>
                        <a:buNone/>
                      </a:pPr>
                      <a:r>
                        <a:rPr lang="en-GB" sz="1800"/>
                        <a:t>Dynamic  approach</a:t>
                      </a:r>
                      <a:endParaRPr sz="1800"/>
                    </a:p>
                  </a:txBody>
                  <a:tcPr marT="91425" marB="91425" marR="91425" marL="91425"/>
                </a:tc>
                <a:tc>
                  <a:txBody>
                    <a:bodyPr/>
                    <a:lstStyle/>
                    <a:p>
                      <a:pPr indent="0" lvl="0" marL="0" rtl="0" algn="ctr">
                        <a:spcBef>
                          <a:spcPts val="0"/>
                        </a:spcBef>
                        <a:spcAft>
                          <a:spcPts val="0"/>
                        </a:spcAft>
                        <a:buNone/>
                      </a:pPr>
                      <a:r>
                        <a:rPr lang="en-GB" sz="1800"/>
                        <a:t>Static Approach</a:t>
                      </a:r>
                      <a:endParaRPr sz="1800"/>
                    </a:p>
                  </a:txBody>
                  <a:tcPr marT="91425" marB="91425" marR="91425" marL="91425"/>
                </a:tc>
              </a:tr>
              <a:tr h="400575">
                <a:tc>
                  <a:txBody>
                    <a:bodyPr/>
                    <a:lstStyle/>
                    <a:p>
                      <a:pPr indent="0" lvl="0" marL="457200" rtl="0" algn="l">
                        <a:spcBef>
                          <a:spcPts val="1200"/>
                        </a:spcBef>
                        <a:spcAft>
                          <a:spcPts val="0"/>
                        </a:spcAft>
                        <a:buNone/>
                      </a:pPr>
                      <a:r>
                        <a:rPr lang="en-GB" sz="1800">
                          <a:solidFill>
                            <a:schemeClr val="dk1"/>
                          </a:solidFill>
                          <a:latin typeface="Times New Roman"/>
                          <a:ea typeface="Times New Roman"/>
                          <a:cs typeface="Times New Roman"/>
                          <a:sym typeface="Times New Roman"/>
                        </a:rPr>
                        <a:t>Accuracy</a:t>
                      </a:r>
                      <a:endParaRPr sz="1800"/>
                    </a:p>
                  </a:txBody>
                  <a:tcPr marT="91425" marB="91425" marR="91425" marL="91425"/>
                </a:tc>
                <a:tc>
                  <a:txBody>
                    <a:bodyPr/>
                    <a:lstStyle/>
                    <a:p>
                      <a:pPr indent="0" lvl="0" marL="0" rtl="0" algn="ctr">
                        <a:spcBef>
                          <a:spcPts val="0"/>
                        </a:spcBef>
                        <a:spcAft>
                          <a:spcPts val="0"/>
                        </a:spcAft>
                        <a:buNone/>
                      </a:pPr>
                      <a:r>
                        <a:rPr lang="en-GB" sz="1800"/>
                        <a:t>Higher accuracy </a:t>
                      </a:r>
                      <a:endParaRPr sz="1800"/>
                    </a:p>
                  </a:txBody>
                  <a:tcPr marT="91425" marB="91425" marR="91425" marL="91425"/>
                </a:tc>
                <a:tc>
                  <a:txBody>
                    <a:bodyPr/>
                    <a:lstStyle/>
                    <a:p>
                      <a:pPr indent="0" lvl="0" marL="0" rtl="0" algn="ctr">
                        <a:spcBef>
                          <a:spcPts val="0"/>
                        </a:spcBef>
                        <a:spcAft>
                          <a:spcPts val="0"/>
                        </a:spcAft>
                        <a:buNone/>
                      </a:pPr>
                      <a:r>
                        <a:rPr lang="en-GB" sz="1800">
                          <a:solidFill>
                            <a:schemeClr val="dk1"/>
                          </a:solidFill>
                        </a:rPr>
                        <a:t>lower accuracy</a:t>
                      </a:r>
                      <a:endParaRPr sz="1800"/>
                    </a:p>
                  </a:txBody>
                  <a:tcPr marT="91425" marB="91425" marR="91425" marL="91425"/>
                </a:tc>
              </a:tr>
              <a:tr h="640925">
                <a:tc>
                  <a:txBody>
                    <a:bodyPr/>
                    <a:lstStyle/>
                    <a:p>
                      <a:pPr indent="0" lvl="0" marL="457200" rtl="0" algn="l">
                        <a:spcBef>
                          <a:spcPts val="1200"/>
                        </a:spcBef>
                        <a:spcAft>
                          <a:spcPts val="0"/>
                        </a:spcAft>
                        <a:buNone/>
                      </a:pPr>
                      <a:r>
                        <a:rPr lang="en-GB" sz="1800">
                          <a:solidFill>
                            <a:schemeClr val="dk1"/>
                          </a:solidFill>
                          <a:latin typeface="Times New Roman"/>
                          <a:ea typeface="Times New Roman"/>
                          <a:cs typeface="Times New Roman"/>
                          <a:sym typeface="Times New Roman"/>
                        </a:rPr>
                        <a:t>Computational difficulty</a:t>
                      </a:r>
                      <a:endParaRPr sz="1800"/>
                    </a:p>
                  </a:txBody>
                  <a:tcPr marT="91425" marB="91425" marR="91425" marL="91425"/>
                </a:tc>
                <a:tc>
                  <a:txBody>
                    <a:bodyPr/>
                    <a:lstStyle/>
                    <a:p>
                      <a:pPr indent="0" lvl="0" marL="0" rtl="0" algn="ctr">
                        <a:spcBef>
                          <a:spcPts val="0"/>
                        </a:spcBef>
                        <a:spcAft>
                          <a:spcPts val="0"/>
                        </a:spcAft>
                        <a:buNone/>
                      </a:pPr>
                      <a:r>
                        <a:rPr lang="en-GB" sz="1800"/>
                        <a:t>Lager computational Load</a:t>
                      </a:r>
                      <a:endParaRPr sz="1800"/>
                    </a:p>
                  </a:txBody>
                  <a:tcPr marT="91425" marB="91425" marR="91425" marL="91425"/>
                </a:tc>
                <a:tc>
                  <a:txBody>
                    <a:bodyPr/>
                    <a:lstStyle/>
                    <a:p>
                      <a:pPr indent="0" lvl="0" marL="0" rtl="0" algn="ctr">
                        <a:spcBef>
                          <a:spcPts val="0"/>
                        </a:spcBef>
                        <a:spcAft>
                          <a:spcPts val="0"/>
                        </a:spcAft>
                        <a:buNone/>
                      </a:pPr>
                      <a:r>
                        <a:rPr lang="en-GB" sz="1800">
                          <a:solidFill>
                            <a:schemeClr val="dk1"/>
                          </a:solidFill>
                        </a:rPr>
                        <a:t>Lesser computational Load</a:t>
                      </a:r>
                      <a:endParaRPr sz="1800"/>
                    </a:p>
                  </a:txBody>
                  <a:tcPr marT="91425" marB="91425" marR="91425" marL="91425"/>
                </a:tc>
              </a:tr>
              <a:tr h="640925">
                <a:tc>
                  <a:txBody>
                    <a:bodyPr/>
                    <a:lstStyle/>
                    <a:p>
                      <a:pPr indent="0" lvl="0" marL="457200" rtl="0" algn="l">
                        <a:spcBef>
                          <a:spcPts val="1200"/>
                        </a:spcBef>
                        <a:spcAft>
                          <a:spcPts val="0"/>
                        </a:spcAft>
                        <a:buNone/>
                      </a:pPr>
                      <a:r>
                        <a:rPr lang="en-GB" sz="1800">
                          <a:solidFill>
                            <a:schemeClr val="dk1"/>
                          </a:solidFill>
                          <a:latin typeface="Times New Roman"/>
                          <a:ea typeface="Times New Roman"/>
                          <a:cs typeface="Times New Roman"/>
                          <a:sym typeface="Times New Roman"/>
                        </a:rPr>
                        <a:t>Size of data stored</a:t>
                      </a:r>
                      <a:endParaRPr sz="1800"/>
                    </a:p>
                  </a:txBody>
                  <a:tcPr marT="91425" marB="91425" marR="91425" marL="91425"/>
                </a:tc>
                <a:tc>
                  <a:txBody>
                    <a:bodyPr/>
                    <a:lstStyle/>
                    <a:p>
                      <a:pPr indent="0" lvl="0" marL="0" rtl="0" algn="ctr">
                        <a:spcBef>
                          <a:spcPts val="0"/>
                        </a:spcBef>
                        <a:spcAft>
                          <a:spcPts val="0"/>
                        </a:spcAft>
                        <a:buNone/>
                      </a:pPr>
                      <a:r>
                        <a:rPr lang="en-GB" sz="1800"/>
                        <a:t>Lager amount of data</a:t>
                      </a:r>
                      <a:endParaRPr sz="1800"/>
                    </a:p>
                  </a:txBody>
                  <a:tcPr marT="91425" marB="91425" marR="91425" marL="91425"/>
                </a:tc>
                <a:tc>
                  <a:txBody>
                    <a:bodyPr/>
                    <a:lstStyle/>
                    <a:p>
                      <a:pPr indent="0" lvl="0" marL="0" rtl="0" algn="ctr">
                        <a:spcBef>
                          <a:spcPts val="0"/>
                        </a:spcBef>
                        <a:spcAft>
                          <a:spcPts val="0"/>
                        </a:spcAft>
                        <a:buNone/>
                      </a:pPr>
                      <a:r>
                        <a:rPr lang="en-GB" sz="1800">
                          <a:solidFill>
                            <a:schemeClr val="dk1"/>
                          </a:solidFill>
                        </a:rPr>
                        <a:t>Lesser amount of data</a:t>
                      </a:r>
                      <a:endParaRPr sz="1800"/>
                    </a:p>
                  </a:txBody>
                  <a:tcPr marT="91425" marB="91425" marR="91425" marL="91425"/>
                </a:tc>
              </a:tr>
              <a:tr h="640925">
                <a:tc>
                  <a:txBody>
                    <a:bodyPr/>
                    <a:lstStyle/>
                    <a:p>
                      <a:pPr indent="0" lvl="0" marL="457200" rtl="0" algn="l">
                        <a:spcBef>
                          <a:spcPts val="1200"/>
                        </a:spcBef>
                        <a:spcAft>
                          <a:spcPts val="0"/>
                        </a:spcAft>
                        <a:buNone/>
                      </a:pPr>
                      <a:r>
                        <a:rPr lang="en-GB" sz="1800">
                          <a:solidFill>
                            <a:schemeClr val="dk1"/>
                          </a:solidFill>
                          <a:latin typeface="Times New Roman"/>
                          <a:ea typeface="Times New Roman"/>
                          <a:cs typeface="Times New Roman"/>
                          <a:sym typeface="Times New Roman"/>
                        </a:rPr>
                        <a:t>Dynamic Environment</a:t>
                      </a:r>
                      <a:endParaRPr sz="1800"/>
                    </a:p>
                  </a:txBody>
                  <a:tcPr marT="91425" marB="91425" marR="91425" marL="91425"/>
                </a:tc>
                <a:tc>
                  <a:txBody>
                    <a:bodyPr/>
                    <a:lstStyle/>
                    <a:p>
                      <a:pPr indent="0" lvl="0" marL="0" rtl="0" algn="ctr">
                        <a:spcBef>
                          <a:spcPts val="0"/>
                        </a:spcBef>
                        <a:spcAft>
                          <a:spcPts val="0"/>
                        </a:spcAft>
                        <a:buNone/>
                      </a:pPr>
                      <a:r>
                        <a:rPr lang="en-GB" sz="1800"/>
                        <a:t>Are more adapt to these environments</a:t>
                      </a:r>
                      <a:endParaRPr sz="1800"/>
                    </a:p>
                  </a:txBody>
                  <a:tcPr marT="91425" marB="91425" marR="91425" marL="91425"/>
                </a:tc>
                <a:tc>
                  <a:txBody>
                    <a:bodyPr/>
                    <a:lstStyle/>
                    <a:p>
                      <a:pPr indent="0" lvl="0" marL="0" rtl="0" algn="ctr">
                        <a:spcBef>
                          <a:spcPts val="0"/>
                        </a:spcBef>
                        <a:spcAft>
                          <a:spcPts val="0"/>
                        </a:spcAft>
                        <a:buNone/>
                      </a:pPr>
                      <a:r>
                        <a:rPr lang="en-GB" sz="1800">
                          <a:solidFill>
                            <a:schemeClr val="dk1"/>
                          </a:solidFill>
                        </a:rPr>
                        <a:t>Are Less adapt to these environments</a:t>
                      </a:r>
                      <a:endParaRPr sz="1800"/>
                    </a:p>
                  </a:txBody>
                  <a:tcPr marT="91425" marB="91425" marR="91425" marL="91425"/>
                </a:tc>
              </a:tr>
              <a:tr h="881275">
                <a:tc>
                  <a:txBody>
                    <a:bodyPr/>
                    <a:lstStyle/>
                    <a:p>
                      <a:pPr indent="0" lvl="0" marL="457200" rtl="0" algn="l">
                        <a:spcBef>
                          <a:spcPts val="1200"/>
                        </a:spcBef>
                        <a:spcAft>
                          <a:spcPts val="0"/>
                        </a:spcAft>
                        <a:buNone/>
                      </a:pPr>
                      <a:r>
                        <a:rPr lang="en-GB" sz="1800">
                          <a:solidFill>
                            <a:schemeClr val="dk1"/>
                          </a:solidFill>
                          <a:latin typeface="Times New Roman"/>
                          <a:ea typeface="Times New Roman"/>
                          <a:cs typeface="Times New Roman"/>
                          <a:sym typeface="Times New Roman"/>
                        </a:rPr>
                        <a:t>Rate of improvement</a:t>
                      </a:r>
                      <a:endParaRPr sz="1800"/>
                    </a:p>
                  </a:txBody>
                  <a:tcPr marT="91425" marB="91425" marR="91425" marL="91425"/>
                </a:tc>
                <a:tc>
                  <a:txBody>
                    <a:bodyPr/>
                    <a:lstStyle/>
                    <a:p>
                      <a:pPr indent="0" lvl="0" marL="0" rtl="0" algn="ctr">
                        <a:spcBef>
                          <a:spcPts val="0"/>
                        </a:spcBef>
                        <a:spcAft>
                          <a:spcPts val="0"/>
                        </a:spcAft>
                        <a:buNone/>
                      </a:pPr>
                      <a:r>
                        <a:rPr lang="en-GB" sz="1800"/>
                        <a:t>Lesser likelihood to plateau</a:t>
                      </a:r>
                      <a:endParaRPr sz="1800"/>
                    </a:p>
                  </a:txBody>
                  <a:tcPr marT="91425" marB="91425" marR="91425" marL="91425"/>
                </a:tc>
                <a:tc>
                  <a:txBody>
                    <a:bodyPr/>
                    <a:lstStyle/>
                    <a:p>
                      <a:pPr indent="0" lvl="0" marL="0" rtl="0" algn="ctr">
                        <a:spcBef>
                          <a:spcPts val="0"/>
                        </a:spcBef>
                        <a:spcAft>
                          <a:spcPts val="0"/>
                        </a:spcAft>
                        <a:buNone/>
                      </a:pPr>
                      <a:r>
                        <a:rPr lang="en-GB" sz="1800">
                          <a:solidFill>
                            <a:schemeClr val="dk1"/>
                          </a:solidFill>
                        </a:rPr>
                        <a:t>higher likelihood to plateau</a:t>
                      </a:r>
                      <a:endParaRPr sz="18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rgbClr val="888888"/>
                </a:solidFill>
              </a:rPr>
              <a:t>09-06-2021</a:t>
            </a:r>
            <a:endParaRPr>
              <a:solidFill>
                <a:srgbClr val="888888"/>
              </a:solidFill>
            </a:endParaRPr>
          </a:p>
        </p:txBody>
      </p:sp>
      <p:sp>
        <p:nvSpPr>
          <p:cNvPr id="127" name="Google Shape;127;p2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solidFill>
                  <a:srgbClr val="888888"/>
                </a:solidFill>
              </a:rPr>
              <a:t>‹#›</a:t>
            </a:fld>
            <a:endParaRPr>
              <a:solidFill>
                <a:srgbClr val="888888"/>
              </a:solidFill>
            </a:endParaRPr>
          </a:p>
        </p:txBody>
      </p:sp>
      <p:sp>
        <p:nvSpPr>
          <p:cNvPr id="128" name="Google Shape;128;p22"/>
          <p:cNvSpPr txBox="1"/>
          <p:nvPr/>
        </p:nvSpPr>
        <p:spPr>
          <a:xfrm>
            <a:off x="710565" y="1431386"/>
            <a:ext cx="7722900" cy="3263100"/>
          </a:xfrm>
          <a:prstGeom prst="rect">
            <a:avLst/>
          </a:prstGeom>
          <a:solidFill>
            <a:srgbClr val="BBD6EE"/>
          </a:solidFill>
          <a:ln cap="flat" cmpd="sng" w="19050">
            <a:solidFill>
              <a:srgbClr val="595959"/>
            </a:solidFill>
            <a:prstDash val="solid"/>
            <a:round/>
            <a:headEnd len="sm" w="sm" type="none"/>
            <a:tailEnd len="sm" w="sm" type="none"/>
          </a:ln>
          <a:effectLst>
            <a:outerShdw blurRad="44450" algn="ctr" dir="5400000" dist="27940">
              <a:srgbClr val="000000">
                <a:alpha val="3176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600">
                <a:solidFill>
                  <a:srgbClr val="1F3864"/>
                </a:solidFill>
                <a:latin typeface="Times New Roman"/>
                <a:ea typeface="Times New Roman"/>
                <a:cs typeface="Times New Roman"/>
                <a:sym typeface="Times New Roman"/>
              </a:rPr>
              <a:t>Proposed Methodology</a:t>
            </a:r>
            <a:endParaRPr/>
          </a:p>
          <a:p>
            <a:pPr indent="-355600" lvl="0" marL="457200" marR="0" rtl="0" algn="l">
              <a:spcBef>
                <a:spcPts val="120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 proposed methodology works by trying to continuously evaluate the agents and classes and allocate resources based on improvement of performance.</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Hench we hope to have the benefits of a static which is low computational load and processing  .</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And the flexibility offered by a dynamic system along with its  accuracy , adaptability and flexibility to changing environment stimula .</a:t>
            </a:r>
            <a:endParaRPr sz="2000">
              <a:solidFill>
                <a:schemeClr val="dk1"/>
              </a:solidFill>
              <a:latin typeface="Times New Roman"/>
              <a:ea typeface="Times New Roman"/>
              <a:cs typeface="Times New Roman"/>
              <a:sym typeface="Times New Roman"/>
            </a:endParaRPr>
          </a:p>
        </p:txBody>
      </p:sp>
      <p:sp>
        <p:nvSpPr>
          <p:cNvPr id="129" name="Google Shape;129;p22"/>
          <p:cNvSpPr txBox="1"/>
          <p:nvPr/>
        </p:nvSpPr>
        <p:spPr>
          <a:xfrm>
            <a:off x="182880" y="731520"/>
            <a:ext cx="87021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solidFill>
                  <a:srgbClr val="888888"/>
                </a:solidFill>
              </a:rPr>
              <a:t>09-06-2021</a:t>
            </a:r>
            <a:endParaRPr>
              <a:solidFill>
                <a:srgbClr val="888888"/>
              </a:solidFill>
            </a:endParaRPr>
          </a:p>
        </p:txBody>
      </p:sp>
      <p:sp>
        <p:nvSpPr>
          <p:cNvPr id="135" name="Google Shape;135;p2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solidFill>
                  <a:srgbClr val="888888"/>
                </a:solidFill>
              </a:rPr>
              <a:t>‹#›</a:t>
            </a:fld>
            <a:endParaRPr>
              <a:solidFill>
                <a:srgbClr val="888888"/>
              </a:solidFill>
            </a:endParaRPr>
          </a:p>
        </p:txBody>
      </p:sp>
      <p:sp>
        <p:nvSpPr>
          <p:cNvPr id="136" name="Google Shape;136;p23"/>
          <p:cNvSpPr txBox="1"/>
          <p:nvPr/>
        </p:nvSpPr>
        <p:spPr>
          <a:xfrm>
            <a:off x="710565" y="1431386"/>
            <a:ext cx="7722900" cy="4802400"/>
          </a:xfrm>
          <a:prstGeom prst="rect">
            <a:avLst/>
          </a:prstGeom>
          <a:solidFill>
            <a:srgbClr val="BBD6EE"/>
          </a:solidFill>
          <a:ln cap="flat" cmpd="sng" w="19050">
            <a:solidFill>
              <a:srgbClr val="595959"/>
            </a:solidFill>
            <a:prstDash val="solid"/>
            <a:round/>
            <a:headEnd len="sm" w="sm" type="none"/>
            <a:tailEnd len="sm" w="sm" type="none"/>
          </a:ln>
          <a:effectLst>
            <a:outerShdw blurRad="44450" algn="ctr" dir="5400000" dist="27940">
              <a:srgbClr val="000000">
                <a:alpha val="31764"/>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600">
                <a:solidFill>
                  <a:srgbClr val="1F3864"/>
                </a:solidFill>
                <a:latin typeface="Times New Roman"/>
                <a:ea typeface="Times New Roman"/>
                <a:cs typeface="Times New Roman"/>
                <a:sym typeface="Times New Roman"/>
              </a:rPr>
              <a:t>Proposed Methodology</a:t>
            </a:r>
            <a:endParaRPr/>
          </a:p>
          <a:p>
            <a:pPr indent="-342900" lvl="0" marL="342900" marR="0" rtl="0" algn="l">
              <a:spcBef>
                <a:spcPts val="0"/>
              </a:spcBef>
              <a:spcAft>
                <a:spcPts val="0"/>
              </a:spcAft>
              <a:buClr>
                <a:schemeClr val="dk1"/>
              </a:buClr>
              <a:buSzPts val="2000"/>
              <a:buFont typeface="Arial"/>
              <a:buChar char="•"/>
            </a:pPr>
            <a:r>
              <a:rPr lang="en-GB" sz="2000">
                <a:solidFill>
                  <a:schemeClr val="dk1"/>
                </a:solidFill>
                <a:latin typeface="Times New Roman"/>
                <a:ea typeface="Times New Roman"/>
                <a:cs typeface="Times New Roman"/>
                <a:sym typeface="Times New Roman"/>
              </a:rPr>
              <a:t>Initialization Phase : here the system randomly creates agents for specific architectures.</a:t>
            </a:r>
            <a:endParaRPr/>
          </a:p>
          <a:p>
            <a:pPr indent="-342900" lvl="0" marL="342900" marR="0" rtl="0" algn="l">
              <a:spcBef>
                <a:spcPts val="1200"/>
              </a:spcBef>
              <a:spcAft>
                <a:spcPts val="0"/>
              </a:spcAft>
              <a:buClr>
                <a:schemeClr val="dk1"/>
              </a:buClr>
              <a:buSzPts val="2000"/>
              <a:buFont typeface="Arial"/>
              <a:buChar char="•"/>
            </a:pPr>
            <a:r>
              <a:rPr lang="en-GB" sz="2000">
                <a:solidFill>
                  <a:schemeClr val="dk1"/>
                </a:solidFill>
                <a:latin typeface="Times New Roman"/>
                <a:ea typeface="Times New Roman"/>
                <a:cs typeface="Times New Roman"/>
                <a:sym typeface="Times New Roman"/>
              </a:rPr>
              <a:t>Training Phase : this phase takes the agents and architectures and agents and trains each individual architecture a set number of times .</a:t>
            </a:r>
            <a:endParaRPr/>
          </a:p>
          <a:p>
            <a:pPr indent="-342900" lvl="0" marL="342900" marR="0" rtl="0" algn="l">
              <a:spcBef>
                <a:spcPts val="1200"/>
              </a:spcBef>
              <a:spcAft>
                <a:spcPts val="0"/>
              </a:spcAft>
              <a:buClr>
                <a:schemeClr val="dk1"/>
              </a:buClr>
              <a:buSzPts val="2000"/>
              <a:buFont typeface="Arial"/>
              <a:buChar char="•"/>
            </a:pPr>
            <a:r>
              <a:rPr lang="en-GB" sz="2000">
                <a:solidFill>
                  <a:schemeClr val="dk1"/>
                </a:solidFill>
                <a:latin typeface="Times New Roman"/>
                <a:ea typeface="Times New Roman"/>
                <a:cs typeface="Times New Roman"/>
                <a:sym typeface="Times New Roman"/>
              </a:rPr>
              <a:t>Evaluation Phase : here each architecture is sorted based on the rate of improvement after the training phase and is then given the next number of times is is allowed to train for example the most improved will be given the ability to train 10 times the next 5 and so on and so forth.</a:t>
            </a:r>
            <a:endParaRPr/>
          </a:p>
          <a:p>
            <a:pPr indent="-342900" lvl="0" marL="342900" marR="0" rtl="0" algn="l">
              <a:spcBef>
                <a:spcPts val="1200"/>
              </a:spcBef>
              <a:spcAft>
                <a:spcPts val="0"/>
              </a:spcAft>
              <a:buClr>
                <a:schemeClr val="dk1"/>
              </a:buClr>
              <a:buSzPts val="2000"/>
              <a:buFont typeface="Arial"/>
              <a:buChar char="•"/>
            </a:pPr>
            <a:r>
              <a:rPr lang="en-GB" sz="2000">
                <a:solidFill>
                  <a:schemeClr val="dk1"/>
                </a:solidFill>
                <a:latin typeface="Times New Roman"/>
                <a:ea typeface="Times New Roman"/>
                <a:cs typeface="Times New Roman"/>
                <a:sym typeface="Times New Roman"/>
              </a:rPr>
              <a:t>The Control Loop: this decides when the max number of training cycles are done and exits both the training phase and evaluation phase to give us the final agent which is most optimal for the environment.</a:t>
            </a:r>
            <a:endParaRPr/>
          </a:p>
        </p:txBody>
      </p:sp>
      <p:sp>
        <p:nvSpPr>
          <p:cNvPr id="137" name="Google Shape;137;p23"/>
          <p:cNvSpPr txBox="1"/>
          <p:nvPr/>
        </p:nvSpPr>
        <p:spPr>
          <a:xfrm>
            <a:off x="182880" y="731520"/>
            <a:ext cx="87021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400">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