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5" r:id="rId11"/>
    <p:sldId id="269" r:id="rId12"/>
    <p:sldId id="270" r:id="rId13"/>
    <p:sldId id="271" r:id="rId14"/>
    <p:sldId id="272" r:id="rId15"/>
    <p:sldId id="273" r:id="rId16"/>
    <p:sldId id="266" r:id="rId17"/>
    <p:sldId id="274" r:id="rId18"/>
    <p:sldId id="268"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6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2AEA39-0756-4DDC-AE65-7372023D0830}">
  <a:tblStyle styleId="{9D2AEA39-0756-4DDC-AE65-7372023D08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3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f17a099a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df17a099a6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6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871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34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1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82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f17a099a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df17a099a6_2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f17a099a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df17a099a6_2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33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f17a099a6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df17a099a6_2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f17a099a6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df17a099a6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f17a099a6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df17a099a6_2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f17a099a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df17a099a6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f17a099a6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df17a099a6_2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30d0a0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df30d0a0f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f30d0a0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df30d0a0f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f30d0a0f6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df30d0a0f6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8"/>
        <p:cNvGrpSpPr/>
        <p:nvPr/>
      </p:nvGrpSpPr>
      <p:grpSpPr>
        <a:xfrm>
          <a:off x="0" y="0"/>
          <a:ext cx="0" cy="0"/>
          <a:chOff x="0" y="0"/>
          <a:chExt cx="0" cy="0"/>
        </a:xfrm>
      </p:grpSpPr>
      <p:sp>
        <p:nvSpPr>
          <p:cNvPr id="59" name="Google Shape;59;p1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50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54" name="Google Shape;54;p13"/>
          <p:cNvSpPr/>
          <p:nvPr/>
        </p:nvSpPr>
        <p:spPr>
          <a:xfrm>
            <a:off x="0" y="639157"/>
            <a:ext cx="9144000" cy="6210600"/>
          </a:xfrm>
          <a:prstGeom prst="rect">
            <a:avLst/>
          </a:prstGeom>
          <a:blipFill rotWithShape="1">
            <a:blip r:embed="rId3">
              <a:alphaModFix/>
            </a:blip>
            <a:tile tx="0" ty="0" sx="100000" sy="100000" flip="none" algn="tl"/>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13"/>
          <p:cNvSpPr txBox="1"/>
          <p:nvPr/>
        </p:nvSpPr>
        <p:spPr>
          <a:xfrm>
            <a:off x="0" y="-26713"/>
            <a:ext cx="9144000" cy="646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a:solidFill>
                  <a:srgbClr val="FF0000"/>
                </a:solidFill>
                <a:latin typeface="Lucida Sans"/>
                <a:ea typeface="Lucida Sans"/>
                <a:cs typeface="Lucida Sans"/>
                <a:sym typeface="Lucida Sans"/>
              </a:rPr>
              <a:t>BMS</a:t>
            </a:r>
            <a:r>
              <a:rPr lang="en-GB" sz="2700" b="1" i="0" u="none" strike="noStrike" cap="none">
                <a:solidFill>
                  <a:srgbClr val="FF0000"/>
                </a:solidFill>
                <a:latin typeface="Lucida Sans"/>
                <a:ea typeface="Lucida Sans"/>
                <a:cs typeface="Lucida Sans"/>
                <a:sym typeface="Lucida Sans"/>
              </a:rPr>
              <a:t> </a:t>
            </a:r>
            <a:r>
              <a:rPr lang="en-GB" sz="2000" b="1" i="0" u="none" strike="noStrike" cap="none">
                <a:solidFill>
                  <a:srgbClr val="002060"/>
                </a:solidFill>
                <a:latin typeface="Lucida Sans"/>
                <a:ea typeface="Lucida Sans"/>
                <a:cs typeface="Lucida Sans"/>
                <a:sym typeface="Lucida Sans"/>
              </a:rPr>
              <a:t>INSTITUTE OF TECHNOLOGY AND MANAGEMENT</a:t>
            </a:r>
            <a:endParaRPr sz="1800" b="1" i="0" u="none" strike="noStrike" cap="none">
              <a:solidFill>
                <a:srgbClr val="002060"/>
              </a:solidFill>
              <a:latin typeface="Lucida Sans"/>
              <a:ea typeface="Lucida Sans"/>
              <a:cs typeface="Lucida Sans"/>
              <a:sym typeface="Lucida Sans"/>
            </a:endParaRPr>
          </a:p>
        </p:txBody>
      </p:sp>
      <p:pic>
        <p:nvPicPr>
          <p:cNvPr id="56" name="Google Shape;56;p13" descr="C:\Users\Placement\Downloads\Logos\BMSIT LOGO Sept 2015.jpg"/>
          <p:cNvPicPr preferRelativeResize="0"/>
          <p:nvPr/>
        </p:nvPicPr>
        <p:blipFill rotWithShape="1">
          <a:blip r:embed="rId4">
            <a:alphaModFix/>
          </a:blip>
          <a:srcRect/>
          <a:stretch/>
        </p:blipFill>
        <p:spPr>
          <a:xfrm>
            <a:off x="139148" y="17783"/>
            <a:ext cx="471096" cy="434744"/>
          </a:xfrm>
          <a:prstGeom prst="rect">
            <a:avLst/>
          </a:prstGeom>
          <a:noFill/>
          <a:ln>
            <a:noFill/>
          </a:ln>
        </p:spPr>
      </p:pic>
      <p:pic>
        <p:nvPicPr>
          <p:cNvPr id="57" name="Google Shape;57;p13" descr="Image result for india"/>
          <p:cNvPicPr preferRelativeResize="0"/>
          <p:nvPr/>
        </p:nvPicPr>
        <p:blipFill rotWithShape="1">
          <a:blip r:embed="rId5">
            <a:alphaModFix/>
          </a:blip>
          <a:srcRect l="19693" r="16351" b="17178"/>
          <a:stretch/>
        </p:blipFill>
        <p:spPr>
          <a:xfrm>
            <a:off x="8503509" y="103921"/>
            <a:ext cx="461587" cy="48929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eepDrea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8" Type="http://schemas.openxmlformats.org/officeDocument/2006/relationships/hyperlink" Target="https://www.researchgate.net/publication/3949330_Generating_war_game_strategies_using_a_genetic_algorithm" TargetMode="External"/><Relationship Id="rId3" Type="http://schemas.openxmlformats.org/officeDocument/2006/relationships/hyperlink" Target="https://ieeexplore.ieee.org/abstract/document/8675632" TargetMode="External"/><Relationship Id="rId7" Type="http://schemas.openxmlformats.org/officeDocument/2006/relationships/hyperlink" Target="https://www.researchgate.net/publication/228697986_Playing_Games_with_Genetic_Algorithm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ieeexplore.ieee.org/abstract/document/1470429" TargetMode="External"/><Relationship Id="rId5" Type="http://schemas.openxmlformats.org/officeDocument/2006/relationships/hyperlink" Target="https://www.researchgate.net/publication/23541636_Genetic_Algorithm_Optimisation_of_An_Agent-Based_Model_for_Simulating_a_Retail_Market" TargetMode="External"/><Relationship Id="rId4" Type="http://schemas.openxmlformats.org/officeDocument/2006/relationships/hyperlink" Target="https://arxiv.org/pdf/0705.1757.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dt" idx="10"/>
          </p:nvPr>
        </p:nvSpPr>
        <p:spPr>
          <a:xfrm>
            <a:off x="22098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67" name="Google Shape;67;p1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a:t>
            </a:fld>
            <a:endParaRPr>
              <a:solidFill>
                <a:srgbClr val="888888"/>
              </a:solidFill>
            </a:endParaRPr>
          </a:p>
        </p:txBody>
      </p:sp>
      <p:sp>
        <p:nvSpPr>
          <p:cNvPr id="68" name="Google Shape;68;p15"/>
          <p:cNvSpPr txBox="1"/>
          <p:nvPr/>
        </p:nvSpPr>
        <p:spPr>
          <a:xfrm>
            <a:off x="1152659" y="1224638"/>
            <a:ext cx="6838800" cy="53154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i="0" u="none" strike="noStrike" cap="none" dirty="0">
                <a:solidFill>
                  <a:schemeClr val="dk1"/>
                </a:solidFill>
                <a:latin typeface="Times New Roman"/>
                <a:ea typeface="Times New Roman"/>
                <a:cs typeface="Times New Roman"/>
                <a:sym typeface="Times New Roman"/>
              </a:rPr>
              <a:t>AGENT OPTIMIZATION USING GENETIC ALGORITHM</a:t>
            </a:r>
            <a:endParaRPr dirty="0"/>
          </a:p>
          <a:p>
            <a:pPr marL="0" marR="0" lvl="0" indent="0" algn="ctr" rtl="0">
              <a:spcBef>
                <a:spcPts val="0"/>
              </a:spcBef>
              <a:spcAft>
                <a:spcPts val="0"/>
              </a:spcAft>
              <a:buNone/>
            </a:pPr>
            <a:r>
              <a:rPr lang="en-GB" sz="1800" b="0" i="1" u="sng" strike="noStrike" cap="none" dirty="0">
                <a:solidFill>
                  <a:srgbClr val="000000"/>
                </a:solidFill>
                <a:latin typeface="Times New Roman"/>
                <a:ea typeface="Times New Roman"/>
                <a:cs typeface="Times New Roman"/>
                <a:sym typeface="Times New Roman"/>
              </a:rPr>
              <a:t>Submitted By</a:t>
            </a:r>
            <a:endParaRPr sz="1800" b="0" i="0" u="sng" strike="noStrike" cap="none"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Mrinal </a:t>
            </a:r>
            <a:r>
              <a:rPr lang="en-GB" sz="1400" b="1" i="0" u="none" strike="noStrike" cap="none" dirty="0" err="1">
                <a:solidFill>
                  <a:schemeClr val="dk1"/>
                </a:solidFill>
                <a:latin typeface="Times New Roman"/>
                <a:ea typeface="Times New Roman"/>
                <a:cs typeface="Times New Roman"/>
                <a:sym typeface="Times New Roman"/>
              </a:rPr>
              <a:t>Durani</a:t>
            </a:r>
            <a:r>
              <a:rPr lang="en-GB" sz="1400" b="1" i="0" u="none" strike="noStrike" cap="none" dirty="0">
                <a:solidFill>
                  <a:schemeClr val="dk1"/>
                </a:solidFill>
                <a:latin typeface="Times New Roman"/>
                <a:ea typeface="Times New Roman"/>
                <a:cs typeface="Times New Roman"/>
                <a:sym typeface="Times New Roman"/>
              </a:rPr>
              <a:t>		                                                  </a:t>
            </a:r>
            <a:r>
              <a:rPr lang="en-GB" sz="1400" b="0" i="0" u="none" strike="noStrike" cap="none" dirty="0">
                <a:solidFill>
                  <a:schemeClr val="dk1"/>
                </a:solidFill>
                <a:latin typeface="Times New Roman"/>
                <a:ea typeface="Times New Roman"/>
                <a:cs typeface="Times New Roman"/>
                <a:sym typeface="Times New Roman"/>
              </a:rPr>
              <a:t>USN: 1BY19AI034</a:t>
            </a:r>
            <a:endParaRPr sz="1400" b="0" i="0" u="none" strike="noStrike" cap="none" dirty="0">
              <a:solidFill>
                <a:schemeClr val="dk1"/>
              </a:solidFill>
              <a:latin typeface="Calibri"/>
              <a:ea typeface="Calibri"/>
              <a:cs typeface="Calibri"/>
              <a:sym typeface="Calibri"/>
            </a:endParaRPr>
          </a:p>
          <a:p>
            <a:pPr marL="457200" marR="0" lvl="0" indent="457200" algn="l" rtl="0">
              <a:lnSpc>
                <a:spcPct val="150000"/>
              </a:lnSpc>
              <a:spcBef>
                <a:spcPts val="100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Puja S.			                                                                     </a:t>
            </a:r>
            <a:r>
              <a:rPr lang="en-GB" sz="1400" b="0" i="0" u="none" strike="noStrike" cap="none" dirty="0">
                <a:solidFill>
                  <a:schemeClr val="dk1"/>
                </a:solidFill>
                <a:latin typeface="Times New Roman"/>
                <a:ea typeface="Times New Roman"/>
                <a:cs typeface="Times New Roman"/>
                <a:sym typeface="Times New Roman"/>
              </a:rPr>
              <a:t>USN: 1BY19AI040    </a:t>
            </a:r>
            <a:endParaRPr sz="1400" b="0" i="0" u="none" strike="noStrike" cap="none" dirty="0">
              <a:solidFill>
                <a:schemeClr val="dk1"/>
              </a:solidFill>
              <a:latin typeface="Calibri"/>
              <a:ea typeface="Calibri"/>
              <a:cs typeface="Calibri"/>
              <a:sym typeface="Calibri"/>
            </a:endParaRPr>
          </a:p>
          <a:p>
            <a:pPr marL="457200" marR="0" lvl="0" indent="457200" algn="l" rtl="0">
              <a:lnSpc>
                <a:spcPct val="150000"/>
              </a:lnSpc>
              <a:spcBef>
                <a:spcPts val="100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a:t>
            </a:r>
            <a:r>
              <a:rPr lang="en-GB" sz="1400" b="1" i="0" u="none" strike="noStrike" cap="none" dirty="0" err="1">
                <a:solidFill>
                  <a:schemeClr val="dk1"/>
                </a:solidFill>
                <a:latin typeface="Times New Roman"/>
                <a:ea typeface="Times New Roman"/>
                <a:cs typeface="Times New Roman"/>
                <a:sym typeface="Times New Roman"/>
              </a:rPr>
              <a:t>Rtwick</a:t>
            </a:r>
            <a:r>
              <a:rPr lang="en-GB" sz="1400" b="1" i="0" u="none" strike="noStrike" cap="none" dirty="0">
                <a:solidFill>
                  <a:schemeClr val="dk1"/>
                </a:solidFill>
                <a:latin typeface="Times New Roman"/>
                <a:ea typeface="Times New Roman"/>
                <a:cs typeface="Times New Roman"/>
                <a:sym typeface="Times New Roman"/>
              </a:rPr>
              <a:t> George Moses</a:t>
            </a:r>
            <a:r>
              <a:rPr lang="en-GB" sz="1400" b="0" i="0" u="none" strike="noStrike" cap="none" dirty="0">
                <a:solidFill>
                  <a:schemeClr val="dk1"/>
                </a:solidFill>
                <a:latin typeface="Times New Roman"/>
                <a:ea typeface="Times New Roman"/>
                <a:cs typeface="Times New Roman"/>
                <a:sym typeface="Times New Roman"/>
              </a:rPr>
              <a:t>	                                                  USN: 1BY19AI043</a:t>
            </a:r>
            <a:endParaRPr dirty="0"/>
          </a:p>
          <a:p>
            <a:pPr marL="457200" marR="0" lvl="0" indent="457200" algn="l" rtl="0">
              <a:lnSpc>
                <a:spcPct val="150000"/>
              </a:lnSpc>
              <a:spcBef>
                <a:spcPts val="100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Siddharth Arora</a:t>
            </a:r>
            <a:r>
              <a:rPr lang="en-GB" sz="1400" b="0" i="0" u="none" strike="noStrike" cap="none" dirty="0">
                <a:solidFill>
                  <a:schemeClr val="dk1"/>
                </a:solidFill>
                <a:latin typeface="Times New Roman"/>
                <a:ea typeface="Times New Roman"/>
                <a:cs typeface="Times New Roman"/>
                <a:sym typeface="Times New Roman"/>
              </a:rPr>
              <a:t>	                                                            USN: 1BY19AI054</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1000"/>
              </a:spcBef>
              <a:spcAft>
                <a:spcPts val="0"/>
              </a:spcAft>
              <a:buNone/>
            </a:pPr>
            <a:r>
              <a:rPr lang="en-GB" sz="1800" b="1" i="0" u="none" strike="noStrike" cap="none" dirty="0">
                <a:solidFill>
                  <a:schemeClr val="dk1"/>
                </a:solidFill>
                <a:latin typeface="Times New Roman"/>
                <a:ea typeface="Times New Roman"/>
                <a:cs typeface="Times New Roman"/>
                <a:sym typeface="Times New Roman"/>
              </a:rPr>
              <a:t>Under the guidance of:</a:t>
            </a:r>
            <a:endParaRPr dirty="0"/>
          </a:p>
          <a:p>
            <a:pPr marL="0" marR="0" lvl="0" indent="0" algn="ctr" rtl="0">
              <a:spcBef>
                <a:spcPts val="0"/>
              </a:spcBef>
              <a:spcAft>
                <a:spcPts val="0"/>
              </a:spcAft>
              <a:buNone/>
            </a:pPr>
            <a:r>
              <a:rPr lang="en-GB" sz="1800" b="0" i="0" u="none" strike="noStrike" cap="none" dirty="0" err="1">
                <a:solidFill>
                  <a:srgbClr val="000000"/>
                </a:solidFill>
                <a:latin typeface="Times New Roman"/>
                <a:ea typeface="Times New Roman"/>
                <a:cs typeface="Times New Roman"/>
                <a:sym typeface="Times New Roman"/>
              </a:rPr>
              <a:t>Dr.</a:t>
            </a:r>
            <a:r>
              <a:rPr lang="en-GB" sz="1800" b="0" i="0" u="none" strike="noStrike" cap="none" dirty="0">
                <a:solidFill>
                  <a:srgbClr val="000000"/>
                </a:solidFill>
                <a:latin typeface="Times New Roman"/>
                <a:ea typeface="Times New Roman"/>
                <a:cs typeface="Times New Roman"/>
                <a:sym typeface="Times New Roman"/>
              </a:rPr>
              <a:t> Anupama H S</a:t>
            </a:r>
            <a:endParaRPr dirty="0"/>
          </a:p>
          <a:p>
            <a:pPr marL="0" marR="0" lvl="0" indent="0" algn="ctr" rtl="0">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Associate Professor of AI&amp;ML</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GB" sz="1600" b="1" i="0" u="none" strike="noStrike" cap="none" dirty="0">
                <a:solidFill>
                  <a:schemeClr val="dk1"/>
                </a:solidFill>
                <a:latin typeface="Times New Roman"/>
                <a:ea typeface="Times New Roman"/>
                <a:cs typeface="Times New Roman"/>
                <a:sym typeface="Times New Roman"/>
              </a:rPr>
              <a:t>BMSIT&amp;M</a:t>
            </a:r>
            <a:endParaRPr dirty="0"/>
          </a:p>
          <a:p>
            <a:pPr marL="0" marR="0" lvl="0" indent="0" algn="ctr" rtl="0">
              <a:spcBef>
                <a:spcPts val="0"/>
              </a:spcBef>
              <a:spcAft>
                <a:spcPts val="0"/>
              </a:spcAft>
              <a:buNone/>
            </a:pPr>
            <a:r>
              <a:rPr lang="en-GB" sz="1600" b="1" i="0" u="none" strike="noStrike" cap="none" dirty="0">
                <a:solidFill>
                  <a:schemeClr val="dk1"/>
                </a:solidFill>
                <a:latin typeface="Times New Roman"/>
                <a:ea typeface="Times New Roman"/>
                <a:cs typeface="Times New Roman"/>
                <a:sym typeface="Times New Roman"/>
              </a:rPr>
              <a:t>2020-21</a:t>
            </a:r>
            <a:endParaRPr dirty="0"/>
          </a:p>
          <a:p>
            <a:pPr marL="0" marR="0" lvl="0" indent="0" algn="ctr" rtl="0">
              <a:spcBef>
                <a:spcPts val="0"/>
              </a:spcBef>
              <a:spcAft>
                <a:spcPts val="0"/>
              </a:spcAft>
              <a:buNone/>
            </a:pPr>
            <a:r>
              <a:rPr lang="en-GB" sz="1600" b="1" i="0" u="none" strike="noStrike" cap="none" dirty="0">
                <a:solidFill>
                  <a:schemeClr val="dk1"/>
                </a:solidFill>
                <a:latin typeface="Times New Roman"/>
                <a:ea typeface="Times New Roman"/>
                <a:cs typeface="Times New Roman"/>
                <a:sym typeface="Times New Roman"/>
              </a:rPr>
              <a:t>EVEN Semester </a:t>
            </a:r>
            <a:endParaRPr dirty="0"/>
          </a:p>
        </p:txBody>
      </p:sp>
      <p:sp>
        <p:nvSpPr>
          <p:cNvPr id="69" name="Google Shape;69;p15"/>
          <p:cNvSpPr txBox="1"/>
          <p:nvPr/>
        </p:nvSpPr>
        <p:spPr>
          <a:xfrm>
            <a:off x="220980" y="6807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710550" y="796114"/>
            <a:ext cx="7722900" cy="3847167"/>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1800" b="1" dirty="0">
                <a:latin typeface="Times New Roman" panose="02020603050405020304" pitchFamily="18" charset="0"/>
                <a:cs typeface="Times New Roman" panose="02020603050405020304" pitchFamily="18" charset="0"/>
              </a:rPr>
              <a:t>Multithreading:</a:t>
            </a:r>
          </a:p>
          <a:p>
            <a:r>
              <a:rPr lang="en-US" sz="1600" dirty="0">
                <a:latin typeface="Times New Roman" panose="02020603050405020304" pitchFamily="18" charset="0"/>
                <a:cs typeface="Times New Roman" panose="02020603050405020304" pitchFamily="18" charset="0"/>
              </a:rPr>
              <a:t>1).In computer architecture, multithreading is the ability of a central processing unit (CPU) (or a single core in a multi-core processor) to provide multiple threads of execution concurrently, supported by the operating system. </a:t>
            </a:r>
          </a:p>
          <a:p>
            <a:r>
              <a:rPr lang="en-US" sz="1600" b="1" i="1" dirty="0">
                <a:latin typeface="Times New Roman" panose="02020603050405020304" pitchFamily="18" charset="0"/>
                <a:cs typeface="Times New Roman" panose="02020603050405020304" pitchFamily="18" charset="0"/>
              </a:rPr>
              <a:t>Advantages: </a:t>
            </a:r>
            <a:r>
              <a:rPr lang="en-US" sz="1600" dirty="0">
                <a:latin typeface="Times New Roman" panose="02020603050405020304" pitchFamily="18" charset="0"/>
                <a:cs typeface="Times New Roman" panose="02020603050405020304" pitchFamily="18" charset="0"/>
              </a:rPr>
              <a:t>If a thread gets a lot of cache misses, the other threads can continue taking advantage of the unused computing resources, which may lead to faster overall execution, as these resources would have been idle if only a single thread were executed. </a:t>
            </a:r>
            <a:r>
              <a:rPr lang="en-US" sz="1600" b="1" i="1" dirty="0">
                <a:latin typeface="Times New Roman" panose="02020603050405020304" pitchFamily="18" charset="0"/>
                <a:cs typeface="Times New Roman" panose="02020603050405020304" pitchFamily="18" charset="0"/>
              </a:rPr>
              <a:t>Disadvantages</a:t>
            </a:r>
            <a:r>
              <a:rPr lang="en-US" sz="1600" dirty="0">
                <a:latin typeface="Times New Roman" panose="02020603050405020304" pitchFamily="18" charset="0"/>
                <a:cs typeface="Times New Roman" panose="02020603050405020304" pitchFamily="18" charset="0"/>
              </a:rPr>
              <a:t>: Multiple threads can interfere with each other when sharing hardware resources such as caches or translation lookaside buffers (TLBs). As a result, execution times of a single thread are not improved and can be degraded, even when only one thread is executing, due to lower frequencies or additional pipeline stages that are necessary to accommodate thread-switching hardware.</a:t>
            </a:r>
          </a:p>
          <a:p>
            <a:pPr marL="0" marR="0" lvl="0" indent="0" algn="ctr" rtl="0">
              <a:spcBef>
                <a:spcPts val="0"/>
              </a:spcBef>
              <a:spcAft>
                <a:spcPts val="0"/>
              </a:spcAft>
              <a:buNone/>
            </a:pPr>
            <a:endParaRPr dirty="0"/>
          </a:p>
        </p:txBody>
      </p:sp>
      <p:pic>
        <p:nvPicPr>
          <p:cNvPr id="1026" name="Picture 2" descr="Game Engine] Multi-Threading Programming Resources | Geeks3D">
            <a:extLst>
              <a:ext uri="{FF2B5EF4-FFF2-40B4-BE49-F238E27FC236}">
                <a16:creationId xmlns:a16="http://schemas.microsoft.com/office/drawing/2014/main" id="{3EF08025-D0CF-445B-93EA-4360180A3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197" y="4262570"/>
            <a:ext cx="24860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79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710540" y="945201"/>
            <a:ext cx="7722900" cy="3693278"/>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1800" b="1" dirty="0">
                <a:latin typeface="Times New Roman" panose="02020603050405020304" pitchFamily="18" charset="0"/>
                <a:cs typeface="Times New Roman" panose="02020603050405020304" pitchFamily="18" charset="0"/>
              </a:rPr>
              <a:t>Pygame:</a:t>
            </a:r>
          </a:p>
          <a:p>
            <a:r>
              <a:rPr lang="en-US" sz="1800" dirty="0">
                <a:latin typeface="Times New Roman" panose="02020603050405020304" pitchFamily="18" charset="0"/>
                <a:cs typeface="Times New Roman" panose="02020603050405020304" pitchFamily="18" charset="0"/>
              </a:rPr>
              <a:t>Pygame was originally written by Pete Shinners to replace PySDL after its development stalled. It is a cross-platform set of Python modules designed for writing video games. </a:t>
            </a:r>
          </a:p>
          <a:p>
            <a:r>
              <a:rPr lang="en-US" sz="1800" dirty="0">
                <a:latin typeface="Times New Roman" panose="02020603050405020304" pitchFamily="18" charset="0"/>
                <a:cs typeface="Times New Roman" panose="02020603050405020304" pitchFamily="18" charset="0"/>
              </a:rPr>
              <a:t>Pygame uses the Simple DirectMedia Layer (SDL) library, with the intention of allowing real-time computer game development without the low-level mechanics of the C programming language and its derivatives. </a:t>
            </a:r>
          </a:p>
          <a:p>
            <a:r>
              <a:rPr lang="en-US" sz="1800" dirty="0">
                <a:latin typeface="Times New Roman" panose="02020603050405020304" pitchFamily="18" charset="0"/>
                <a:cs typeface="Times New Roman" panose="02020603050405020304" pitchFamily="18" charset="0"/>
              </a:rPr>
              <a:t>Notable games using Pygame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Flappy Bird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Snake and Ladders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Retro Racing Games</a:t>
            </a:r>
            <a:endParaRPr dirty="0"/>
          </a:p>
        </p:txBody>
      </p:sp>
      <p:pic>
        <p:nvPicPr>
          <p:cNvPr id="2050" name="Picture 2" descr="Pygame Tutorial - javatpoint">
            <a:extLst>
              <a:ext uri="{FF2B5EF4-FFF2-40B4-BE49-F238E27FC236}">
                <a16:creationId xmlns:a16="http://schemas.microsoft.com/office/drawing/2014/main" id="{CBBA9B6C-77F1-4057-AC88-8E8432565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30" y="4721760"/>
            <a:ext cx="260239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5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710540" y="945201"/>
            <a:ext cx="7722900" cy="2308284"/>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1800" b="1" dirty="0">
                <a:latin typeface="Times New Roman" panose="02020603050405020304" pitchFamily="18" charset="0"/>
                <a:cs typeface="Times New Roman" panose="02020603050405020304" pitchFamily="18" charset="0"/>
              </a:rPr>
              <a:t>Keras</a:t>
            </a:r>
          </a:p>
          <a:p>
            <a:r>
              <a:rPr lang="en-US" sz="1800" dirty="0">
                <a:latin typeface="Times New Roman" panose="02020603050405020304" pitchFamily="18" charset="0"/>
                <a:cs typeface="Times New Roman" panose="02020603050405020304" pitchFamily="18" charset="0"/>
              </a:rPr>
              <a:t>It is an open-source software library that provides a Python interface for artificial neural networks. Keras acts as an interface for the TensorFlow library. It helps us to develop and evaluate deep learning models. It wraps the efficient numerical computation libraries Theano and TensorFlow and allows you to define and train neural network models in just a few lines of code.</a:t>
            </a:r>
            <a:endParaRPr dirty="0"/>
          </a:p>
        </p:txBody>
      </p:sp>
      <p:pic>
        <p:nvPicPr>
          <p:cNvPr id="3074" name="Picture 2" descr="Keras Layers - Everything you need to Know - TechVidvan">
            <a:extLst>
              <a:ext uri="{FF2B5EF4-FFF2-40B4-BE49-F238E27FC236}">
                <a16:creationId xmlns:a16="http://schemas.microsoft.com/office/drawing/2014/main" id="{DDC3CDBA-FD68-41D4-BD86-362E5577D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275" y="3344100"/>
            <a:ext cx="5311430" cy="338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30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621088" y="994897"/>
            <a:ext cx="7722900" cy="3724056"/>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2400" b="1" dirty="0">
                <a:latin typeface="Times New Roman" panose="02020603050405020304" pitchFamily="18" charset="0"/>
                <a:cs typeface="Times New Roman" panose="02020603050405020304" pitchFamily="18" charset="0"/>
              </a:rPr>
              <a:t>TensorFlow</a:t>
            </a:r>
          </a:p>
          <a:p>
            <a:pPr algn="l"/>
            <a:r>
              <a:rPr lang="en-US" sz="1800" b="1" i="0" dirty="0">
                <a:solidFill>
                  <a:schemeClr val="tx1"/>
                </a:solidFill>
                <a:effectLst/>
                <a:latin typeface="Times New Roman" panose="02020603050405020304" pitchFamily="18" charset="0"/>
                <a:cs typeface="Times New Roman" panose="02020603050405020304" pitchFamily="18" charset="0"/>
              </a:rPr>
              <a:t>TensorFlow</a:t>
            </a:r>
            <a:r>
              <a:rPr lang="en-US" sz="1800" b="0" i="0" dirty="0">
                <a:solidFill>
                  <a:schemeClr val="tx1"/>
                </a:solidFill>
                <a:effectLst/>
                <a:latin typeface="Times New Roman" panose="02020603050405020304" pitchFamily="18" charset="0"/>
                <a:cs typeface="Times New Roman" panose="02020603050405020304" pitchFamily="18" charset="0"/>
              </a:rPr>
              <a:t> is a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free and open-source</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software library</a:t>
            </a:r>
            <a:r>
              <a:rPr lang="en-US" sz="1800" b="0" i="0" dirty="0">
                <a:solidFill>
                  <a:schemeClr val="tx1"/>
                </a:solidFill>
                <a:effectLst/>
                <a:latin typeface="Times New Roman" panose="02020603050405020304" pitchFamily="18" charset="0"/>
                <a:cs typeface="Times New Roman" panose="02020603050405020304" pitchFamily="18" charset="0"/>
              </a:rPr>
              <a:t> for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machine learning</a:t>
            </a:r>
            <a:r>
              <a:rPr lang="en-US" sz="1800" b="0" i="0" dirty="0">
                <a:solidFill>
                  <a:schemeClr val="tx1"/>
                </a:solidFill>
                <a:effectLst/>
                <a:latin typeface="Times New Roman" panose="02020603050405020304" pitchFamily="18" charset="0"/>
                <a:cs typeface="Times New Roman" panose="02020603050405020304" pitchFamily="18" charset="0"/>
              </a:rPr>
              <a:t>. It can be used across a range of tasks but has a particular focus on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training</a:t>
            </a:r>
            <a:r>
              <a:rPr lang="en-US" sz="1800" b="0" i="0" dirty="0">
                <a:solidFill>
                  <a:schemeClr val="tx1"/>
                </a:solidFill>
                <a:effectLst/>
                <a:latin typeface="Times New Roman" panose="02020603050405020304" pitchFamily="18" charset="0"/>
                <a:cs typeface="Times New Roman" panose="02020603050405020304" pitchFamily="18" charset="0"/>
              </a:rPr>
              <a:t> and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inference</a:t>
            </a:r>
            <a:r>
              <a:rPr lang="en-US" sz="1800" b="0" i="0" dirty="0">
                <a:solidFill>
                  <a:schemeClr val="tx1"/>
                </a:solidFill>
                <a:effectLst/>
                <a:latin typeface="Times New Roman" panose="02020603050405020304" pitchFamily="18" charset="0"/>
                <a:cs typeface="Times New Roman" panose="02020603050405020304" pitchFamily="18" charset="0"/>
              </a:rPr>
              <a:t> of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deep neural networks</a:t>
            </a:r>
            <a:r>
              <a:rPr lang="en-US" sz="1800" b="0" i="0" dirty="0">
                <a:solidFill>
                  <a:schemeClr val="tx1"/>
                </a:solidFill>
                <a:effectLst/>
                <a:latin typeface="Times New Roman" panose="02020603050405020304" pitchFamily="18" charset="0"/>
                <a:cs typeface="Times New Roman" panose="02020603050405020304" pitchFamily="18" charset="0"/>
              </a:rPr>
              <a:t>.</a:t>
            </a:r>
          </a:p>
          <a:p>
            <a:pPr algn="l"/>
            <a:r>
              <a:rPr lang="en-US" sz="1800" b="0" i="0" dirty="0">
                <a:solidFill>
                  <a:schemeClr val="tx1"/>
                </a:solidFill>
                <a:effectLst/>
                <a:latin typeface="Times New Roman" panose="02020603050405020304" pitchFamily="18" charset="0"/>
                <a:cs typeface="Times New Roman" panose="02020603050405020304" pitchFamily="18" charset="0"/>
              </a:rPr>
              <a:t>TensorFlow is a symbolic math library based on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dataflow</a:t>
            </a:r>
            <a:r>
              <a:rPr lang="en-US" sz="1800" b="0" i="0" dirty="0">
                <a:solidFill>
                  <a:schemeClr val="tx1"/>
                </a:solidFill>
                <a:effectLst/>
                <a:latin typeface="Times New Roman" panose="02020603050405020304" pitchFamily="18" charset="0"/>
                <a:cs typeface="Times New Roman" panose="02020603050405020304" pitchFamily="18" charset="0"/>
              </a:rPr>
              <a:t> and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differentiable programming</a:t>
            </a:r>
            <a:r>
              <a:rPr lang="en-US" sz="1800" b="0" i="0" dirty="0">
                <a:solidFill>
                  <a:schemeClr val="tx1"/>
                </a:solidFill>
                <a:effectLst/>
                <a:latin typeface="Times New Roman" panose="02020603050405020304" pitchFamily="18" charset="0"/>
                <a:cs typeface="Times New Roman" panose="02020603050405020304" pitchFamily="18" charset="0"/>
              </a:rPr>
              <a:t>. It is used for both research and production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Google</a:t>
            </a:r>
            <a:r>
              <a:rPr lang="en-US" sz="1800" b="0" i="0" dirty="0">
                <a:solidFill>
                  <a:schemeClr val="tx1"/>
                </a:solidFill>
                <a:effectLst/>
                <a:latin typeface="Times New Roman" panose="02020603050405020304" pitchFamily="18" charset="0"/>
                <a:cs typeface="Times New Roman" panose="02020603050405020304" pitchFamily="18" charset="0"/>
              </a:rPr>
              <a:t>. </a:t>
            </a:r>
          </a:p>
          <a:p>
            <a:pPr algn="l"/>
            <a:r>
              <a:rPr lang="en-US" sz="1800" dirty="0">
                <a:solidFill>
                  <a:schemeClr val="tx1"/>
                </a:solidFill>
                <a:latin typeface="Times New Roman" panose="02020603050405020304" pitchFamily="18" charset="0"/>
                <a:cs typeface="Times New Roman" panose="02020603050405020304" pitchFamily="18" charset="0"/>
              </a:rPr>
              <a:t>It </a:t>
            </a:r>
            <a:r>
              <a:rPr lang="en-US" sz="1800" b="0" i="0" dirty="0">
                <a:solidFill>
                  <a:schemeClr val="tx1"/>
                </a:solidFill>
                <a:effectLst/>
                <a:latin typeface="Times New Roman" panose="02020603050405020304" pitchFamily="18" charset="0"/>
                <a:cs typeface="Times New Roman" panose="02020603050405020304" pitchFamily="18" charset="0"/>
              </a:rPr>
              <a:t>was developed by the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Google Brain</a:t>
            </a:r>
            <a:r>
              <a:rPr lang="en-US" sz="1800" b="0" i="0" dirty="0">
                <a:solidFill>
                  <a:schemeClr val="tx1"/>
                </a:solidFill>
                <a:effectLst/>
                <a:latin typeface="Times New Roman" panose="02020603050405020304" pitchFamily="18" charset="0"/>
                <a:cs typeface="Times New Roman" panose="02020603050405020304" pitchFamily="18" charset="0"/>
              </a:rPr>
              <a:t> team for internal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Google</a:t>
            </a:r>
            <a:r>
              <a:rPr lang="en-US" sz="1800" b="0" i="0" dirty="0">
                <a:solidFill>
                  <a:schemeClr val="tx1"/>
                </a:solidFill>
                <a:effectLst/>
                <a:latin typeface="Times New Roman" panose="02020603050405020304" pitchFamily="18" charset="0"/>
                <a:cs typeface="Times New Roman" panose="02020603050405020304" pitchFamily="18" charset="0"/>
              </a:rPr>
              <a:t> use and released under the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Apache License 2.0</a:t>
            </a:r>
            <a:r>
              <a:rPr lang="en-US" sz="1800" b="0" i="0" dirty="0">
                <a:solidFill>
                  <a:schemeClr val="tx1"/>
                </a:solidFill>
                <a:effectLst/>
                <a:latin typeface="Times New Roman" panose="02020603050405020304" pitchFamily="18" charset="0"/>
                <a:cs typeface="Times New Roman" panose="02020603050405020304" pitchFamily="18" charset="0"/>
              </a:rPr>
              <a:t> in 2015.</a:t>
            </a:r>
          </a:p>
          <a:p>
            <a:pPr algn="l"/>
            <a:r>
              <a:rPr lang="en-US" sz="1800" b="1" dirty="0">
                <a:solidFill>
                  <a:schemeClr val="tx1"/>
                </a:solidFill>
                <a:latin typeface="Times New Roman" panose="02020603050405020304" pitchFamily="18" charset="0"/>
                <a:cs typeface="Times New Roman" panose="02020603050405020304" pitchFamily="18" charset="0"/>
              </a:rPr>
              <a:t>Applications : </a:t>
            </a:r>
            <a:r>
              <a:rPr lang="en-US" sz="1800" b="0" i="0" dirty="0">
                <a:solidFill>
                  <a:schemeClr val="tx1"/>
                </a:solidFill>
                <a:effectLst/>
                <a:latin typeface="Times New Roman" panose="02020603050405020304" pitchFamily="18" charset="0"/>
                <a:cs typeface="Times New Roman" panose="02020603050405020304" pitchFamily="18" charset="0"/>
              </a:rPr>
              <a:t>Among the applications for which TensorFlow is the foundation, are automated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image-captioning</a:t>
            </a:r>
            <a:r>
              <a:rPr lang="en-US" sz="1800" b="0" i="0" dirty="0">
                <a:solidFill>
                  <a:schemeClr val="tx1"/>
                </a:solidFill>
                <a:effectLst/>
                <a:latin typeface="Times New Roman" panose="02020603050405020304" pitchFamily="18" charset="0"/>
                <a:cs typeface="Times New Roman" panose="02020603050405020304" pitchFamily="18" charset="0"/>
              </a:rPr>
              <a:t> software, such as </a:t>
            </a:r>
            <a:r>
              <a:rPr lang="en-US" sz="1800" b="0" i="0" u="none" strike="noStrike" dirty="0">
                <a:solidFill>
                  <a:schemeClr val="tx1"/>
                </a:solidFill>
                <a:effectLst/>
                <a:latin typeface="Times New Roman" panose="02020603050405020304" pitchFamily="18" charset="0"/>
                <a:cs typeface="Times New Roman" panose="02020603050405020304" pitchFamily="18" charset="0"/>
                <a:hlinkClick r:id="rId3" tooltip="DeepDream">
                  <a:extLst>
                    <a:ext uri="{A12FA001-AC4F-418D-AE19-62706E023703}">
                      <ahyp:hlinkClr xmlns:ahyp="http://schemas.microsoft.com/office/drawing/2018/hyperlinkcolor" val="tx"/>
                    </a:ext>
                  </a:extLst>
                </a:hlinkClick>
              </a:rPr>
              <a:t>DeepDream</a:t>
            </a:r>
            <a:endParaRPr lang="en-US" sz="1800" b="1" i="0" dirty="0">
              <a:solidFill>
                <a:schemeClr val="tx1"/>
              </a:solidFill>
              <a:effectLst/>
              <a:latin typeface="Times New Roman" panose="02020603050405020304" pitchFamily="18" charset="0"/>
              <a:cs typeface="Times New Roman" panose="02020603050405020304" pitchFamily="18" charset="0"/>
            </a:endParaRPr>
          </a:p>
          <a:p>
            <a:endParaRPr dirty="0"/>
          </a:p>
        </p:txBody>
      </p:sp>
      <p:pic>
        <p:nvPicPr>
          <p:cNvPr id="4098" name="Picture 2" descr="DeepTrading with TensorFlow - TodoTrader">
            <a:extLst>
              <a:ext uri="{FF2B5EF4-FFF2-40B4-BE49-F238E27FC236}">
                <a16:creationId xmlns:a16="http://schemas.microsoft.com/office/drawing/2014/main" id="{3CFA3B98-7305-434C-B54E-08ADD9115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687" y="4445909"/>
            <a:ext cx="5252918" cy="25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94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621088" y="994897"/>
            <a:ext cx="7722900" cy="4339609"/>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Genetic Algorithm</a:t>
            </a:r>
          </a:p>
          <a:p>
            <a:endParaRPr lang="en-US" sz="2400" dirty="0">
              <a:solidFill>
                <a:srgbClr val="202124"/>
              </a:solidFill>
              <a:latin typeface="Times New Roman" panose="02020603050405020304" pitchFamily="18" charset="0"/>
              <a:cs typeface="Times New Roman" panose="02020603050405020304" pitchFamily="18" charset="0"/>
            </a:endParaRPr>
          </a:p>
          <a:p>
            <a:r>
              <a:rPr lang="en-US" sz="2400" dirty="0">
                <a:solidFill>
                  <a:srgbClr val="202124"/>
                </a:solidFill>
                <a:latin typeface="Times New Roman" panose="02020603050405020304" pitchFamily="18" charset="0"/>
                <a:cs typeface="Times New Roman" panose="02020603050405020304" pitchFamily="18" charset="0"/>
              </a:rPr>
              <a:t>A</a:t>
            </a: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b="1" i="0" dirty="0">
                <a:solidFill>
                  <a:srgbClr val="202124"/>
                </a:solidFill>
                <a:effectLst/>
                <a:latin typeface="Times New Roman" panose="02020603050405020304" pitchFamily="18" charset="0"/>
                <a:cs typeface="Times New Roman" panose="02020603050405020304" pitchFamily="18" charset="0"/>
              </a:rPr>
              <a:t>Genetic Algorithm</a:t>
            </a:r>
            <a:r>
              <a:rPr lang="en-US" sz="2400" b="0" i="0" dirty="0">
                <a:solidFill>
                  <a:srgbClr val="202124"/>
                </a:solidFill>
                <a:effectLst/>
                <a:latin typeface="Times New Roman" panose="02020603050405020304" pitchFamily="18" charset="0"/>
                <a:cs typeface="Times New Roman" panose="02020603050405020304" pitchFamily="18" charset="0"/>
              </a:rPr>
              <a:t> implements the model of computation by having arrays of bits or characters (binary string) to represent the chromosomes. Each string represents a potential solution. </a:t>
            </a:r>
          </a:p>
          <a:p>
            <a:r>
              <a:rPr lang="en-US" sz="2400" b="0" i="0" dirty="0">
                <a:solidFill>
                  <a:srgbClr val="333333"/>
                </a:solidFill>
                <a:effectLst/>
                <a:latin typeface="Times New Roman" panose="02020603050405020304" pitchFamily="18" charset="0"/>
                <a:cs typeface="Times New Roman" panose="02020603050405020304" pitchFamily="18" charset="0"/>
              </a:rPr>
              <a:t>The basic process for a genetic algorithm is</a:t>
            </a:r>
            <a:endParaRPr lang="en-US" sz="2400"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Initialization</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Evaluation</a:t>
            </a:r>
            <a:endParaRPr lang="en-US" sz="2400"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Crossover</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Mutation</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44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74" name="Google Shape;174;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15</a:t>
            </a:fld>
            <a:endParaRPr>
              <a:solidFill>
                <a:srgbClr val="888888"/>
              </a:solidFill>
            </a:endParaRPr>
          </a:p>
        </p:txBody>
      </p:sp>
      <p:sp>
        <p:nvSpPr>
          <p:cNvPr id="175" name="Google Shape;175;p25"/>
          <p:cNvSpPr txBox="1"/>
          <p:nvPr/>
        </p:nvSpPr>
        <p:spPr>
          <a:xfrm>
            <a:off x="710565" y="1624426"/>
            <a:ext cx="7722900" cy="6465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a:solidFill>
                  <a:srgbClr val="1F3864"/>
                </a:solidFill>
                <a:latin typeface="Times New Roman"/>
                <a:ea typeface="Times New Roman"/>
                <a:cs typeface="Times New Roman"/>
                <a:sym typeface="Times New Roman"/>
              </a:rPr>
              <a:t>System Architecture</a:t>
            </a:r>
            <a:endParaRPr/>
          </a:p>
        </p:txBody>
      </p:sp>
      <p:sp>
        <p:nvSpPr>
          <p:cNvPr id="176" name="Google Shape;176;p25"/>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pic>
        <p:nvPicPr>
          <p:cNvPr id="177" name="Google Shape;177;p25"/>
          <p:cNvPicPr preferRelativeResize="0"/>
          <p:nvPr/>
        </p:nvPicPr>
        <p:blipFill rotWithShape="1">
          <a:blip r:embed="rId3">
            <a:alphaModFix/>
          </a:blip>
          <a:srcRect l="4007" t="20511" r="19228" b="14247"/>
          <a:stretch/>
        </p:blipFill>
        <p:spPr>
          <a:xfrm>
            <a:off x="471264" y="2529183"/>
            <a:ext cx="7962173" cy="41161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74" name="Google Shape;174;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16</a:t>
            </a:fld>
            <a:endParaRPr>
              <a:solidFill>
                <a:srgbClr val="888888"/>
              </a:solidFill>
            </a:endParaRPr>
          </a:p>
        </p:txBody>
      </p:sp>
      <p:sp>
        <p:nvSpPr>
          <p:cNvPr id="175" name="Google Shape;175;p25"/>
          <p:cNvSpPr txBox="1"/>
          <p:nvPr/>
        </p:nvSpPr>
        <p:spPr>
          <a:xfrm>
            <a:off x="710565" y="1624426"/>
            <a:ext cx="7722900" cy="3877944"/>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Subject Mapping</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Engg Math's IV – Probability of Solutions</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DAA - Greedy method for problem solving</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OOC - Objects building block, Code written in  </a:t>
            </a:r>
            <a:r>
              <a:rPr lang="en-US" sz="2800" dirty="0">
                <a:solidFill>
                  <a:srgbClr val="BBD6EE"/>
                </a:solidFill>
                <a:latin typeface="Times New Roman" panose="02020603050405020304" pitchFamily="18" charset="0"/>
                <a:cs typeface="Times New Roman" panose="02020603050405020304" pitchFamily="18" charset="0"/>
              </a:rPr>
              <a:t>fffffffff</a:t>
            </a:r>
            <a:r>
              <a:rPr lang="en-US" sz="2800" dirty="0">
                <a:latin typeface="Times New Roman" panose="02020603050405020304" pitchFamily="18" charset="0"/>
                <a:cs typeface="Times New Roman" panose="02020603050405020304" pitchFamily="18" charset="0"/>
              </a:rPr>
              <a:t>C/C++            </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MES – Parallelism</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OS – Multi-Threading </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DC - Layered Architecture of the Project</a:t>
            </a:r>
          </a:p>
          <a:p>
            <a:pPr marL="0" marR="0" lvl="0" indent="0" algn="ctr" rtl="0">
              <a:spcBef>
                <a:spcPts val="0"/>
              </a:spcBef>
              <a:spcAft>
                <a:spcPts val="0"/>
              </a:spcAft>
              <a:buNone/>
            </a:pPr>
            <a:endParaRPr dirty="0"/>
          </a:p>
        </p:txBody>
      </p:sp>
      <p:sp>
        <p:nvSpPr>
          <p:cNvPr id="176" name="Google Shape;176;p25"/>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extLst>
      <p:ext uri="{BB962C8B-B14F-4D97-AF65-F5344CB8AC3E}">
        <p14:creationId xmlns:p14="http://schemas.microsoft.com/office/powerpoint/2010/main" val="42836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91" name="Google Shape;191;p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17</a:t>
            </a:fld>
            <a:endParaRPr>
              <a:solidFill>
                <a:srgbClr val="888888"/>
              </a:solidFill>
            </a:endParaRPr>
          </a:p>
        </p:txBody>
      </p:sp>
      <p:sp>
        <p:nvSpPr>
          <p:cNvPr id="192" name="Google Shape;192;p27"/>
          <p:cNvSpPr txBox="1"/>
          <p:nvPr/>
        </p:nvSpPr>
        <p:spPr>
          <a:xfrm>
            <a:off x="628650" y="2457926"/>
            <a:ext cx="7722900" cy="23859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2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r>
              <a:rPr lang="en-GB" sz="5200" b="1">
                <a:solidFill>
                  <a:srgbClr val="1F3864"/>
                </a:solidFill>
                <a:latin typeface="Times New Roman"/>
                <a:ea typeface="Times New Roman"/>
                <a:cs typeface="Times New Roman"/>
                <a:sym typeface="Times New Roman"/>
              </a:rPr>
              <a:t>Thank You</a:t>
            </a:r>
            <a:endParaRPr sz="3000"/>
          </a:p>
          <a:p>
            <a:pPr marL="0" marR="0" lvl="0" indent="0" algn="ctr" rtl="0">
              <a:spcBef>
                <a:spcPts val="0"/>
              </a:spcBef>
              <a:spcAft>
                <a:spcPts val="0"/>
              </a:spcAft>
              <a:buNone/>
            </a:pPr>
            <a:endParaRPr sz="4500"/>
          </a:p>
        </p:txBody>
      </p:sp>
      <p:sp>
        <p:nvSpPr>
          <p:cNvPr id="193" name="Google Shape;193;p27"/>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75" name="Google Shape;75;p16"/>
          <p:cNvSpPr txBox="1">
            <a:spLocks noGrp="1"/>
          </p:cNvSpPr>
          <p:nvPr>
            <p:ph type="sldNum" idx="12"/>
          </p:nvPr>
        </p:nvSpPr>
        <p:spPr>
          <a:xfrm>
            <a:off x="6457950" y="6259813"/>
            <a:ext cx="2057400" cy="461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2</a:t>
            </a:fld>
            <a:endParaRPr>
              <a:solidFill>
                <a:srgbClr val="888888"/>
              </a:solidFill>
            </a:endParaRPr>
          </a:p>
        </p:txBody>
      </p:sp>
      <p:sp>
        <p:nvSpPr>
          <p:cNvPr id="76" name="Google Shape;76;p16"/>
          <p:cNvSpPr txBox="1"/>
          <p:nvPr/>
        </p:nvSpPr>
        <p:spPr>
          <a:xfrm>
            <a:off x="1134289" y="1193235"/>
            <a:ext cx="6510600" cy="4893607"/>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 Contents</a:t>
            </a:r>
            <a:endParaRPr sz="2400" b="0" i="0" u="none" strike="noStrike" cap="none" dirty="0">
              <a:solidFill>
                <a:schemeClr val="dk1"/>
              </a:solidFill>
              <a:latin typeface="Times New Roman"/>
              <a:ea typeface="Times New Roman"/>
              <a:cs typeface="Times New Roman"/>
              <a:sym typeface="Times New Roman"/>
            </a:endParaRPr>
          </a:p>
          <a:p>
            <a:pPr marL="457200" marR="0" lvl="0" indent="-146050" algn="l" rtl="0">
              <a:lnSpc>
                <a:spcPct val="150000"/>
              </a:lnSpc>
              <a:spcBef>
                <a:spcPts val="0"/>
              </a:spcBef>
              <a:spcAft>
                <a:spcPts val="0"/>
              </a:spcAft>
              <a:buClr>
                <a:schemeClr val="dk1"/>
              </a:buClr>
              <a:buSzPts val="2300"/>
              <a:buFont typeface="Arial"/>
              <a:buChar char="•"/>
            </a:pPr>
            <a:r>
              <a:rPr lang="en-GB" sz="2300" dirty="0">
                <a:solidFill>
                  <a:schemeClr val="dk1"/>
                </a:solidFill>
                <a:latin typeface="Times New Roman"/>
                <a:ea typeface="Times New Roman"/>
                <a:cs typeface="Times New Roman"/>
                <a:sym typeface="Times New Roman"/>
              </a:rPr>
              <a:t>Introduction</a:t>
            </a:r>
            <a:endParaRPr sz="2300" dirty="0">
              <a:solidFill>
                <a:schemeClr val="dk1"/>
              </a:solidFill>
              <a:latin typeface="Times New Roman"/>
              <a:ea typeface="Times New Roman"/>
              <a:cs typeface="Times New Roman"/>
              <a:sym typeface="Times New Roman"/>
            </a:endParaRPr>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Objective</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Literature Survey</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Existing Systems </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Limitations of Existing Systems</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Proposed Methodology</a:t>
            </a:r>
          </a:p>
          <a:p>
            <a:pPr marL="457200" marR="0" lvl="0" indent="-146050" algn="l" rtl="0">
              <a:lnSpc>
                <a:spcPct val="150000"/>
              </a:lnSpc>
              <a:spcBef>
                <a:spcPts val="0"/>
              </a:spcBef>
              <a:spcAft>
                <a:spcPts val="0"/>
              </a:spcAft>
              <a:buClr>
                <a:schemeClr val="dk1"/>
              </a:buClr>
              <a:buSzPts val="2300"/>
              <a:buFont typeface="Arial"/>
              <a:buChar char="•"/>
            </a:pPr>
            <a:r>
              <a:rPr lang="en-GB" sz="2300" dirty="0">
                <a:solidFill>
                  <a:schemeClr val="dk1"/>
                </a:solidFill>
                <a:latin typeface="Times New Roman"/>
                <a:cs typeface="Times New Roman"/>
                <a:sym typeface="Times New Roman"/>
              </a:rPr>
              <a:t>System Elements</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System Architecture </a:t>
            </a:r>
            <a:endParaRPr dirty="0"/>
          </a:p>
        </p:txBody>
      </p:sp>
      <p:sp>
        <p:nvSpPr>
          <p:cNvPr id="77" name="Google Shape;77;p16"/>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83" name="Google Shape;83;p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3</a:t>
            </a:fld>
            <a:endParaRPr>
              <a:solidFill>
                <a:srgbClr val="888888"/>
              </a:solidFill>
            </a:endParaRPr>
          </a:p>
        </p:txBody>
      </p:sp>
      <p:sp>
        <p:nvSpPr>
          <p:cNvPr id="84" name="Google Shape;84;p17"/>
          <p:cNvSpPr txBox="1"/>
          <p:nvPr/>
        </p:nvSpPr>
        <p:spPr>
          <a:xfrm>
            <a:off x="889524" y="1325900"/>
            <a:ext cx="8050500" cy="32325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Introduction</a:t>
            </a:r>
            <a:endParaRPr dirty="0"/>
          </a:p>
          <a:p>
            <a:pPr marL="342900" marR="0" lvl="0" indent="-342900" algn="ctr" rtl="0">
              <a:spcBef>
                <a:spcPts val="0"/>
              </a:spcBef>
              <a:spcAft>
                <a:spcPts val="0"/>
              </a:spcAft>
              <a:buClr>
                <a:srgbClr val="202124"/>
              </a:buClr>
              <a:buSzPts val="2400"/>
              <a:buFont typeface="Arial"/>
              <a:buChar char="•"/>
            </a:pPr>
            <a:r>
              <a:rPr lang="en-GB" sz="2400" b="0" i="0" u="none" strike="noStrike" cap="none" dirty="0">
                <a:solidFill>
                  <a:srgbClr val="202124"/>
                </a:solidFill>
                <a:latin typeface="Times New Roman"/>
                <a:ea typeface="Times New Roman"/>
                <a:cs typeface="Times New Roman"/>
                <a:sym typeface="Times New Roman"/>
              </a:rPr>
              <a:t>A </a:t>
            </a:r>
            <a:r>
              <a:rPr lang="en-GB" sz="2400" b="1" i="0" u="none" strike="noStrike" cap="none" dirty="0">
                <a:solidFill>
                  <a:srgbClr val="202124"/>
                </a:solidFill>
                <a:latin typeface="Times New Roman"/>
                <a:ea typeface="Times New Roman"/>
                <a:cs typeface="Times New Roman"/>
                <a:sym typeface="Times New Roman"/>
              </a:rPr>
              <a:t>Neural Network</a:t>
            </a:r>
            <a:r>
              <a:rPr lang="en-GB" sz="2400" b="0" i="0" u="none" strike="noStrike" cap="none" dirty="0">
                <a:solidFill>
                  <a:srgbClr val="202124"/>
                </a:solidFill>
                <a:latin typeface="Times New Roman"/>
                <a:ea typeface="Times New Roman"/>
                <a:cs typeface="Times New Roman"/>
                <a:sym typeface="Times New Roman"/>
              </a:rPr>
              <a:t> is a series of algorithms that </a:t>
            </a:r>
            <a:r>
              <a:rPr lang="en-GB" sz="2400" b="0" i="0" u="none" strike="noStrike" cap="none" dirty="0" err="1">
                <a:solidFill>
                  <a:srgbClr val="202124"/>
                </a:solidFill>
                <a:latin typeface="Times New Roman"/>
                <a:ea typeface="Times New Roman"/>
                <a:cs typeface="Times New Roman"/>
                <a:sym typeface="Times New Roman"/>
              </a:rPr>
              <a:t>endeavors</a:t>
            </a:r>
            <a:r>
              <a:rPr lang="en-GB" sz="2400" b="0" i="0" u="none" strike="noStrike" cap="none" dirty="0">
                <a:solidFill>
                  <a:srgbClr val="202124"/>
                </a:solidFill>
                <a:latin typeface="Times New Roman"/>
                <a:ea typeface="Times New Roman"/>
                <a:cs typeface="Times New Roman"/>
                <a:sym typeface="Times New Roman"/>
              </a:rPr>
              <a:t> to recognize underlying relationships in a set of data through a process that mimics the way the human brain operates.</a:t>
            </a:r>
            <a:endParaRPr dirty="0"/>
          </a:p>
          <a:p>
            <a:pPr marL="342900" marR="0" lvl="0" indent="-342900" algn="ctr" rtl="0">
              <a:spcBef>
                <a:spcPts val="0"/>
              </a:spcBef>
              <a:spcAft>
                <a:spcPts val="0"/>
              </a:spcAft>
              <a:buClr>
                <a:srgbClr val="333333"/>
              </a:buClr>
              <a:buSzPts val="2400"/>
              <a:buFont typeface="Arial"/>
              <a:buChar char="•"/>
            </a:pPr>
            <a:r>
              <a:rPr lang="en-GB" sz="2400" dirty="0">
                <a:solidFill>
                  <a:srgbClr val="333333"/>
                </a:solidFill>
                <a:latin typeface="Times New Roman"/>
                <a:ea typeface="Times New Roman"/>
                <a:cs typeface="Times New Roman"/>
                <a:sym typeface="Times New Roman"/>
              </a:rPr>
              <a:t>Genetic Algorithms </a:t>
            </a:r>
            <a:r>
              <a:rPr lang="en-GB" sz="2400" b="0" i="0" u="none" strike="noStrike" cap="none" dirty="0">
                <a:solidFill>
                  <a:srgbClr val="333333"/>
                </a:solidFill>
                <a:latin typeface="Times New Roman"/>
                <a:ea typeface="Times New Roman"/>
                <a:cs typeface="Times New Roman"/>
                <a:sym typeface="Times New Roman"/>
              </a:rPr>
              <a:t>are probabilistic search methods; </a:t>
            </a:r>
            <a:r>
              <a:rPr lang="en-GB" sz="2400" dirty="0">
                <a:solidFill>
                  <a:srgbClr val="333333"/>
                </a:solidFill>
                <a:latin typeface="Times New Roman"/>
                <a:ea typeface="Times New Roman"/>
                <a:cs typeface="Times New Roman"/>
                <a:sym typeface="Times New Roman"/>
              </a:rPr>
              <a:t>i.e.</a:t>
            </a:r>
            <a:r>
              <a:rPr lang="en-GB" sz="2400" b="0" i="0" u="none" strike="noStrike" cap="none" dirty="0">
                <a:solidFill>
                  <a:srgbClr val="333333"/>
                </a:solidFill>
                <a:latin typeface="Times New Roman"/>
                <a:ea typeface="Times New Roman"/>
                <a:cs typeface="Times New Roman"/>
                <a:sym typeface="Times New Roman"/>
              </a:rPr>
              <a:t> the states which they explore are not determined solely by the properties of the problems</a:t>
            </a:r>
            <a:r>
              <a:rPr lang="en-GB" sz="2400" dirty="0">
                <a:solidFill>
                  <a:srgbClr val="333333"/>
                </a:solidFill>
                <a:latin typeface="Times New Roman"/>
                <a:ea typeface="Times New Roman"/>
                <a:cs typeface="Times New Roman"/>
                <a:sym typeface="Times New Roman"/>
              </a:rPr>
              <a:t> rather a </a:t>
            </a:r>
            <a:r>
              <a:rPr lang="en-GB" sz="2400" b="0" i="0" u="none" strike="noStrike" cap="none" dirty="0">
                <a:solidFill>
                  <a:srgbClr val="333333"/>
                </a:solidFill>
                <a:latin typeface="Times New Roman"/>
                <a:ea typeface="Times New Roman"/>
                <a:cs typeface="Times New Roman"/>
                <a:sym typeface="Times New Roman"/>
              </a:rPr>
              <a:t>random process helps to guide the search.</a:t>
            </a:r>
            <a:endParaRPr sz="2400" b="0" i="0" u="none" strike="noStrike" cap="none" dirty="0">
              <a:solidFill>
                <a:schemeClr val="dk1"/>
              </a:solidFill>
              <a:latin typeface="Times New Roman"/>
              <a:ea typeface="Times New Roman"/>
              <a:cs typeface="Times New Roman"/>
              <a:sym typeface="Times New Roman"/>
            </a:endParaRPr>
          </a:p>
        </p:txBody>
      </p:sp>
      <p:sp>
        <p:nvSpPr>
          <p:cNvPr id="85" name="Google Shape;85;p17"/>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pic>
        <p:nvPicPr>
          <p:cNvPr id="86" name="Google Shape;86;p17" descr="This Year's AI (Artificial Intelligence) Breakthroughs"/>
          <p:cNvPicPr preferRelativeResize="0"/>
          <p:nvPr/>
        </p:nvPicPr>
        <p:blipFill>
          <a:blip r:embed="rId3">
            <a:alphaModFix/>
          </a:blip>
          <a:stretch>
            <a:fillRect/>
          </a:stretch>
        </p:blipFill>
        <p:spPr>
          <a:xfrm>
            <a:off x="2769888" y="4691075"/>
            <a:ext cx="3604216" cy="203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dt" idx="10"/>
          </p:nvPr>
        </p:nvSpPr>
        <p:spPr>
          <a:xfrm>
            <a:off x="182880" y="635254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92" name="Google Shape;92;p1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4</a:t>
            </a:fld>
            <a:endParaRPr>
              <a:solidFill>
                <a:srgbClr val="888888"/>
              </a:solidFill>
            </a:endParaRPr>
          </a:p>
        </p:txBody>
      </p:sp>
      <p:sp>
        <p:nvSpPr>
          <p:cNvPr id="93" name="Google Shape;93;p18"/>
          <p:cNvSpPr txBox="1"/>
          <p:nvPr/>
        </p:nvSpPr>
        <p:spPr>
          <a:xfrm>
            <a:off x="909069" y="1219180"/>
            <a:ext cx="7606200" cy="36018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Objective</a:t>
            </a:r>
            <a:endParaRPr dirty="0"/>
          </a:p>
          <a:p>
            <a:pPr marL="0" marR="0" lvl="0" indent="0" algn="ctr" rtl="0">
              <a:spcBef>
                <a:spcPts val="0"/>
              </a:spcBef>
              <a:spcAft>
                <a:spcPts val="0"/>
              </a:spcAft>
              <a:buNone/>
            </a:pPr>
            <a:endParaRPr sz="2400" b="0" i="0" u="none" strike="noStrike" cap="none" dirty="0">
              <a:solidFill>
                <a:srgbClr val="202124"/>
              </a:solidFill>
              <a:latin typeface="Times New Roman"/>
              <a:ea typeface="Times New Roman"/>
              <a:cs typeface="Times New Roman"/>
              <a:sym typeface="Times New Roman"/>
            </a:endParaRPr>
          </a:p>
          <a:p>
            <a:pPr marL="342900" marR="0" lvl="0" indent="-342900" algn="ctr" rtl="0">
              <a:spcBef>
                <a:spcPts val="0"/>
              </a:spcBef>
              <a:spcAft>
                <a:spcPts val="0"/>
              </a:spcAft>
              <a:buClr>
                <a:schemeClr val="dk1"/>
              </a:buClr>
              <a:buSzPts val="2400"/>
              <a:buFont typeface="Arial"/>
              <a:buChar char="•"/>
            </a:pPr>
            <a:r>
              <a:rPr lang="en-GB" sz="2400" b="0" i="0" u="none" strike="noStrike" cap="none" dirty="0">
                <a:solidFill>
                  <a:schemeClr val="dk1"/>
                </a:solidFill>
                <a:latin typeface="Times New Roman"/>
                <a:ea typeface="Times New Roman"/>
                <a:cs typeface="Times New Roman"/>
                <a:sym typeface="Times New Roman"/>
              </a:rPr>
              <a:t>The objective of this project is to create a dynamic system to improve agents in a given environment to perform a certain set of tasks using the genetic algorithm approach to optimize the neural networks to find suitable architecture and optimal agents</a:t>
            </a:r>
            <a:endParaRPr dirty="0"/>
          </a:p>
          <a:p>
            <a:pPr marL="342900" marR="0" lvl="0" indent="-342900" algn="ctr" rtl="0">
              <a:spcBef>
                <a:spcPts val="0"/>
              </a:spcBef>
              <a:spcAft>
                <a:spcPts val="0"/>
              </a:spcAft>
              <a:buClr>
                <a:schemeClr val="dk1"/>
              </a:buClr>
              <a:buSzPts val="2400"/>
              <a:buFont typeface="Arial"/>
              <a:buChar char="•"/>
            </a:pPr>
            <a:r>
              <a:rPr lang="en-GB" sz="2400" b="0" i="0" u="none" strike="noStrike" cap="none" dirty="0">
                <a:solidFill>
                  <a:schemeClr val="dk1"/>
                </a:solidFill>
                <a:latin typeface="Times New Roman"/>
                <a:ea typeface="Times New Roman"/>
                <a:cs typeface="Times New Roman"/>
                <a:sym typeface="Times New Roman"/>
              </a:rPr>
              <a:t>This Program is constructed where we train a Neural Network for it to play Flappy Bird the Game </a:t>
            </a:r>
            <a:endParaRPr dirty="0"/>
          </a:p>
        </p:txBody>
      </p:sp>
      <p:sp>
        <p:nvSpPr>
          <p:cNvPr id="94" name="Google Shape;94;p18"/>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pic>
        <p:nvPicPr>
          <p:cNvPr id="95" name="Google Shape;95;p18" descr="A.I. Learns to play Flappy Bird - YouTube"/>
          <p:cNvPicPr preferRelativeResize="0"/>
          <p:nvPr/>
        </p:nvPicPr>
        <p:blipFill rotWithShape="1">
          <a:blip r:embed="rId3">
            <a:alphaModFix/>
          </a:blip>
          <a:srcRect/>
          <a:stretch/>
        </p:blipFill>
        <p:spPr>
          <a:xfrm>
            <a:off x="909069" y="4906811"/>
            <a:ext cx="2415974" cy="1360998"/>
          </a:xfrm>
          <a:prstGeom prst="rect">
            <a:avLst/>
          </a:prstGeom>
          <a:noFill/>
          <a:ln>
            <a:noFill/>
          </a:ln>
        </p:spPr>
      </p:pic>
      <p:pic>
        <p:nvPicPr>
          <p:cNvPr id="96" name="Google Shape;96;p18" descr="Flappy Bird obsession is not necessarily an addiction"/>
          <p:cNvPicPr preferRelativeResize="0"/>
          <p:nvPr/>
        </p:nvPicPr>
        <p:blipFill rotWithShape="1">
          <a:blip r:embed="rId4">
            <a:alphaModFix/>
          </a:blip>
          <a:srcRect/>
          <a:stretch/>
        </p:blipFill>
        <p:spPr>
          <a:xfrm>
            <a:off x="6700685" y="4906811"/>
            <a:ext cx="1360999" cy="136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02" name="Google Shape;102;p1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5</a:t>
            </a:fld>
            <a:endParaRPr>
              <a:solidFill>
                <a:srgbClr val="888888"/>
              </a:solidFill>
            </a:endParaRPr>
          </a:p>
        </p:txBody>
      </p:sp>
      <p:sp>
        <p:nvSpPr>
          <p:cNvPr id="103" name="Google Shape;103;p19"/>
          <p:cNvSpPr txBox="1"/>
          <p:nvPr/>
        </p:nvSpPr>
        <p:spPr>
          <a:xfrm>
            <a:off x="441300" y="1050980"/>
            <a:ext cx="8261400" cy="55719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Literature Survey</a:t>
            </a:r>
            <a:endParaRPr dirty="0"/>
          </a:p>
          <a:p>
            <a:pPr marL="457200" marR="0" lvl="0" indent="-457200" algn="l" rtl="0">
              <a:spcBef>
                <a:spcPts val="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3"/>
              </a:rPr>
              <a:t>Deep reinforcement learning using genetic algorithm for parameter optimization</a:t>
            </a:r>
            <a:r>
              <a:rPr lang="en-GB" sz="2000" b="0" i="0" u="none" strike="noStrike" cap="none" dirty="0">
                <a:solidFill>
                  <a:schemeClr val="dk1"/>
                </a:solidFill>
                <a:latin typeface="Times New Roman"/>
                <a:ea typeface="Times New Roman"/>
                <a:cs typeface="Times New Roman"/>
                <a:sym typeface="Times New Roman"/>
              </a:rPr>
              <a:t>           -IEEE (Feb 2019)</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120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4"/>
              </a:rPr>
              <a:t>Scalability and optimisation of a committee of agents using genetic algorithm</a:t>
            </a:r>
            <a:r>
              <a:rPr lang="en-GB" sz="2000" b="0" i="0" u="none" strike="noStrike" cap="none" dirty="0">
                <a:solidFill>
                  <a:schemeClr val="dk1"/>
                </a:solidFill>
                <a:latin typeface="Times New Roman"/>
                <a:ea typeface="Times New Roman"/>
                <a:cs typeface="Times New Roman"/>
                <a:sym typeface="Times New Roman"/>
              </a:rPr>
              <a:t>                - EEE Dept Imperial College London (May 2007)</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120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5"/>
              </a:rPr>
              <a:t>Genetic algorithm optimisation of an agent-based model for simulating a retail market</a:t>
            </a:r>
            <a:r>
              <a:rPr lang="en-GB" sz="2000" b="0" i="0" u="none" strike="noStrike" cap="none" dirty="0">
                <a:solidFill>
                  <a:schemeClr val="dk1"/>
                </a:solidFill>
                <a:latin typeface="Times New Roman"/>
                <a:ea typeface="Times New Roman"/>
                <a:cs typeface="Times New Roman"/>
                <a:sym typeface="Times New Roman"/>
              </a:rPr>
              <a:t>         - AJ Heppenstall (University of Leeds) (Dec 2007)</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120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6"/>
              </a:rPr>
              <a:t>UAV cooperative multiple task assignments using genetic algorithms</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                                     - IEEE (June 2005)</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GB" sz="2000" b="0" i="0" u="none" strike="noStrike" cap="none" dirty="0">
                <a:solidFill>
                  <a:schemeClr val="tx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5.</a:t>
            </a:r>
            <a:r>
              <a:rPr lang="en-GB" sz="2000" b="0" i="0" u="none" strike="noStrike" cap="none" dirty="0">
                <a:solidFill>
                  <a:srgbClr val="0563C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Playing games with genetic algorithms</a:t>
            </a:r>
            <a:r>
              <a:rPr lang="en-GB"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12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                                     - Robert Marks (Jan 2002)</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GB" sz="2000" b="0" i="0" u="none" strike="noStrike" cap="none" dirty="0">
                <a:solidFill>
                  <a:schemeClr val="tx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6.</a:t>
            </a:r>
            <a:r>
              <a:rPr lang="en-GB" sz="2000" b="0" i="0" u="none" strike="noStrike" cap="none" dirty="0">
                <a:solidFill>
                  <a:srgbClr val="0563C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    Generating war game strategies using a genetic algorithm</a:t>
            </a:r>
            <a:r>
              <a:rPr lang="en-GB"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12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                                     - Robert </a:t>
            </a:r>
            <a:r>
              <a:rPr lang="en-GB" sz="2000" b="0" i="0" u="none" strike="noStrike" cap="none" dirty="0" err="1">
                <a:solidFill>
                  <a:schemeClr val="dk1"/>
                </a:solidFill>
                <a:latin typeface="Times New Roman"/>
                <a:ea typeface="Times New Roman"/>
                <a:cs typeface="Times New Roman"/>
                <a:sym typeface="Times New Roman"/>
              </a:rPr>
              <a:t>Mccartney</a:t>
            </a:r>
            <a:r>
              <a:rPr lang="en-GB" sz="2000" b="0" i="0" u="none" strike="noStrike" cap="none" dirty="0">
                <a:solidFill>
                  <a:schemeClr val="dk1"/>
                </a:solidFill>
                <a:latin typeface="Times New Roman"/>
                <a:ea typeface="Times New Roman"/>
                <a:cs typeface="Times New Roman"/>
                <a:sym typeface="Times New Roman"/>
              </a:rPr>
              <a:t> (Feb 2002)</a:t>
            </a:r>
            <a:endParaRPr sz="2000" b="0" i="0" u="none" strike="noStrike" cap="none" dirty="0">
              <a:solidFill>
                <a:schemeClr val="dk1"/>
              </a:solidFill>
              <a:latin typeface="Times New Roman"/>
              <a:ea typeface="Times New Roman"/>
              <a:cs typeface="Times New Roman"/>
              <a:sym typeface="Times New Roman"/>
            </a:endParaRPr>
          </a:p>
        </p:txBody>
      </p:sp>
      <p:sp>
        <p:nvSpPr>
          <p:cNvPr id="104" name="Google Shape;104;p19"/>
          <p:cNvSpPr txBox="1"/>
          <p:nvPr/>
        </p:nvSpPr>
        <p:spPr>
          <a:xfrm>
            <a:off x="220980" y="58928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10" name="Google Shape;110;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6</a:t>
            </a:fld>
            <a:endParaRPr>
              <a:solidFill>
                <a:srgbClr val="888888"/>
              </a:solidFill>
            </a:endParaRPr>
          </a:p>
        </p:txBody>
      </p:sp>
      <p:sp>
        <p:nvSpPr>
          <p:cNvPr id="111" name="Google Shape;111;p20"/>
          <p:cNvSpPr txBox="1"/>
          <p:nvPr/>
        </p:nvSpPr>
        <p:spPr>
          <a:xfrm>
            <a:off x="710565" y="1314640"/>
            <a:ext cx="7722900" cy="4708941"/>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Existing Systems</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457200" marR="0" lvl="0" indent="-381000" algn="l" rtl="0">
              <a:spcBef>
                <a:spcPts val="0"/>
              </a:spcBef>
              <a:spcAft>
                <a:spcPts val="0"/>
              </a:spcAft>
              <a:buClr>
                <a:schemeClr val="dk1"/>
              </a:buClr>
              <a:buSzPts val="2400"/>
              <a:buFont typeface="Times New Roman"/>
              <a:buChar char="●"/>
            </a:pPr>
            <a:r>
              <a:rPr lang="en-GB" sz="2400" b="0" i="0" u="none" strike="noStrike" dirty="0">
                <a:solidFill>
                  <a:schemeClr val="dk1"/>
                </a:solidFill>
                <a:latin typeface="Times New Roman"/>
                <a:ea typeface="Times New Roman"/>
                <a:cs typeface="Times New Roman"/>
                <a:sym typeface="Times New Roman"/>
              </a:rPr>
              <a:t>In 1987 the first published research appeared which used the Genetic Algorithm[5]. </a:t>
            </a:r>
            <a:endParaRPr sz="2400" b="0" i="0" u="none" strike="noStrike"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GB" sz="2400" dirty="0">
                <a:solidFill>
                  <a:schemeClr val="dk1"/>
                </a:solidFill>
                <a:latin typeface="Times New Roman"/>
                <a:ea typeface="Times New Roman"/>
                <a:cs typeface="Times New Roman"/>
                <a:sym typeface="Times New Roman"/>
              </a:rPr>
              <a:t>Current systems use neural networks or other means to create agents for certain agents[2] </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GB" sz="2400" dirty="0">
                <a:solidFill>
                  <a:schemeClr val="dk1"/>
                </a:solidFill>
                <a:latin typeface="Times New Roman"/>
                <a:ea typeface="Times New Roman"/>
                <a:cs typeface="Times New Roman"/>
                <a:sym typeface="Times New Roman"/>
              </a:rPr>
              <a:t>NP problems also use genetic algorithm to estimate answers[4]</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GB" sz="2400" dirty="0">
                <a:solidFill>
                  <a:schemeClr val="dk1"/>
                </a:solidFill>
                <a:latin typeface="Times New Roman"/>
                <a:ea typeface="Times New Roman"/>
                <a:cs typeface="Times New Roman"/>
                <a:sym typeface="Times New Roman"/>
              </a:rPr>
              <a:t>D</a:t>
            </a:r>
            <a:r>
              <a:rPr lang="en-GB" sz="2400">
                <a:solidFill>
                  <a:schemeClr val="dk1"/>
                </a:solidFill>
                <a:latin typeface="Times New Roman"/>
                <a:ea typeface="Times New Roman"/>
                <a:cs typeface="Times New Roman"/>
                <a:sym typeface="Times New Roman"/>
              </a:rPr>
              <a:t>ynamic </a:t>
            </a:r>
            <a:r>
              <a:rPr lang="en-GB" sz="2400" dirty="0">
                <a:solidFill>
                  <a:schemeClr val="dk1"/>
                </a:solidFill>
                <a:latin typeface="Times New Roman"/>
                <a:ea typeface="Times New Roman"/>
                <a:cs typeface="Times New Roman"/>
                <a:sym typeface="Times New Roman"/>
              </a:rPr>
              <a:t>environments which have the issue of uncertainty like war games also exploit it and can be successfully navigated by simulating using the genetic approach[6]</a:t>
            </a:r>
            <a:endParaRPr sz="2400" dirty="0">
              <a:solidFill>
                <a:schemeClr val="dk1"/>
              </a:solidFill>
              <a:latin typeface="Times New Roman"/>
              <a:ea typeface="Times New Roman"/>
              <a:cs typeface="Times New Roman"/>
              <a:sym typeface="Times New Roman"/>
            </a:endParaRPr>
          </a:p>
        </p:txBody>
      </p:sp>
      <p:sp>
        <p:nvSpPr>
          <p:cNvPr id="112" name="Google Shape;112;p20"/>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18" name="Google Shape;118;p2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7</a:t>
            </a:fld>
            <a:endParaRPr>
              <a:solidFill>
                <a:srgbClr val="888888"/>
              </a:solidFill>
            </a:endParaRPr>
          </a:p>
        </p:txBody>
      </p:sp>
      <p:sp>
        <p:nvSpPr>
          <p:cNvPr id="119" name="Google Shape;119;p21"/>
          <p:cNvSpPr txBox="1"/>
          <p:nvPr/>
        </p:nvSpPr>
        <p:spPr>
          <a:xfrm>
            <a:off x="710575" y="1259850"/>
            <a:ext cx="8042700" cy="51102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GB" sz="3600" b="1">
                <a:solidFill>
                  <a:srgbClr val="1F3864"/>
                </a:solidFill>
                <a:latin typeface="Times New Roman"/>
                <a:ea typeface="Times New Roman"/>
                <a:cs typeface="Times New Roman"/>
                <a:sym typeface="Times New Roman"/>
              </a:rPr>
              <a:t>Limitation of Existing Systems</a:t>
            </a:r>
            <a:endParaRPr sz="3600" b="1">
              <a:solidFill>
                <a:srgbClr val="1F3864"/>
              </a:solidFill>
              <a:latin typeface="Times New Roman"/>
              <a:ea typeface="Times New Roman"/>
              <a:cs typeface="Times New Roman"/>
              <a:sym typeface="Times New Roman"/>
            </a:endParaRPr>
          </a:p>
          <a:p>
            <a:pPr marL="0" marR="0" lvl="0" indent="0" algn="l" rtl="0">
              <a:spcBef>
                <a:spcPts val="0"/>
              </a:spcBef>
              <a:spcAft>
                <a:spcPts val="0"/>
              </a:spcAft>
              <a:buNone/>
            </a:pPr>
            <a:r>
              <a:rPr lang="en-GB" sz="1800" b="1">
                <a:solidFill>
                  <a:srgbClr val="1F3864"/>
                </a:solidFill>
                <a:latin typeface="Times New Roman"/>
                <a:ea typeface="Times New Roman"/>
                <a:cs typeface="Times New Roman"/>
                <a:sym typeface="Times New Roman"/>
              </a:rPr>
              <a:t>The major issue for past systems is deciding the architecture of the neural network and whether to have multiple or a singular unified architecture.</a:t>
            </a:r>
            <a:endParaRPr sz="18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
        <p:nvSpPr>
          <p:cNvPr id="120" name="Google Shape;120;p21"/>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graphicFrame>
        <p:nvGraphicFramePr>
          <p:cNvPr id="121" name="Google Shape;121;p21"/>
          <p:cNvGraphicFramePr/>
          <p:nvPr/>
        </p:nvGraphicFramePr>
        <p:xfrm>
          <a:off x="1478325" y="2504757"/>
          <a:ext cx="6674850" cy="3990085"/>
        </p:xfrm>
        <a:graphic>
          <a:graphicData uri="http://schemas.openxmlformats.org/drawingml/2006/table">
            <a:tbl>
              <a:tblPr>
                <a:noFill/>
                <a:tableStyleId>{9D2AEA39-0756-4DDC-AE65-7372023D0830}</a:tableStyleId>
              </a:tblPr>
              <a:tblGrid>
                <a:gridCol w="2224950">
                  <a:extLst>
                    <a:ext uri="{9D8B030D-6E8A-4147-A177-3AD203B41FA5}">
                      <a16:colId xmlns:a16="http://schemas.microsoft.com/office/drawing/2014/main" val="20000"/>
                    </a:ext>
                  </a:extLst>
                </a:gridCol>
                <a:gridCol w="2224950">
                  <a:extLst>
                    <a:ext uri="{9D8B030D-6E8A-4147-A177-3AD203B41FA5}">
                      <a16:colId xmlns:a16="http://schemas.microsoft.com/office/drawing/2014/main" val="20001"/>
                    </a:ext>
                  </a:extLst>
                </a:gridCol>
                <a:gridCol w="2224950">
                  <a:extLst>
                    <a:ext uri="{9D8B030D-6E8A-4147-A177-3AD203B41FA5}">
                      <a16:colId xmlns:a16="http://schemas.microsoft.com/office/drawing/2014/main" val="20002"/>
                    </a:ext>
                  </a:extLst>
                </a:gridCol>
              </a:tblGrid>
              <a:tr h="400575">
                <a:tc>
                  <a:txBody>
                    <a:bodyPr/>
                    <a:lstStyle/>
                    <a:p>
                      <a:pPr marL="0" lvl="0" indent="0" algn="ctr" rtl="0">
                        <a:spcBef>
                          <a:spcPts val="0"/>
                        </a:spcBef>
                        <a:spcAft>
                          <a:spcPts val="0"/>
                        </a:spcAft>
                        <a:buNone/>
                      </a:pPr>
                      <a:r>
                        <a:rPr lang="en-GB" sz="1800"/>
                        <a:t>Metric</a:t>
                      </a:r>
                      <a:endParaRPr sz="1800"/>
                    </a:p>
                  </a:txBody>
                  <a:tcPr marL="91425" marR="91425" marT="91425" marB="91425"/>
                </a:tc>
                <a:tc>
                  <a:txBody>
                    <a:bodyPr/>
                    <a:lstStyle/>
                    <a:p>
                      <a:pPr marL="0" lvl="0" indent="0" algn="ctr" rtl="0">
                        <a:spcBef>
                          <a:spcPts val="0"/>
                        </a:spcBef>
                        <a:spcAft>
                          <a:spcPts val="0"/>
                        </a:spcAft>
                        <a:buNone/>
                      </a:pPr>
                      <a:r>
                        <a:rPr lang="en-GB" sz="1800"/>
                        <a:t>Dynamic  approach</a:t>
                      </a:r>
                      <a:endParaRPr sz="1800"/>
                    </a:p>
                  </a:txBody>
                  <a:tcPr marL="91425" marR="91425" marT="91425" marB="91425"/>
                </a:tc>
                <a:tc>
                  <a:txBody>
                    <a:bodyPr/>
                    <a:lstStyle/>
                    <a:p>
                      <a:pPr marL="0" lvl="0" indent="0" algn="ctr" rtl="0">
                        <a:spcBef>
                          <a:spcPts val="0"/>
                        </a:spcBef>
                        <a:spcAft>
                          <a:spcPts val="0"/>
                        </a:spcAft>
                        <a:buNone/>
                      </a:pPr>
                      <a:r>
                        <a:rPr lang="en-GB" sz="1800"/>
                        <a:t>Static Approach</a:t>
                      </a:r>
                      <a:endParaRPr sz="1800"/>
                    </a:p>
                  </a:txBody>
                  <a:tcPr marL="91425" marR="91425" marT="91425" marB="91425"/>
                </a:tc>
                <a:extLst>
                  <a:ext uri="{0D108BD9-81ED-4DB2-BD59-A6C34878D82A}">
                    <a16:rowId xmlns:a16="http://schemas.microsoft.com/office/drawing/2014/main" val="10000"/>
                  </a:ext>
                </a:extLst>
              </a:tr>
              <a:tr h="40057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Accuracy</a:t>
                      </a:r>
                      <a:endParaRPr sz="1800"/>
                    </a:p>
                  </a:txBody>
                  <a:tcPr marL="91425" marR="91425" marT="91425" marB="91425"/>
                </a:tc>
                <a:tc>
                  <a:txBody>
                    <a:bodyPr/>
                    <a:lstStyle/>
                    <a:p>
                      <a:pPr marL="0" lvl="0" indent="0" algn="ctr" rtl="0">
                        <a:spcBef>
                          <a:spcPts val="0"/>
                        </a:spcBef>
                        <a:spcAft>
                          <a:spcPts val="0"/>
                        </a:spcAft>
                        <a:buNone/>
                      </a:pPr>
                      <a:r>
                        <a:rPr lang="en-GB" sz="1800"/>
                        <a:t>Higher accuracy </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lower accuracy</a:t>
                      </a:r>
                      <a:endParaRPr sz="1800"/>
                    </a:p>
                  </a:txBody>
                  <a:tcPr marL="91425" marR="91425" marT="91425" marB="91425"/>
                </a:tc>
                <a:extLst>
                  <a:ext uri="{0D108BD9-81ED-4DB2-BD59-A6C34878D82A}">
                    <a16:rowId xmlns:a16="http://schemas.microsoft.com/office/drawing/2014/main" val="10001"/>
                  </a:ext>
                </a:extLst>
              </a:tr>
              <a:tr h="64092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Computational difficulty</a:t>
                      </a:r>
                      <a:endParaRPr sz="1800"/>
                    </a:p>
                  </a:txBody>
                  <a:tcPr marL="91425" marR="91425" marT="91425" marB="91425"/>
                </a:tc>
                <a:tc>
                  <a:txBody>
                    <a:bodyPr/>
                    <a:lstStyle/>
                    <a:p>
                      <a:pPr marL="0" lvl="0" indent="0" algn="ctr" rtl="0">
                        <a:spcBef>
                          <a:spcPts val="0"/>
                        </a:spcBef>
                        <a:spcAft>
                          <a:spcPts val="0"/>
                        </a:spcAft>
                        <a:buNone/>
                      </a:pPr>
                      <a:r>
                        <a:rPr lang="en-GB" sz="1800"/>
                        <a:t>Lager computational Load</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Lesser computational Load</a:t>
                      </a:r>
                      <a:endParaRPr sz="1800"/>
                    </a:p>
                  </a:txBody>
                  <a:tcPr marL="91425" marR="91425" marT="91425" marB="91425"/>
                </a:tc>
                <a:extLst>
                  <a:ext uri="{0D108BD9-81ED-4DB2-BD59-A6C34878D82A}">
                    <a16:rowId xmlns:a16="http://schemas.microsoft.com/office/drawing/2014/main" val="10002"/>
                  </a:ext>
                </a:extLst>
              </a:tr>
              <a:tr h="64092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Size of data stored</a:t>
                      </a:r>
                      <a:endParaRPr sz="1800"/>
                    </a:p>
                  </a:txBody>
                  <a:tcPr marL="91425" marR="91425" marT="91425" marB="91425"/>
                </a:tc>
                <a:tc>
                  <a:txBody>
                    <a:bodyPr/>
                    <a:lstStyle/>
                    <a:p>
                      <a:pPr marL="0" lvl="0" indent="0" algn="ctr" rtl="0">
                        <a:spcBef>
                          <a:spcPts val="0"/>
                        </a:spcBef>
                        <a:spcAft>
                          <a:spcPts val="0"/>
                        </a:spcAft>
                        <a:buNone/>
                      </a:pPr>
                      <a:r>
                        <a:rPr lang="en-GB" sz="1800"/>
                        <a:t>Lager amount of data</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Lesser amount of data</a:t>
                      </a:r>
                      <a:endParaRPr sz="1800"/>
                    </a:p>
                  </a:txBody>
                  <a:tcPr marL="91425" marR="91425" marT="91425" marB="91425"/>
                </a:tc>
                <a:extLst>
                  <a:ext uri="{0D108BD9-81ED-4DB2-BD59-A6C34878D82A}">
                    <a16:rowId xmlns:a16="http://schemas.microsoft.com/office/drawing/2014/main" val="10003"/>
                  </a:ext>
                </a:extLst>
              </a:tr>
              <a:tr h="64092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Dynamic Environment</a:t>
                      </a:r>
                      <a:endParaRPr sz="1800"/>
                    </a:p>
                  </a:txBody>
                  <a:tcPr marL="91425" marR="91425" marT="91425" marB="91425"/>
                </a:tc>
                <a:tc>
                  <a:txBody>
                    <a:bodyPr/>
                    <a:lstStyle/>
                    <a:p>
                      <a:pPr marL="0" lvl="0" indent="0" algn="ctr" rtl="0">
                        <a:spcBef>
                          <a:spcPts val="0"/>
                        </a:spcBef>
                        <a:spcAft>
                          <a:spcPts val="0"/>
                        </a:spcAft>
                        <a:buNone/>
                      </a:pPr>
                      <a:r>
                        <a:rPr lang="en-GB" sz="1800"/>
                        <a:t>Are more adapt to these environments</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Are Less adapt to these environments</a:t>
                      </a:r>
                      <a:endParaRPr sz="1800"/>
                    </a:p>
                  </a:txBody>
                  <a:tcPr marL="91425" marR="91425" marT="91425" marB="91425"/>
                </a:tc>
                <a:extLst>
                  <a:ext uri="{0D108BD9-81ED-4DB2-BD59-A6C34878D82A}">
                    <a16:rowId xmlns:a16="http://schemas.microsoft.com/office/drawing/2014/main" val="10004"/>
                  </a:ext>
                </a:extLst>
              </a:tr>
              <a:tr h="88127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Rate of improvement</a:t>
                      </a:r>
                      <a:endParaRPr sz="1800"/>
                    </a:p>
                  </a:txBody>
                  <a:tcPr marL="91425" marR="91425" marT="91425" marB="91425"/>
                </a:tc>
                <a:tc>
                  <a:txBody>
                    <a:bodyPr/>
                    <a:lstStyle/>
                    <a:p>
                      <a:pPr marL="0" lvl="0" indent="0" algn="ctr" rtl="0">
                        <a:spcBef>
                          <a:spcPts val="0"/>
                        </a:spcBef>
                        <a:spcAft>
                          <a:spcPts val="0"/>
                        </a:spcAft>
                        <a:buNone/>
                      </a:pPr>
                      <a:r>
                        <a:rPr lang="en-GB" sz="1800"/>
                        <a:t>Lesser likelihood to plateau</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higher likelihood to plateau</a:t>
                      </a:r>
                      <a:endParaRPr sz="18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27" name="Google Shape;127;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8</a:t>
            </a:fld>
            <a:endParaRPr>
              <a:solidFill>
                <a:srgbClr val="888888"/>
              </a:solidFill>
            </a:endParaRPr>
          </a:p>
        </p:txBody>
      </p:sp>
      <p:sp>
        <p:nvSpPr>
          <p:cNvPr id="128" name="Google Shape;128;p22"/>
          <p:cNvSpPr txBox="1"/>
          <p:nvPr/>
        </p:nvSpPr>
        <p:spPr>
          <a:xfrm>
            <a:off x="672480" y="1193221"/>
            <a:ext cx="7678418" cy="5416827"/>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Proposed Methodology</a:t>
            </a:r>
            <a:endParaRPr dirty="0"/>
          </a:p>
          <a:p>
            <a:pPr marL="457200" marR="0" lvl="0" indent="-355600" algn="l" rtl="0">
              <a:spcBef>
                <a:spcPts val="120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The proposed methodology works by trying to continuously evaluate the agents and classes and allocate resources based on improvement of performance.</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Hench we hope to have the benefits of a static which is low computational load and processing  .</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The flexibility offered by a dynamic system along with its  accuracy , adaptability and flexibility to changing environment stimula .</a:t>
            </a:r>
          </a:p>
          <a:p>
            <a:pPr marL="457200" marR="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This is done in four phases:</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1. Initialization phase</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2. Training phase</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3. Evaluation phase</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4. The control loop</a:t>
            </a:r>
          </a:p>
          <a:p>
            <a:pPr marL="457200" marR="0" lvl="0" indent="-355600" rtl="0">
              <a:spcBef>
                <a:spcPts val="0"/>
              </a:spcBef>
              <a:spcAft>
                <a:spcPts val="0"/>
              </a:spcAft>
              <a:buClr>
                <a:schemeClr val="dk1"/>
              </a:buClr>
              <a:buSzPts val="2000"/>
              <a:buFont typeface="Times New Roman"/>
              <a:buChar char="●"/>
            </a:pPr>
            <a:endParaRPr lang="en-GB" sz="2000" b="1"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endParaRPr lang="en-GB"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p:txBody>
      </p:sp>
      <p:sp>
        <p:nvSpPr>
          <p:cNvPr id="129" name="Google Shape;129;p22"/>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710540" y="945201"/>
            <a:ext cx="7722900" cy="6465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a:solidFill>
                  <a:srgbClr val="1F3864"/>
                </a:solidFill>
                <a:latin typeface="Times New Roman"/>
                <a:ea typeface="Times New Roman"/>
                <a:cs typeface="Times New Roman"/>
                <a:sym typeface="Times New Roman"/>
              </a:rPr>
              <a:t>System Elements</a:t>
            </a:r>
            <a:endParaRPr/>
          </a:p>
        </p:txBody>
      </p:sp>
      <p:sp>
        <p:nvSpPr>
          <p:cNvPr id="143" name="Google Shape;143;p24"/>
          <p:cNvSpPr txBox="1"/>
          <p:nvPr/>
        </p:nvSpPr>
        <p:spPr>
          <a:xfrm>
            <a:off x="1251475" y="2771675"/>
            <a:ext cx="11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Agent</a:t>
            </a:r>
            <a:endParaRPr/>
          </a:p>
        </p:txBody>
      </p:sp>
      <p:pic>
        <p:nvPicPr>
          <p:cNvPr id="144" name="Google Shape;144;p24"/>
          <p:cNvPicPr preferRelativeResize="0"/>
          <p:nvPr/>
        </p:nvPicPr>
        <p:blipFill>
          <a:blip r:embed="rId3">
            <a:alphaModFix/>
          </a:blip>
          <a:stretch>
            <a:fillRect/>
          </a:stretch>
        </p:blipFill>
        <p:spPr>
          <a:xfrm>
            <a:off x="1141700" y="1889898"/>
            <a:ext cx="826725" cy="583575"/>
          </a:xfrm>
          <a:prstGeom prst="rect">
            <a:avLst/>
          </a:prstGeom>
          <a:noFill/>
          <a:ln>
            <a:noFill/>
          </a:ln>
        </p:spPr>
      </p:pic>
      <p:sp>
        <p:nvSpPr>
          <p:cNvPr id="145" name="Google Shape;145;p24"/>
          <p:cNvSpPr/>
          <p:nvPr/>
        </p:nvSpPr>
        <p:spPr>
          <a:xfrm>
            <a:off x="2892200" y="1796675"/>
            <a:ext cx="5541300" cy="7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4"/>
          <p:cNvPicPr preferRelativeResize="0"/>
          <p:nvPr/>
        </p:nvPicPr>
        <p:blipFill>
          <a:blip r:embed="rId3">
            <a:alphaModFix/>
          </a:blip>
          <a:stretch>
            <a:fillRect/>
          </a:stretch>
        </p:blipFill>
        <p:spPr>
          <a:xfrm>
            <a:off x="7443775" y="1901336"/>
            <a:ext cx="826725" cy="583575"/>
          </a:xfrm>
          <a:prstGeom prst="rect">
            <a:avLst/>
          </a:prstGeom>
          <a:noFill/>
          <a:ln>
            <a:noFill/>
          </a:ln>
        </p:spPr>
      </p:pic>
      <p:pic>
        <p:nvPicPr>
          <p:cNvPr id="147" name="Google Shape;147;p24"/>
          <p:cNvPicPr preferRelativeResize="0"/>
          <p:nvPr/>
        </p:nvPicPr>
        <p:blipFill>
          <a:blip r:embed="rId3">
            <a:alphaModFix/>
          </a:blip>
          <a:stretch>
            <a:fillRect/>
          </a:stretch>
        </p:blipFill>
        <p:spPr>
          <a:xfrm>
            <a:off x="6505113" y="1901323"/>
            <a:ext cx="826725" cy="583575"/>
          </a:xfrm>
          <a:prstGeom prst="rect">
            <a:avLst/>
          </a:prstGeom>
          <a:noFill/>
          <a:ln>
            <a:noFill/>
          </a:ln>
        </p:spPr>
      </p:pic>
      <p:pic>
        <p:nvPicPr>
          <p:cNvPr id="148" name="Google Shape;148;p24"/>
          <p:cNvPicPr preferRelativeResize="0"/>
          <p:nvPr/>
        </p:nvPicPr>
        <p:blipFill>
          <a:blip r:embed="rId3">
            <a:alphaModFix/>
          </a:blip>
          <a:stretch>
            <a:fillRect/>
          </a:stretch>
        </p:blipFill>
        <p:spPr>
          <a:xfrm>
            <a:off x="5566450" y="1901336"/>
            <a:ext cx="826725" cy="583575"/>
          </a:xfrm>
          <a:prstGeom prst="rect">
            <a:avLst/>
          </a:prstGeom>
          <a:noFill/>
          <a:ln>
            <a:noFill/>
          </a:ln>
        </p:spPr>
      </p:pic>
      <p:pic>
        <p:nvPicPr>
          <p:cNvPr id="149" name="Google Shape;149;p24"/>
          <p:cNvPicPr preferRelativeResize="0"/>
          <p:nvPr/>
        </p:nvPicPr>
        <p:blipFill>
          <a:blip r:embed="rId3">
            <a:alphaModFix/>
          </a:blip>
          <a:stretch>
            <a:fillRect/>
          </a:stretch>
        </p:blipFill>
        <p:spPr>
          <a:xfrm>
            <a:off x="4671250" y="1901336"/>
            <a:ext cx="826725" cy="583575"/>
          </a:xfrm>
          <a:prstGeom prst="rect">
            <a:avLst/>
          </a:prstGeom>
          <a:noFill/>
          <a:ln>
            <a:noFill/>
          </a:ln>
        </p:spPr>
      </p:pic>
      <p:pic>
        <p:nvPicPr>
          <p:cNvPr id="150" name="Google Shape;150;p24"/>
          <p:cNvPicPr preferRelativeResize="0"/>
          <p:nvPr/>
        </p:nvPicPr>
        <p:blipFill>
          <a:blip r:embed="rId3">
            <a:alphaModFix/>
          </a:blip>
          <a:stretch>
            <a:fillRect/>
          </a:stretch>
        </p:blipFill>
        <p:spPr>
          <a:xfrm>
            <a:off x="3823413" y="1901336"/>
            <a:ext cx="826725" cy="583575"/>
          </a:xfrm>
          <a:prstGeom prst="rect">
            <a:avLst/>
          </a:prstGeom>
          <a:noFill/>
          <a:ln>
            <a:noFill/>
          </a:ln>
        </p:spPr>
      </p:pic>
      <p:pic>
        <p:nvPicPr>
          <p:cNvPr id="151" name="Google Shape;151;p24"/>
          <p:cNvPicPr preferRelativeResize="0"/>
          <p:nvPr/>
        </p:nvPicPr>
        <p:blipFill>
          <a:blip r:embed="rId3">
            <a:alphaModFix/>
          </a:blip>
          <a:stretch>
            <a:fillRect/>
          </a:stretch>
        </p:blipFill>
        <p:spPr>
          <a:xfrm>
            <a:off x="2892200" y="1951273"/>
            <a:ext cx="826725" cy="583575"/>
          </a:xfrm>
          <a:prstGeom prst="rect">
            <a:avLst/>
          </a:prstGeom>
          <a:noFill/>
          <a:ln>
            <a:noFill/>
          </a:ln>
        </p:spPr>
      </p:pic>
      <p:sp>
        <p:nvSpPr>
          <p:cNvPr id="152" name="Google Shape;152;p24"/>
          <p:cNvSpPr txBox="1"/>
          <p:nvPr/>
        </p:nvSpPr>
        <p:spPr>
          <a:xfrm>
            <a:off x="3187975" y="2771675"/>
            <a:ext cx="508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Class of agents with identical architecture </a:t>
            </a:r>
            <a:endParaRPr/>
          </a:p>
        </p:txBody>
      </p:sp>
      <p:sp>
        <p:nvSpPr>
          <p:cNvPr id="153" name="Google Shape;153;p24"/>
          <p:cNvSpPr/>
          <p:nvPr/>
        </p:nvSpPr>
        <p:spPr>
          <a:xfrm>
            <a:off x="624450" y="3549500"/>
            <a:ext cx="3947700" cy="319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4"/>
          <p:cNvPicPr preferRelativeResize="0"/>
          <p:nvPr/>
        </p:nvPicPr>
        <p:blipFill>
          <a:blip r:embed="rId3">
            <a:alphaModFix/>
          </a:blip>
          <a:stretch>
            <a:fillRect/>
          </a:stretch>
        </p:blipFill>
        <p:spPr>
          <a:xfrm>
            <a:off x="772175" y="5985223"/>
            <a:ext cx="826725" cy="583575"/>
          </a:xfrm>
          <a:prstGeom prst="rect">
            <a:avLst/>
          </a:prstGeom>
          <a:noFill/>
          <a:ln>
            <a:noFill/>
          </a:ln>
        </p:spPr>
      </p:pic>
      <p:pic>
        <p:nvPicPr>
          <p:cNvPr id="155" name="Google Shape;155;p24"/>
          <p:cNvPicPr preferRelativeResize="0"/>
          <p:nvPr/>
        </p:nvPicPr>
        <p:blipFill>
          <a:blip r:embed="rId3">
            <a:alphaModFix/>
          </a:blip>
          <a:stretch>
            <a:fillRect/>
          </a:stretch>
        </p:blipFill>
        <p:spPr>
          <a:xfrm>
            <a:off x="710550" y="5211898"/>
            <a:ext cx="826725" cy="583575"/>
          </a:xfrm>
          <a:prstGeom prst="rect">
            <a:avLst/>
          </a:prstGeom>
          <a:noFill/>
          <a:ln>
            <a:noFill/>
          </a:ln>
        </p:spPr>
      </p:pic>
      <p:pic>
        <p:nvPicPr>
          <p:cNvPr id="156" name="Google Shape;156;p24"/>
          <p:cNvPicPr preferRelativeResize="0"/>
          <p:nvPr/>
        </p:nvPicPr>
        <p:blipFill>
          <a:blip r:embed="rId3">
            <a:alphaModFix/>
          </a:blip>
          <a:stretch>
            <a:fillRect/>
          </a:stretch>
        </p:blipFill>
        <p:spPr>
          <a:xfrm>
            <a:off x="772175" y="4438573"/>
            <a:ext cx="826725" cy="583575"/>
          </a:xfrm>
          <a:prstGeom prst="rect">
            <a:avLst/>
          </a:prstGeom>
          <a:noFill/>
          <a:ln>
            <a:noFill/>
          </a:ln>
        </p:spPr>
      </p:pic>
      <p:pic>
        <p:nvPicPr>
          <p:cNvPr id="157" name="Google Shape;157;p24"/>
          <p:cNvPicPr preferRelativeResize="0"/>
          <p:nvPr/>
        </p:nvPicPr>
        <p:blipFill>
          <a:blip r:embed="rId3">
            <a:alphaModFix/>
          </a:blip>
          <a:stretch>
            <a:fillRect/>
          </a:stretch>
        </p:blipFill>
        <p:spPr>
          <a:xfrm>
            <a:off x="710550" y="3703598"/>
            <a:ext cx="826725" cy="583575"/>
          </a:xfrm>
          <a:prstGeom prst="rect">
            <a:avLst/>
          </a:prstGeom>
          <a:noFill/>
          <a:ln>
            <a:noFill/>
          </a:ln>
        </p:spPr>
      </p:pic>
      <p:pic>
        <p:nvPicPr>
          <p:cNvPr id="158" name="Google Shape;158;p24"/>
          <p:cNvPicPr preferRelativeResize="0"/>
          <p:nvPr/>
        </p:nvPicPr>
        <p:blipFill>
          <a:blip r:embed="rId4">
            <a:alphaModFix/>
          </a:blip>
          <a:stretch>
            <a:fillRect/>
          </a:stretch>
        </p:blipFill>
        <p:spPr>
          <a:xfrm>
            <a:off x="2011401" y="3672149"/>
            <a:ext cx="826700" cy="583553"/>
          </a:xfrm>
          <a:prstGeom prst="rect">
            <a:avLst/>
          </a:prstGeom>
          <a:noFill/>
          <a:ln>
            <a:noFill/>
          </a:ln>
        </p:spPr>
      </p:pic>
      <p:pic>
        <p:nvPicPr>
          <p:cNvPr id="159" name="Google Shape;159;p24"/>
          <p:cNvPicPr preferRelativeResize="0"/>
          <p:nvPr/>
        </p:nvPicPr>
        <p:blipFill>
          <a:blip r:embed="rId5">
            <a:alphaModFix/>
          </a:blip>
          <a:stretch>
            <a:fillRect/>
          </a:stretch>
        </p:blipFill>
        <p:spPr>
          <a:xfrm>
            <a:off x="3405825" y="3716650"/>
            <a:ext cx="826700" cy="583553"/>
          </a:xfrm>
          <a:prstGeom prst="rect">
            <a:avLst/>
          </a:prstGeom>
          <a:noFill/>
          <a:ln>
            <a:noFill/>
          </a:ln>
        </p:spPr>
      </p:pic>
      <p:pic>
        <p:nvPicPr>
          <p:cNvPr id="160" name="Google Shape;160;p24"/>
          <p:cNvPicPr preferRelativeResize="0"/>
          <p:nvPr/>
        </p:nvPicPr>
        <p:blipFill>
          <a:blip r:embed="rId4">
            <a:alphaModFix/>
          </a:blip>
          <a:stretch>
            <a:fillRect/>
          </a:stretch>
        </p:blipFill>
        <p:spPr>
          <a:xfrm>
            <a:off x="2011401" y="4518224"/>
            <a:ext cx="826700" cy="583553"/>
          </a:xfrm>
          <a:prstGeom prst="rect">
            <a:avLst/>
          </a:prstGeom>
          <a:noFill/>
          <a:ln>
            <a:noFill/>
          </a:ln>
        </p:spPr>
      </p:pic>
      <p:pic>
        <p:nvPicPr>
          <p:cNvPr id="161" name="Google Shape;161;p24"/>
          <p:cNvPicPr preferRelativeResize="0"/>
          <p:nvPr/>
        </p:nvPicPr>
        <p:blipFill>
          <a:blip r:embed="rId4">
            <a:alphaModFix/>
          </a:blip>
          <a:stretch>
            <a:fillRect/>
          </a:stretch>
        </p:blipFill>
        <p:spPr>
          <a:xfrm>
            <a:off x="2011401" y="5211911"/>
            <a:ext cx="826700" cy="583553"/>
          </a:xfrm>
          <a:prstGeom prst="rect">
            <a:avLst/>
          </a:prstGeom>
          <a:noFill/>
          <a:ln>
            <a:noFill/>
          </a:ln>
        </p:spPr>
      </p:pic>
      <p:pic>
        <p:nvPicPr>
          <p:cNvPr id="162" name="Google Shape;162;p24"/>
          <p:cNvPicPr preferRelativeResize="0"/>
          <p:nvPr/>
        </p:nvPicPr>
        <p:blipFill>
          <a:blip r:embed="rId4">
            <a:alphaModFix/>
          </a:blip>
          <a:stretch>
            <a:fillRect/>
          </a:stretch>
        </p:blipFill>
        <p:spPr>
          <a:xfrm>
            <a:off x="2011401" y="5985236"/>
            <a:ext cx="826700" cy="583553"/>
          </a:xfrm>
          <a:prstGeom prst="rect">
            <a:avLst/>
          </a:prstGeom>
          <a:noFill/>
          <a:ln>
            <a:noFill/>
          </a:ln>
        </p:spPr>
      </p:pic>
      <p:pic>
        <p:nvPicPr>
          <p:cNvPr id="163" name="Google Shape;163;p24"/>
          <p:cNvPicPr preferRelativeResize="0"/>
          <p:nvPr/>
        </p:nvPicPr>
        <p:blipFill>
          <a:blip r:embed="rId5">
            <a:alphaModFix/>
          </a:blip>
          <a:stretch>
            <a:fillRect/>
          </a:stretch>
        </p:blipFill>
        <p:spPr>
          <a:xfrm>
            <a:off x="3405825" y="5985238"/>
            <a:ext cx="826700" cy="583553"/>
          </a:xfrm>
          <a:prstGeom prst="rect">
            <a:avLst/>
          </a:prstGeom>
          <a:noFill/>
          <a:ln>
            <a:noFill/>
          </a:ln>
        </p:spPr>
      </p:pic>
      <p:pic>
        <p:nvPicPr>
          <p:cNvPr id="164" name="Google Shape;164;p24"/>
          <p:cNvPicPr preferRelativeResize="0"/>
          <p:nvPr/>
        </p:nvPicPr>
        <p:blipFill>
          <a:blip r:embed="rId5">
            <a:alphaModFix/>
          </a:blip>
          <a:stretch>
            <a:fillRect/>
          </a:stretch>
        </p:blipFill>
        <p:spPr>
          <a:xfrm>
            <a:off x="3405825" y="5211913"/>
            <a:ext cx="826700" cy="583553"/>
          </a:xfrm>
          <a:prstGeom prst="rect">
            <a:avLst/>
          </a:prstGeom>
          <a:noFill/>
          <a:ln>
            <a:noFill/>
          </a:ln>
        </p:spPr>
      </p:pic>
      <p:pic>
        <p:nvPicPr>
          <p:cNvPr id="165" name="Google Shape;165;p24"/>
          <p:cNvPicPr preferRelativeResize="0"/>
          <p:nvPr/>
        </p:nvPicPr>
        <p:blipFill>
          <a:blip r:embed="rId5">
            <a:alphaModFix/>
          </a:blip>
          <a:stretch>
            <a:fillRect/>
          </a:stretch>
        </p:blipFill>
        <p:spPr>
          <a:xfrm>
            <a:off x="3405825" y="4438600"/>
            <a:ext cx="826700" cy="583553"/>
          </a:xfrm>
          <a:prstGeom prst="rect">
            <a:avLst/>
          </a:prstGeom>
          <a:noFill/>
          <a:ln>
            <a:noFill/>
          </a:ln>
        </p:spPr>
      </p:pic>
      <p:sp>
        <p:nvSpPr>
          <p:cNvPr id="166" name="Google Shape;166;p24"/>
          <p:cNvSpPr txBox="1"/>
          <p:nvPr/>
        </p:nvSpPr>
        <p:spPr>
          <a:xfrm>
            <a:off x="416300" y="3209900"/>
            <a:ext cx="459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Collection of different classes with various architectures</a:t>
            </a:r>
            <a:endParaRPr/>
          </a:p>
        </p:txBody>
      </p:sp>
      <p:pic>
        <p:nvPicPr>
          <p:cNvPr id="167" name="Google Shape;167;p24"/>
          <p:cNvPicPr preferRelativeResize="0"/>
          <p:nvPr/>
        </p:nvPicPr>
        <p:blipFill>
          <a:blip r:embed="rId6">
            <a:alphaModFix/>
          </a:blip>
          <a:stretch>
            <a:fillRect/>
          </a:stretch>
        </p:blipFill>
        <p:spPr>
          <a:xfrm>
            <a:off x="6365850" y="3549500"/>
            <a:ext cx="1825232" cy="3198900"/>
          </a:xfrm>
          <a:prstGeom prst="rect">
            <a:avLst/>
          </a:prstGeom>
          <a:noFill/>
          <a:ln>
            <a:noFill/>
          </a:ln>
        </p:spPr>
      </p:pic>
      <p:sp>
        <p:nvSpPr>
          <p:cNvPr id="168" name="Google Shape;168;p24"/>
          <p:cNvSpPr txBox="1"/>
          <p:nvPr/>
        </p:nvSpPr>
        <p:spPr>
          <a:xfrm>
            <a:off x="6204500" y="3089400"/>
            <a:ext cx="222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Gameplay Environment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1197</Words>
  <Application>Microsoft Office PowerPoint</Application>
  <PresentationFormat>On-screen Show (4:3)</PresentationFormat>
  <Paragraphs>157</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Lucida Sans</vt:lpstr>
      <vt:lpstr>Times New Roman</vt:lpstr>
      <vt:lpstr>Simple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Siddharth Arora</cp:lastModifiedBy>
  <cp:revision>13</cp:revision>
  <dcterms:modified xsi:type="dcterms:W3CDTF">2021-07-11T18:50:50Z</dcterms:modified>
</cp:coreProperties>
</file>