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63" r:id="rId4"/>
    <p:sldId id="258" r:id="rId5"/>
    <p:sldId id="264" r:id="rId6"/>
    <p:sldId id="259" r:id="rId7"/>
    <p:sldId id="260" r:id="rId8"/>
    <p:sldId id="261" r:id="rId9"/>
    <p:sldId id="266" r:id="rId10"/>
    <p:sldId id="267" r:id="rId11"/>
    <p:sldId id="269" r:id="rId12"/>
    <p:sldId id="262"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59">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9" roundtripDataSignature="AMtx7mhQBAewIN/Rx10qIRQYDhctypxh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20474-DD5D-0A42-0012-0DFE7AF353AC}" v="40" dt="2023-01-04T04:24:35.592"/>
    <p1510:client id="{2D2B2467-0830-F11D-3D0D-1D3B0AF05B3B}" v="148" dt="2022-11-07T08:41:44.263"/>
    <p1510:client id="{5C51A187-DF32-2E8D-A91F-7AD54B49A351}" v="6" dt="2022-11-06T18:28:12.188"/>
    <p1510:client id="{5EA62914-5353-41C9-8216-020E0CCFB35E}" v="45" dt="2022-11-06T14:45:21.375"/>
    <p1510:client id="{674D0CC0-34E6-A8A4-ABB6-E13376854057}" v="162" dt="2022-11-05T16:12:41.337"/>
    <p1510:client id="{94AE6DB2-34A3-C6DA-C123-992F84788DFF}" v="160" dt="2022-11-06T14:38:18.668"/>
    <p1510:client id="{9F3B1151-E204-5B62-710E-0D514C3B749B}" v="222" dt="2022-11-06T17:31:16.150"/>
    <p1510:client id="{CF468380-414F-42BB-B2C1-72B8031C159D}" v="664" dt="2022-11-06T10:19:48.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059"/>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6" name="Google Shape;9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84229d06fe_0_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84229d06fe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6" name="Google Shape;186;g184229d06fe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84229d06fe_0_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84229d06fe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6" name="Google Shape;186;g184229d06fe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1196268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84229d06fe_0_9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84229d06fe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g184229d06fe_0_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84229d06fe_0_1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84229d06fe_0_1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4" name="Google Shape;194;g184229d06fe_0_1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84229d06fe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84229d06fe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g184229d06fe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84229d06fe_0_8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84229d06fe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4" name="Google Shape;154;g184229d06fe_0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4229d06fe_0_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4229d06fe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g184229d06fe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84229d06fe_0_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84229d06fe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2" name="Google Shape;162;g184229d06fe_0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84229d06fe_0_1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84229d06fe_0_1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2" name="Google Shape;122;g184229d06fe_0_1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84229d06fe_0_10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84229d06fe_0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 name="Google Shape;130;g184229d06fe_0_1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84229d06fe_0_9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84229d06fe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8" name="Google Shape;138;g184229d06fe_0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84229d06fe_0_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84229d06fe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8" name="Google Shape;178;g184229d06fe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6" name="Google Shape;86;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1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90"/>
        <p:cNvGrpSpPr/>
        <p:nvPr/>
      </p:nvGrpSpPr>
      <p:grpSpPr>
        <a:xfrm>
          <a:off x="0" y="0"/>
          <a:ext cx="0" cy="0"/>
          <a:chOff x="0" y="0"/>
          <a:chExt cx="0" cy="0"/>
        </a:xfrm>
      </p:grpSpPr>
      <p:sp>
        <p:nvSpPr>
          <p:cNvPr id="91" name="Google Shape;91;p1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Arial"/>
              <a:buNone/>
              <a:defRPr/>
            </a:lvl2pPr>
            <a:lvl3pPr lvl="2" algn="l">
              <a:lnSpc>
                <a:spcPct val="100000"/>
              </a:lnSpc>
              <a:spcBef>
                <a:spcPts val="0"/>
              </a:spcBef>
              <a:spcAft>
                <a:spcPts val="0"/>
              </a:spcAft>
              <a:buClr>
                <a:schemeClr val="dk1"/>
              </a:buClr>
              <a:buSzPts val="1400"/>
              <a:buFont typeface="Arial"/>
              <a:buNone/>
              <a:defRPr/>
            </a:lvl3pPr>
            <a:lvl4pPr lvl="3" algn="l">
              <a:lnSpc>
                <a:spcPct val="100000"/>
              </a:lnSpc>
              <a:spcBef>
                <a:spcPts val="0"/>
              </a:spcBef>
              <a:spcAft>
                <a:spcPts val="0"/>
              </a:spcAft>
              <a:buClr>
                <a:schemeClr val="dk1"/>
              </a:buClr>
              <a:buSzPts val="1400"/>
              <a:buFont typeface="Arial"/>
              <a:buNone/>
              <a:defRPr/>
            </a:lvl4pPr>
            <a:lvl5pPr lvl="4" algn="l">
              <a:lnSpc>
                <a:spcPct val="100000"/>
              </a:lnSpc>
              <a:spcBef>
                <a:spcPts val="0"/>
              </a:spcBef>
              <a:spcAft>
                <a:spcPts val="0"/>
              </a:spcAft>
              <a:buClr>
                <a:schemeClr val="dk1"/>
              </a:buClr>
              <a:buSzPts val="1400"/>
              <a:buFont typeface="Arial"/>
              <a:buNone/>
              <a:defRPr/>
            </a:lvl5pPr>
            <a:lvl6pPr lvl="5" algn="l">
              <a:lnSpc>
                <a:spcPct val="100000"/>
              </a:lnSpc>
              <a:spcBef>
                <a:spcPts val="0"/>
              </a:spcBef>
              <a:spcAft>
                <a:spcPts val="0"/>
              </a:spcAft>
              <a:buClr>
                <a:schemeClr val="dk1"/>
              </a:buClr>
              <a:buSzPts val="1400"/>
              <a:buFont typeface="Arial"/>
              <a:buNone/>
              <a:defRPr/>
            </a:lvl6pPr>
            <a:lvl7pPr lvl="6" algn="l">
              <a:lnSpc>
                <a:spcPct val="100000"/>
              </a:lnSpc>
              <a:spcBef>
                <a:spcPts val="0"/>
              </a:spcBef>
              <a:spcAft>
                <a:spcPts val="0"/>
              </a:spcAft>
              <a:buClr>
                <a:schemeClr val="dk1"/>
              </a:buClr>
              <a:buSzPts val="1400"/>
              <a:buFont typeface="Arial"/>
              <a:buNone/>
              <a:defRPr/>
            </a:lvl7pPr>
            <a:lvl8pPr lvl="7" algn="l">
              <a:lnSpc>
                <a:spcPct val="100000"/>
              </a:lnSpc>
              <a:spcBef>
                <a:spcPts val="0"/>
              </a:spcBef>
              <a:spcAft>
                <a:spcPts val="0"/>
              </a:spcAft>
              <a:buClr>
                <a:schemeClr val="dk1"/>
              </a:buClr>
              <a:buSzPts val="1400"/>
              <a:buFont typeface="Arial"/>
              <a:buNone/>
              <a:defRPr/>
            </a:lvl8pPr>
            <a:lvl9pPr lvl="8" algn="l">
              <a:lnSpc>
                <a:spcPct val="100000"/>
              </a:lnSpc>
              <a:spcBef>
                <a:spcPts val="0"/>
              </a:spcBef>
              <a:spcAft>
                <a:spcPts val="0"/>
              </a:spcAft>
              <a:buClr>
                <a:schemeClr val="dk1"/>
              </a:buClr>
              <a:buSzPts val="1400"/>
              <a:buFont typeface="Arial"/>
              <a:buNone/>
              <a:defRPr/>
            </a:lvl9pPr>
          </a:lstStyle>
          <a:p>
            <a:endParaRPr/>
          </a:p>
        </p:txBody>
      </p:sp>
      <p:sp>
        <p:nvSpPr>
          <p:cNvPr id="92" name="Google Shape;92;p1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Arial"/>
              <a:buNone/>
              <a:defRPr/>
            </a:lvl2pPr>
            <a:lvl3pPr lvl="2" algn="l">
              <a:lnSpc>
                <a:spcPct val="100000"/>
              </a:lnSpc>
              <a:spcBef>
                <a:spcPts val="0"/>
              </a:spcBef>
              <a:spcAft>
                <a:spcPts val="0"/>
              </a:spcAft>
              <a:buClr>
                <a:schemeClr val="dk1"/>
              </a:buClr>
              <a:buSzPts val="1400"/>
              <a:buFont typeface="Arial"/>
              <a:buNone/>
              <a:defRPr/>
            </a:lvl3pPr>
            <a:lvl4pPr lvl="3" algn="l">
              <a:lnSpc>
                <a:spcPct val="100000"/>
              </a:lnSpc>
              <a:spcBef>
                <a:spcPts val="0"/>
              </a:spcBef>
              <a:spcAft>
                <a:spcPts val="0"/>
              </a:spcAft>
              <a:buClr>
                <a:schemeClr val="dk1"/>
              </a:buClr>
              <a:buSzPts val="1400"/>
              <a:buFont typeface="Arial"/>
              <a:buNone/>
              <a:defRPr/>
            </a:lvl4pPr>
            <a:lvl5pPr lvl="4" algn="l">
              <a:lnSpc>
                <a:spcPct val="100000"/>
              </a:lnSpc>
              <a:spcBef>
                <a:spcPts val="0"/>
              </a:spcBef>
              <a:spcAft>
                <a:spcPts val="0"/>
              </a:spcAft>
              <a:buClr>
                <a:schemeClr val="dk1"/>
              </a:buClr>
              <a:buSzPts val="1400"/>
              <a:buFont typeface="Arial"/>
              <a:buNone/>
              <a:defRPr/>
            </a:lvl5pPr>
            <a:lvl6pPr lvl="5" algn="l">
              <a:lnSpc>
                <a:spcPct val="100000"/>
              </a:lnSpc>
              <a:spcBef>
                <a:spcPts val="0"/>
              </a:spcBef>
              <a:spcAft>
                <a:spcPts val="0"/>
              </a:spcAft>
              <a:buClr>
                <a:schemeClr val="dk1"/>
              </a:buClr>
              <a:buSzPts val="1400"/>
              <a:buFont typeface="Arial"/>
              <a:buNone/>
              <a:defRPr/>
            </a:lvl6pPr>
            <a:lvl7pPr lvl="6" algn="l">
              <a:lnSpc>
                <a:spcPct val="100000"/>
              </a:lnSpc>
              <a:spcBef>
                <a:spcPts val="0"/>
              </a:spcBef>
              <a:spcAft>
                <a:spcPts val="0"/>
              </a:spcAft>
              <a:buClr>
                <a:schemeClr val="dk1"/>
              </a:buClr>
              <a:buSzPts val="1400"/>
              <a:buFont typeface="Arial"/>
              <a:buNone/>
              <a:defRPr/>
            </a:lvl7pPr>
            <a:lvl8pPr lvl="7" algn="l">
              <a:lnSpc>
                <a:spcPct val="100000"/>
              </a:lnSpc>
              <a:spcBef>
                <a:spcPts val="0"/>
              </a:spcBef>
              <a:spcAft>
                <a:spcPts val="0"/>
              </a:spcAft>
              <a:buClr>
                <a:schemeClr val="dk1"/>
              </a:buClr>
              <a:buSzPts val="1400"/>
              <a:buFont typeface="Arial"/>
              <a:buNone/>
              <a:defRPr/>
            </a:lvl8pPr>
            <a:lvl9pPr lvl="8" algn="l">
              <a:lnSpc>
                <a:spcPct val="100000"/>
              </a:lnSpc>
              <a:spcBef>
                <a:spcPts val="0"/>
              </a:spcBef>
              <a:spcAft>
                <a:spcPts val="0"/>
              </a:spcAft>
              <a:buClr>
                <a:schemeClr val="dk1"/>
              </a:buClr>
              <a:buSzPts val="1400"/>
              <a:buFont typeface="Arial"/>
              <a:buNone/>
              <a:defRPr/>
            </a:lvl9pPr>
          </a:lstStyle>
          <a:p>
            <a:endParaRPr/>
          </a:p>
        </p:txBody>
      </p:sp>
      <p:sp>
        <p:nvSpPr>
          <p:cNvPr id="93" name="Google Shape;93;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30" name="Google Shape;30;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6" name="Google Shape;36;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1" name="Google Shape;41;p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 name="Google Shape;43;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8" name="Google Shape;48;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1" name="Google Shape;51;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2" name="Google Shape;5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7" name="Google Shape;57;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6" name="Google Shape;66;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7" name="Google Shape;67;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3" name="Google Shape;73;p13"/>
          <p:cNvSpPr>
            <a:spLocks noGrp="1"/>
          </p:cNvSpPr>
          <p:nvPr>
            <p:ph type="pic" idx="2"/>
          </p:nvPr>
        </p:nvSpPr>
        <p:spPr>
          <a:xfrm>
            <a:off x="3887391" y="987426"/>
            <a:ext cx="4629150" cy="4873625"/>
          </a:xfrm>
          <a:prstGeom prst="rect">
            <a:avLst/>
          </a:prstGeom>
          <a:noFill/>
          <a:ln>
            <a:noFill/>
          </a:ln>
        </p:spPr>
      </p:sp>
      <p:sp>
        <p:nvSpPr>
          <p:cNvPr id="74" name="Google Shape;74;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5" name="Google Shape;75;p1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8DA9DB"/>
            </a:gs>
            <a:gs pos="74000">
              <a:srgbClr val="A9BEE4"/>
            </a:gs>
            <a:gs pos="83000">
              <a:srgbClr val="A9BEE4"/>
            </a:gs>
            <a:gs pos="100000">
              <a:srgbClr val="C5D3ED"/>
            </a:gs>
          </a:gsLst>
          <a:lin ang="5400000" scaled="0"/>
        </a:gra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grpSp>
        <p:nvGrpSpPr>
          <p:cNvPr id="15" name="Google Shape;15;p4"/>
          <p:cNvGrpSpPr/>
          <p:nvPr/>
        </p:nvGrpSpPr>
        <p:grpSpPr>
          <a:xfrm>
            <a:off x="0" y="622300"/>
            <a:ext cx="9156700" cy="6235700"/>
            <a:chOff x="0" y="392"/>
            <a:chExt cx="5768" cy="3928"/>
          </a:xfrm>
        </p:grpSpPr>
        <p:pic>
          <p:nvPicPr>
            <p:cNvPr id="16" name="Google Shape;16;p4"/>
            <p:cNvPicPr preferRelativeResize="0"/>
            <p:nvPr/>
          </p:nvPicPr>
          <p:blipFill rotWithShape="1">
            <a:blip r:embed="rId14">
              <a:alphaModFix/>
            </a:blip>
            <a:srcRect/>
            <a:stretch/>
          </p:blipFill>
          <p:spPr>
            <a:xfrm>
              <a:off x="0" y="392"/>
              <a:ext cx="5768" cy="3928"/>
            </a:xfrm>
            <a:prstGeom prst="rect">
              <a:avLst/>
            </a:prstGeom>
            <a:noFill/>
            <a:ln>
              <a:noFill/>
            </a:ln>
          </p:spPr>
        </p:pic>
        <p:sp>
          <p:nvSpPr>
            <p:cNvPr id="17" name="Google Shape;17;p4"/>
            <p:cNvSpPr txBox="1"/>
            <p:nvPr/>
          </p:nvSpPr>
          <p:spPr>
            <a:xfrm>
              <a:off x="0" y="403"/>
              <a:ext cx="5760" cy="39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18" name="Google Shape;18;p4"/>
          <p:cNvPicPr preferRelativeResize="0"/>
          <p:nvPr/>
        </p:nvPicPr>
        <p:blipFill rotWithShape="1">
          <a:blip r:embed="rId15">
            <a:alphaModFix/>
          </a:blip>
          <a:srcRect/>
          <a:stretch/>
        </p:blipFill>
        <p:spPr>
          <a:xfrm>
            <a:off x="0" y="-25400"/>
            <a:ext cx="9156700" cy="660400"/>
          </a:xfrm>
          <a:prstGeom prst="rect">
            <a:avLst/>
          </a:prstGeom>
          <a:noFill/>
          <a:ln>
            <a:noFill/>
          </a:ln>
        </p:spPr>
      </p:pic>
      <p:pic>
        <p:nvPicPr>
          <p:cNvPr id="19" name="Google Shape;19;p4"/>
          <p:cNvPicPr preferRelativeResize="0"/>
          <p:nvPr/>
        </p:nvPicPr>
        <p:blipFill rotWithShape="1">
          <a:blip r:embed="rId16">
            <a:alphaModFix/>
          </a:blip>
          <a:srcRect/>
          <a:stretch/>
        </p:blipFill>
        <p:spPr>
          <a:xfrm>
            <a:off x="139700" y="17463"/>
            <a:ext cx="627063" cy="579437"/>
          </a:xfrm>
          <a:prstGeom prst="rect">
            <a:avLst/>
          </a:prstGeom>
          <a:noFill/>
          <a:ln>
            <a:noFill/>
          </a:ln>
        </p:spPr>
      </p:pic>
      <p:pic>
        <p:nvPicPr>
          <p:cNvPr id="20" name="Google Shape;20;p4" descr="Image result for india"/>
          <p:cNvPicPr preferRelativeResize="0"/>
          <p:nvPr/>
        </p:nvPicPr>
        <p:blipFill rotWithShape="1">
          <a:blip r:embed="rId17">
            <a:alphaModFix/>
          </a:blip>
          <a:srcRect l="19692" r="16350" b="17178"/>
          <a:stretch/>
        </p:blipFill>
        <p:spPr>
          <a:xfrm>
            <a:off x="8504238" y="103188"/>
            <a:ext cx="460375" cy="4905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www.kaggle.com/c/sentiment-analysis-on-movie-reviews" TargetMode="External"/><Relationship Id="rId3" Type="http://schemas.openxmlformats.org/officeDocument/2006/relationships/hyperlink" Target="https://www.ripublication.com/ijaer18/ijaerv13n16_53.pdf" TargetMode="External"/><Relationship Id="rId7" Type="http://schemas.openxmlformats.org/officeDocument/2006/relationships/hyperlink" Target="https://koreascience.kr/article/JAKO201909358629867.jsp-k1ff8j=SSMHB4&amp;py=2012&amp;vnc=v27n6&amp;sp=588"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s://journalofbigdata.springeropen.com/articles/10.1186/s40537-018-0120-0" TargetMode="External"/><Relationship Id="rId5" Type="http://schemas.openxmlformats.org/officeDocument/2006/relationships/hyperlink" Target="https://irojournals.com/jucct/V2/I3/04.pdf" TargetMode="External"/><Relationship Id="rId10" Type="http://schemas.openxmlformats.org/officeDocument/2006/relationships/hyperlink" Target="http://ai.stanford.edu/~amaas/data/sentiment/" TargetMode="External"/><Relationship Id="rId4" Type="http://schemas.openxmlformats.org/officeDocument/2006/relationships/hyperlink" Target="https://ieeexplore.ieee.org/abstract/document/6526500" TargetMode="External"/><Relationship Id="rId9" Type="http://schemas.openxmlformats.org/officeDocument/2006/relationships/hyperlink" Target="https://en.wikipedia.org/wiki/Sentiment_analysi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
        <p:nvSpPr>
          <p:cNvPr id="99" name="Google Shape;99;p1"/>
          <p:cNvSpPr/>
          <p:nvPr/>
        </p:nvSpPr>
        <p:spPr>
          <a:xfrm>
            <a:off x="579006" y="1113915"/>
            <a:ext cx="7967700" cy="1022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IN" sz="1700" dirty="0">
                <a:latin typeface="Times New Roman"/>
                <a:ea typeface="Times New Roman"/>
                <a:cs typeface="Times New Roman"/>
                <a:sym typeface="Times New Roman"/>
              </a:rPr>
              <a:t>AIML Mini Project (18AIL76)</a:t>
            </a:r>
            <a:endParaRPr sz="1700" dirty="0">
              <a:latin typeface="Times New Roman"/>
              <a:ea typeface="Times New Roman"/>
              <a:cs typeface="Times New Roman"/>
              <a:sym typeface="Times New Roman"/>
            </a:endParaRPr>
          </a:p>
          <a:p>
            <a:pPr algn="ctr"/>
            <a:r>
              <a:rPr lang="en-IN" sz="2000" dirty="0">
                <a:latin typeface="Times New Roman"/>
                <a:ea typeface="Times New Roman"/>
                <a:cs typeface="Times New Roman"/>
                <a:sym typeface="Times New Roman"/>
              </a:rPr>
              <a:t>“</a:t>
            </a:r>
            <a:r>
              <a:rPr lang="en-IN" sz="2000" b="1" dirty="0">
                <a:solidFill>
                  <a:schemeClr val="dk1"/>
                </a:solidFill>
                <a:latin typeface="Times New Roman"/>
                <a:ea typeface="Times New Roman"/>
                <a:cs typeface="Times New Roman"/>
                <a:sym typeface="Times New Roman"/>
              </a:rPr>
              <a:t>  SENTIMENT ANALYSIS OF MOVIE REVIEWS”</a:t>
            </a:r>
            <a:endParaRPr sz="2000" dirty="0">
              <a:solidFill>
                <a:schemeClr val="dk1"/>
              </a:solidFill>
              <a:latin typeface="Times New Roman"/>
              <a:ea typeface="Times New Roman"/>
              <a:cs typeface="Times New Roman"/>
              <a:sym typeface="Times New Roman"/>
            </a:endParaRPr>
          </a:p>
        </p:txBody>
      </p:sp>
      <p:sp>
        <p:nvSpPr>
          <p:cNvPr id="100" name="Google Shape;100;p1"/>
          <p:cNvSpPr/>
          <p:nvPr/>
        </p:nvSpPr>
        <p:spPr>
          <a:xfrm>
            <a:off x="579006" y="2280470"/>
            <a:ext cx="7967700" cy="4121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2100">
              <a:latin typeface="Times New Roman"/>
              <a:ea typeface="Times New Roman"/>
              <a:cs typeface="Times New Roman"/>
              <a:sym typeface="Times New Roman"/>
            </a:endParaRPr>
          </a:p>
          <a:p>
            <a:pPr marL="0" lvl="0" indent="0" algn="ctr" rtl="0">
              <a:spcBef>
                <a:spcPts val="0"/>
              </a:spcBef>
              <a:spcAft>
                <a:spcPts val="0"/>
              </a:spcAft>
              <a:buNone/>
            </a:pPr>
            <a:r>
              <a:rPr lang="en-IN" sz="2100">
                <a:latin typeface="Times New Roman"/>
                <a:ea typeface="Times New Roman"/>
                <a:cs typeface="Times New Roman"/>
                <a:sym typeface="Times New Roman"/>
              </a:rPr>
              <a:t>Nagaabhishekha Ramadurgam-1BY19AI035</a:t>
            </a:r>
            <a:endParaRPr sz="2100">
              <a:latin typeface="Times New Roman"/>
              <a:ea typeface="Times New Roman"/>
              <a:cs typeface="Times New Roman"/>
            </a:endParaRPr>
          </a:p>
          <a:p>
            <a:pPr marL="0" lvl="0" indent="0" algn="ctr" rtl="0">
              <a:spcBef>
                <a:spcPts val="0"/>
              </a:spcBef>
              <a:spcAft>
                <a:spcPts val="0"/>
              </a:spcAft>
              <a:buNone/>
            </a:pPr>
            <a:r>
              <a:rPr lang="en-IN" sz="2100">
                <a:latin typeface="Times New Roman"/>
                <a:ea typeface="Times New Roman"/>
                <a:cs typeface="Times New Roman"/>
                <a:sym typeface="Times New Roman"/>
              </a:rPr>
              <a:t>Pratiksha Rao-1BY19AI039</a:t>
            </a:r>
            <a:endParaRPr sz="2100">
              <a:latin typeface="Times New Roman"/>
              <a:ea typeface="Times New Roman"/>
              <a:cs typeface="Times New Roman"/>
            </a:endParaRPr>
          </a:p>
          <a:p>
            <a:pPr marL="0" lvl="0" indent="0" algn="ctr" rtl="0">
              <a:spcBef>
                <a:spcPts val="0"/>
              </a:spcBef>
              <a:spcAft>
                <a:spcPts val="0"/>
              </a:spcAft>
              <a:buNone/>
            </a:pPr>
            <a:r>
              <a:rPr lang="en-IN" sz="2100">
                <a:latin typeface="Times New Roman"/>
                <a:ea typeface="Times New Roman"/>
                <a:cs typeface="Times New Roman"/>
                <a:sym typeface="Times New Roman"/>
              </a:rPr>
              <a:t>Puja S-1BY19AI040</a:t>
            </a:r>
            <a:endParaRPr sz="2100">
              <a:latin typeface="Times New Roman"/>
              <a:ea typeface="Times New Roman"/>
              <a:cs typeface="Times New Roman"/>
            </a:endParaRPr>
          </a:p>
          <a:p>
            <a:pPr marL="0" lvl="0" indent="0" algn="ctr" rtl="0">
              <a:spcBef>
                <a:spcPts val="0"/>
              </a:spcBef>
              <a:spcAft>
                <a:spcPts val="0"/>
              </a:spcAft>
              <a:buNone/>
            </a:pPr>
            <a:endParaRPr sz="2100">
              <a:latin typeface="Times New Roman"/>
              <a:ea typeface="Times New Roman"/>
              <a:cs typeface="Times New Roman"/>
              <a:sym typeface="Times New Roman"/>
            </a:endParaRPr>
          </a:p>
          <a:p>
            <a:pPr marL="0" lvl="0" indent="0" algn="ctr" rtl="0">
              <a:spcBef>
                <a:spcPts val="0"/>
              </a:spcBef>
              <a:spcAft>
                <a:spcPts val="0"/>
              </a:spcAft>
              <a:buNone/>
            </a:pPr>
            <a:r>
              <a:rPr lang="en-IN" sz="2100" u="sng">
                <a:latin typeface="Times New Roman"/>
                <a:ea typeface="Times New Roman"/>
                <a:cs typeface="Times New Roman"/>
                <a:sym typeface="Times New Roman"/>
              </a:rPr>
              <a:t>Under the Guidance of:</a:t>
            </a:r>
            <a:endParaRPr sz="2100" u="sng">
              <a:latin typeface="Times New Roman"/>
              <a:ea typeface="Times New Roman"/>
              <a:cs typeface="Times New Roman"/>
            </a:endParaRPr>
          </a:p>
          <a:p>
            <a:pPr algn="just">
              <a:buClr>
                <a:schemeClr val="dk1"/>
              </a:buClr>
              <a:buSzPts val="1100"/>
            </a:pPr>
            <a:endParaRPr sz="1700">
              <a:solidFill>
                <a:schemeClr val="dk1"/>
              </a:solidFill>
              <a:latin typeface="Times New Roman"/>
              <a:ea typeface="Times New Roman"/>
              <a:cs typeface="Times New Roman"/>
              <a:sym typeface="Times New Roman"/>
            </a:endParaRPr>
          </a:p>
        </p:txBody>
      </p:sp>
      <p:sp>
        <p:nvSpPr>
          <p:cNvPr id="101" name="Google Shape;101;p1"/>
          <p:cNvSpPr txBox="1"/>
          <p:nvPr/>
        </p:nvSpPr>
        <p:spPr>
          <a:xfrm>
            <a:off x="710750" y="4812875"/>
            <a:ext cx="3861300" cy="158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100">
                <a:solidFill>
                  <a:schemeClr val="dk1"/>
                </a:solidFill>
                <a:latin typeface="Times New Roman"/>
                <a:ea typeface="Times New Roman"/>
                <a:cs typeface="Times New Roman"/>
                <a:sym typeface="Times New Roman"/>
              </a:rPr>
              <a:t> Dr. Anupama H S </a:t>
            </a:r>
            <a:endParaRPr sz="21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IN" sz="2100">
                <a:solidFill>
                  <a:schemeClr val="dk1"/>
                </a:solidFill>
                <a:latin typeface="Times New Roman"/>
                <a:ea typeface="Times New Roman"/>
                <a:cs typeface="Times New Roman"/>
                <a:sym typeface="Times New Roman"/>
              </a:rPr>
              <a:t>Associate Professor, AI &amp; ML</a:t>
            </a:r>
            <a:endParaRPr sz="21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IN" sz="2100">
                <a:solidFill>
                  <a:schemeClr val="dk1"/>
                </a:solidFill>
                <a:latin typeface="Times New Roman"/>
                <a:ea typeface="Times New Roman"/>
                <a:cs typeface="Times New Roman"/>
                <a:sym typeface="Times New Roman"/>
              </a:rPr>
              <a:t>BMSIT&amp;M</a:t>
            </a:r>
            <a:endParaRPr sz="21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p:txBody>
      </p:sp>
      <p:sp>
        <p:nvSpPr>
          <p:cNvPr id="102" name="Google Shape;102;p1"/>
          <p:cNvSpPr txBox="1"/>
          <p:nvPr/>
        </p:nvSpPr>
        <p:spPr>
          <a:xfrm>
            <a:off x="4572050" y="4812875"/>
            <a:ext cx="3706200" cy="1800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100">
                <a:solidFill>
                  <a:schemeClr val="dk1"/>
                </a:solidFill>
                <a:latin typeface="Times New Roman"/>
                <a:ea typeface="Times New Roman"/>
                <a:cs typeface="Times New Roman"/>
                <a:sym typeface="Times New Roman"/>
              </a:rPr>
              <a:t>Dr. Pradeep K R </a:t>
            </a:r>
            <a:endParaRPr sz="21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IN" sz="2100">
                <a:solidFill>
                  <a:schemeClr val="dk1"/>
                </a:solidFill>
                <a:latin typeface="Times New Roman"/>
                <a:ea typeface="Times New Roman"/>
                <a:cs typeface="Times New Roman"/>
                <a:sym typeface="Times New Roman"/>
              </a:rPr>
              <a:t>Assistant Professor, AI &amp; ML</a:t>
            </a:r>
            <a:endParaRPr sz="21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IN" sz="2100">
                <a:solidFill>
                  <a:schemeClr val="dk1"/>
                </a:solidFill>
                <a:latin typeface="Times New Roman"/>
                <a:ea typeface="Times New Roman"/>
                <a:cs typeface="Times New Roman"/>
                <a:sym typeface="Times New Roman"/>
              </a:rPr>
              <a:t>BMSIT&amp;M</a:t>
            </a:r>
            <a:endParaRPr sz="21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1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100">
              <a:solidFill>
                <a:schemeClr val="dk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147985F4-01A4-ACD3-56EC-CA03756DDABD}"/>
              </a:ext>
            </a:extLst>
          </p:cNvPr>
          <p:cNvSpPr txBox="1"/>
          <p:nvPr/>
        </p:nvSpPr>
        <p:spPr>
          <a:xfrm>
            <a:off x="5669280" y="1463040"/>
            <a:ext cx="880110" cy="2400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0" name="Rectangle 9">
            <a:extLst>
              <a:ext uri="{FF2B5EF4-FFF2-40B4-BE49-F238E27FC236}">
                <a16:creationId xmlns:a16="http://schemas.microsoft.com/office/drawing/2014/main" id="{9852CE03-6E83-A94A-F3BE-00CA783720A2}"/>
              </a:ext>
            </a:extLst>
          </p:cNvPr>
          <p:cNvSpPr/>
          <p:nvPr/>
        </p:nvSpPr>
        <p:spPr>
          <a:xfrm>
            <a:off x="6995160" y="630936"/>
            <a:ext cx="1691640" cy="448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37EE53CF-C208-D353-6FDB-3B169789E7B7}"/>
              </a:ext>
            </a:extLst>
          </p:cNvPr>
          <p:cNvSpPr txBox="1"/>
          <p:nvPr/>
        </p:nvSpPr>
        <p:spPr>
          <a:xfrm>
            <a:off x="6992874" y="701802"/>
            <a:ext cx="1691640" cy="30777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05January,2023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84229d06fe_0_26"/>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189" name="Google Shape;189;g184229d06fe_0_26"/>
          <p:cNvSpPr/>
          <p:nvPr/>
        </p:nvSpPr>
        <p:spPr>
          <a:xfrm>
            <a:off x="822950" y="1558625"/>
            <a:ext cx="7481400" cy="4725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just"/>
            <a:r>
              <a:rPr lang="en-IN" sz="2400" dirty="0">
                <a:latin typeface="Times New Roman"/>
                <a:ea typeface="Times New Roman"/>
                <a:cs typeface="Times New Roman"/>
                <a:sym typeface="Times New Roman"/>
              </a:rPr>
              <a:t>In this project ,we are making use of the Large Movie Review Dataset ,which consists of more than 50,000 reviews. This model is designed to classify the movie reviews into positive or negative. It is achieved by performing various data pre-processing and feeding into multiple Machine Learning models. The results of each machine learning model are compared and the best one is  chosen to classify the movie reviews into positive or  negative .</a:t>
            </a:r>
            <a:endParaRPr lang="en-US" sz="2400" dirty="0">
              <a:latin typeface="Times New Roman"/>
              <a:ea typeface="Times New Roman"/>
              <a:cs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p:txBody>
      </p:sp>
      <p:sp>
        <p:nvSpPr>
          <p:cNvPr id="190" name="Google Shape;190;g184229d06fe_0_26"/>
          <p:cNvSpPr/>
          <p:nvPr/>
        </p:nvSpPr>
        <p:spPr>
          <a:xfrm>
            <a:off x="822950" y="813250"/>
            <a:ext cx="7481400" cy="558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u="sng">
                <a:latin typeface="Times New Roman"/>
                <a:ea typeface="Times New Roman"/>
                <a:cs typeface="Times New Roman"/>
                <a:sym typeface="Times New Roman"/>
              </a:rPr>
              <a:t>Outcome of project</a:t>
            </a:r>
            <a:endParaRPr sz="2800" b="1" u="sng">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84229d06fe_0_26"/>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189" name="Google Shape;189;g184229d06fe_0_26"/>
          <p:cNvSpPr/>
          <p:nvPr/>
        </p:nvSpPr>
        <p:spPr>
          <a:xfrm>
            <a:off x="822950" y="1558625"/>
            <a:ext cx="7481400" cy="4725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just"/>
            <a:r>
              <a:rPr lang="en-IN" sz="2400" dirty="0">
                <a:ea typeface="Times New Roman"/>
                <a:sym typeface="Times New Roman"/>
              </a:rPr>
              <a:t>The primary goal of this project is to build a sentiment analysis model that will enable us to understand the movie reviews we have gathered properly.</a:t>
            </a:r>
            <a:endParaRPr lang="en-US" dirty="0"/>
          </a:p>
        </p:txBody>
      </p:sp>
      <p:sp>
        <p:nvSpPr>
          <p:cNvPr id="190" name="Google Shape;190;g184229d06fe_0_26"/>
          <p:cNvSpPr/>
          <p:nvPr/>
        </p:nvSpPr>
        <p:spPr>
          <a:xfrm>
            <a:off x="822950" y="813250"/>
            <a:ext cx="7481400" cy="558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IN" sz="2800" b="1" u="sng" dirty="0">
                <a:latin typeface="Times New Roman"/>
                <a:cs typeface="Times New Roman"/>
                <a:sym typeface="Times New Roman"/>
              </a:rPr>
              <a:t>Conclusion</a:t>
            </a:r>
            <a:endParaRPr lang="en-US" dirty="0"/>
          </a:p>
        </p:txBody>
      </p:sp>
    </p:spTree>
    <p:extLst>
      <p:ext uri="{BB962C8B-B14F-4D97-AF65-F5344CB8AC3E}">
        <p14:creationId xmlns:p14="http://schemas.microsoft.com/office/powerpoint/2010/main" val="63345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84229d06fe_0_92"/>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149" name="Google Shape;149;g184229d06fe_0_92"/>
          <p:cNvSpPr/>
          <p:nvPr/>
        </p:nvSpPr>
        <p:spPr>
          <a:xfrm>
            <a:off x="822950" y="1558625"/>
            <a:ext cx="7481400" cy="4912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800100" lvl="0" indent="-342900" algn="l" rtl="0">
              <a:spcBef>
                <a:spcPts val="0"/>
              </a:spcBef>
              <a:spcAft>
                <a:spcPts val="0"/>
              </a:spcAft>
              <a:buAutoNum type="arabicPeriod"/>
            </a:pPr>
            <a:r>
              <a:rPr lang="en-US" sz="1800">
                <a:hlinkClick r:id="rId3"/>
              </a:rPr>
              <a:t>https://www.ripublication.com/ijaer18/ijaerv13n16_53.pdf</a:t>
            </a:r>
            <a:endParaRPr lang="en-US" sz="1800">
              <a:latin typeface="Times New Roman"/>
              <a:cs typeface="Times New Roman"/>
            </a:endParaRPr>
          </a:p>
          <a:p>
            <a:pPr marL="800100" indent="-342900">
              <a:buAutoNum type="arabicPeriod"/>
            </a:pPr>
            <a:r>
              <a:rPr lang="en-US" sz="1800">
                <a:hlinkClick r:id="rId4"/>
              </a:rPr>
              <a:t>https://ieeexplore.ieee.org/abstract/document/6526500</a:t>
            </a:r>
            <a:endParaRPr lang="en-US" sz="1800"/>
          </a:p>
          <a:p>
            <a:pPr marL="800100" indent="-342900">
              <a:buAutoNum type="arabicPeriod"/>
            </a:pPr>
            <a:r>
              <a:rPr lang="en-US" sz="1800">
                <a:hlinkClick r:id="rId5"/>
              </a:rPr>
              <a:t>https://irojournals.com/jucct/V2/I3/04.pdf</a:t>
            </a:r>
            <a:endParaRPr lang="en-US" sz="1800"/>
          </a:p>
          <a:p>
            <a:pPr marL="800100" indent="-342900">
              <a:buAutoNum type="arabicPeriod"/>
            </a:pPr>
            <a:r>
              <a:rPr lang="en-US" sz="1800">
                <a:hlinkClick r:id="rId6"/>
              </a:rPr>
              <a:t>https://journalofbigdata.springeropen.com/articles/10.1186/s40537-018-0120-0</a:t>
            </a:r>
          </a:p>
          <a:p>
            <a:pPr marL="800100" indent="-342900">
              <a:buAutoNum type="arabicPeriod"/>
            </a:pPr>
            <a:r>
              <a:rPr lang="en-US" sz="1800" dirty="0">
                <a:hlinkClick r:id="rId7"/>
              </a:rPr>
              <a:t>https://koreascience.kr/article/JAKO201909358629867.jsp-k1ff8j=SSMHB4&amp;py=2012&amp;vnc=v27n6&amp;sp=588</a:t>
            </a:r>
          </a:p>
          <a:p>
            <a:pPr marL="800100" indent="-342900">
              <a:buAutoNum type="arabicPeriod"/>
            </a:pPr>
            <a:r>
              <a:rPr lang="en-US" sz="1800" dirty="0">
                <a:hlinkClick r:id="rId8"/>
              </a:rPr>
              <a:t>https://</a:t>
            </a:r>
            <a:r>
              <a:rPr lang="en-US" sz="1800">
                <a:hlinkClick r:id="rId8"/>
              </a:rPr>
              <a:t>www.kaggle.com/c/sentiment-analysis-on-movie-reviews</a:t>
            </a:r>
            <a:endParaRPr lang="en-US" sz="1800"/>
          </a:p>
          <a:p>
            <a:pPr marL="800100" indent="-342900">
              <a:buAutoNum type="arabicPeriod"/>
            </a:pPr>
            <a:r>
              <a:rPr lang="en-US" sz="1800">
                <a:hlinkClick r:id="rId9"/>
              </a:rPr>
              <a:t>https://en.wikipedia.org/wiki/Sentiment_analysis</a:t>
            </a:r>
            <a:endParaRPr lang="en-US" sz="1800"/>
          </a:p>
          <a:p>
            <a:pPr marL="800100" indent="-342900">
              <a:buAutoNum type="arabicPeriod"/>
            </a:pPr>
            <a:r>
              <a:rPr lang="en-US" sz="1800">
                <a:hlinkClick r:id="rId10"/>
              </a:rPr>
              <a:t>http://ai.stanford.edu/~amaas/data/sentiment/</a:t>
            </a:r>
            <a:endParaRPr lang="en-US" sz="1800"/>
          </a:p>
          <a:p>
            <a:pPr marL="457200"/>
            <a:endParaRPr lang="en-US"/>
          </a:p>
        </p:txBody>
      </p:sp>
      <p:sp>
        <p:nvSpPr>
          <p:cNvPr id="150" name="Google Shape;150;g184229d06fe_0_92"/>
          <p:cNvSpPr/>
          <p:nvPr/>
        </p:nvSpPr>
        <p:spPr>
          <a:xfrm>
            <a:off x="822950" y="813250"/>
            <a:ext cx="7481400" cy="558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800" b="1" u="sng">
                <a:latin typeface="Times New Roman"/>
                <a:ea typeface="Times New Roman"/>
                <a:cs typeface="Times New Roman"/>
              </a:rPr>
              <a:t>References</a:t>
            </a:r>
            <a:endParaRPr sz="2800" b="1" u="sng">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84229d06fe_0_120"/>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pic>
        <p:nvPicPr>
          <p:cNvPr id="197" name="Google Shape;197;g184229d06fe_0_120"/>
          <p:cNvPicPr preferRelativeResize="0"/>
          <p:nvPr/>
        </p:nvPicPr>
        <p:blipFill>
          <a:blip r:embed="rId3">
            <a:alphaModFix amt="98000"/>
          </a:blip>
          <a:stretch>
            <a:fillRect/>
          </a:stretch>
        </p:blipFill>
        <p:spPr>
          <a:xfrm>
            <a:off x="104625" y="761212"/>
            <a:ext cx="8934750" cy="5960227"/>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84229d06fe_0_10"/>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
        <p:nvSpPr>
          <p:cNvPr id="109" name="Google Shape;109;g184229d06fe_0_10"/>
          <p:cNvSpPr/>
          <p:nvPr/>
        </p:nvSpPr>
        <p:spPr>
          <a:xfrm>
            <a:off x="822950" y="1558625"/>
            <a:ext cx="7481400" cy="4725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indent="-381000" algn="just">
              <a:buSzPts val="2400"/>
              <a:buFont typeface="Times New Roman"/>
              <a:buChar char="➢"/>
            </a:pPr>
            <a:r>
              <a:rPr lang="en-IN" sz="2400" dirty="0">
                <a:latin typeface="Times New Roman"/>
                <a:ea typeface="Times New Roman"/>
                <a:cs typeface="Times New Roman"/>
                <a:sym typeface="Times New Roman"/>
              </a:rPr>
              <a:t>Problem Statement </a:t>
            </a:r>
            <a:endParaRPr lang="en-US" sz="2400">
              <a:latin typeface="Times New Roman"/>
              <a:ea typeface="Times New Roman"/>
              <a:cs typeface="Times New Roman"/>
            </a:endParaRPr>
          </a:p>
          <a:p>
            <a:pPr marL="457200" lvl="0" indent="-381000" algn="just">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Literature survey</a:t>
            </a:r>
            <a:endParaRPr lang="en-US" sz="2400" dirty="0">
              <a:latin typeface="Times New Roman"/>
              <a:ea typeface="Times New Roman"/>
              <a:cs typeface="Times New Roman"/>
            </a:endParaRPr>
          </a:p>
          <a:p>
            <a:pPr marL="457200" indent="-381000" algn="just">
              <a:buSzPts val="2400"/>
              <a:buFont typeface="Times New Roman"/>
              <a:buChar char="➢"/>
            </a:pPr>
            <a:r>
              <a:rPr lang="en-IN" sz="2400" dirty="0">
                <a:latin typeface="Times New Roman"/>
                <a:ea typeface="Times New Roman"/>
                <a:cs typeface="Times New Roman"/>
                <a:sym typeface="Times New Roman"/>
              </a:rPr>
              <a:t>Proposed Methodology </a:t>
            </a:r>
            <a:endParaRPr lang="en-IN" sz="2400" dirty="0">
              <a:latin typeface="Times New Roman"/>
              <a:ea typeface="Times New Roman"/>
              <a:cs typeface="Times New Roman"/>
            </a:endParaRPr>
          </a:p>
          <a:p>
            <a:pPr marL="457200" lvl="0" indent="-381000" algn="just"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Design and Implementation</a:t>
            </a:r>
            <a:endParaRPr sz="2400" dirty="0">
              <a:latin typeface="Times New Roman"/>
              <a:ea typeface="Times New Roman"/>
              <a:cs typeface="Times New Roman"/>
            </a:endParaRPr>
          </a:p>
          <a:p>
            <a:pPr marL="457200" lvl="0" indent="-381000" algn="just"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Software and Hardware requirements</a:t>
            </a:r>
            <a:endParaRPr sz="2400" dirty="0">
              <a:latin typeface="Times New Roman"/>
              <a:ea typeface="Times New Roman"/>
              <a:cs typeface="Times New Roman"/>
            </a:endParaRPr>
          </a:p>
          <a:p>
            <a:pPr marL="457200" lvl="0" indent="-381000" algn="just" rtl="0">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Outcome of project</a:t>
            </a:r>
            <a:endParaRPr sz="2400" dirty="0">
              <a:latin typeface="Times New Roman"/>
              <a:ea typeface="Times New Roman"/>
              <a:cs typeface="Times New Roman"/>
            </a:endParaRPr>
          </a:p>
          <a:p>
            <a:pPr marL="457200" indent="-381000" algn="just">
              <a:buSzPts val="2400"/>
              <a:buFont typeface="Times New Roman"/>
              <a:buChar char="➢"/>
            </a:pPr>
            <a:r>
              <a:rPr lang="en-IN" sz="2400" dirty="0">
                <a:latin typeface="Times New Roman"/>
                <a:ea typeface="Times New Roman"/>
                <a:cs typeface="Times New Roman"/>
                <a:sym typeface="Times New Roman"/>
              </a:rPr>
              <a:t>Conclusion </a:t>
            </a:r>
            <a:endParaRPr lang="en-IN" sz="2400">
              <a:latin typeface="Times New Roman"/>
              <a:ea typeface="Times New Roman"/>
              <a:cs typeface="Times New Roman"/>
            </a:endParaRPr>
          </a:p>
          <a:p>
            <a:pPr marL="457200" indent="-381000" algn="just">
              <a:buSzPts val="2400"/>
              <a:buFont typeface="Times New Roman"/>
              <a:buChar char="➢"/>
            </a:pPr>
            <a:r>
              <a:rPr lang="en-IN" sz="2400" dirty="0">
                <a:latin typeface="Times New Roman"/>
                <a:ea typeface="Times New Roman"/>
                <a:cs typeface="Times New Roman"/>
                <a:sym typeface="Times New Roman"/>
              </a:rPr>
              <a:t>References</a:t>
            </a:r>
            <a:endParaRPr sz="2400" dirty="0">
              <a:latin typeface="Times New Roman"/>
              <a:ea typeface="Times New Roman"/>
              <a:cs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p:txBody>
      </p:sp>
      <p:sp>
        <p:nvSpPr>
          <p:cNvPr id="110" name="Google Shape;110;g184229d06fe_0_10"/>
          <p:cNvSpPr/>
          <p:nvPr/>
        </p:nvSpPr>
        <p:spPr>
          <a:xfrm>
            <a:off x="822950" y="813250"/>
            <a:ext cx="7481400" cy="558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u="sng">
                <a:latin typeface="Times New Roman"/>
                <a:ea typeface="Times New Roman"/>
                <a:cs typeface="Times New Roman"/>
                <a:sym typeface="Times New Roman"/>
              </a:rPr>
              <a:t>AGENDA</a:t>
            </a:r>
            <a:endParaRPr sz="2800" b="1" u="sng">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84229d06fe_0_85"/>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157" name="Google Shape;157;g184229d06fe_0_85"/>
          <p:cNvSpPr/>
          <p:nvPr/>
        </p:nvSpPr>
        <p:spPr>
          <a:xfrm>
            <a:off x="822950" y="1558625"/>
            <a:ext cx="7481400" cy="4912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algn="just"/>
            <a:r>
              <a:rPr lang="en-US" sz="2400" dirty="0">
                <a:latin typeface="Times New Roman"/>
              </a:rPr>
              <a:t>Each review given as input to the model predicts  a rating ranging from 0-10. For a binary classification of sentiment (positive/negative) we have considered any review below 5 as negative (assigned as 0) and any review 5 and above as positive (assigned as 1). </a:t>
            </a:r>
            <a:endParaRPr lang="en-US" dirty="0"/>
          </a:p>
        </p:txBody>
      </p:sp>
      <p:sp>
        <p:nvSpPr>
          <p:cNvPr id="158" name="Google Shape;158;g184229d06fe_0_85"/>
          <p:cNvSpPr/>
          <p:nvPr/>
        </p:nvSpPr>
        <p:spPr>
          <a:xfrm>
            <a:off x="822950" y="813250"/>
            <a:ext cx="7481400" cy="558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GB" sz="2800" b="1" u="sng">
                <a:latin typeface="Times New Roman"/>
                <a:ea typeface="Times New Roman"/>
                <a:cs typeface="Times New Roman"/>
              </a:rPr>
              <a:t>Problem Statement</a:t>
            </a:r>
            <a:endParaRPr sz="2800" b="1" u="sng">
              <a:latin typeface="Times New Roman"/>
              <a:ea typeface="Times New Roman"/>
              <a:cs typeface="Times New Roman"/>
              <a:sym typeface="Times New Roman"/>
            </a:endParaRPr>
          </a:p>
        </p:txBody>
      </p:sp>
      <p:pic>
        <p:nvPicPr>
          <p:cNvPr id="3" name="Picture 3" descr="Logo, company name&#10;&#10;Description automatically generated">
            <a:extLst>
              <a:ext uri="{FF2B5EF4-FFF2-40B4-BE49-F238E27FC236}">
                <a16:creationId xmlns:a16="http://schemas.microsoft.com/office/drawing/2014/main" id="{68F1BF84-B12B-691A-1DCA-3F069E4E2251}"/>
              </a:ext>
            </a:extLst>
          </p:cNvPr>
          <p:cNvPicPr>
            <a:picLocks noChangeAspect="1"/>
          </p:cNvPicPr>
          <p:nvPr/>
        </p:nvPicPr>
        <p:blipFill>
          <a:blip r:embed="rId3"/>
          <a:stretch>
            <a:fillRect/>
          </a:stretch>
        </p:blipFill>
        <p:spPr>
          <a:xfrm>
            <a:off x="2114550" y="4140811"/>
            <a:ext cx="4557712" cy="18910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84229d06fe_0_19"/>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118" name="Google Shape;118;g184229d06fe_0_19"/>
          <p:cNvSpPr/>
          <p:nvPr/>
        </p:nvSpPr>
        <p:spPr>
          <a:xfrm>
            <a:off x="822950" y="813250"/>
            <a:ext cx="7481400" cy="558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u="sng">
                <a:latin typeface="Times New Roman"/>
                <a:ea typeface="Times New Roman"/>
                <a:cs typeface="Times New Roman"/>
                <a:sym typeface="Times New Roman"/>
              </a:rPr>
              <a:t>Literature Survey </a:t>
            </a:r>
            <a:endParaRPr sz="2800" b="1" u="sng">
              <a:latin typeface="Times New Roman"/>
              <a:ea typeface="Times New Roman"/>
              <a:cs typeface="Times New Roman"/>
              <a:sym typeface="Times New Roman"/>
            </a:endParaRPr>
          </a:p>
        </p:txBody>
      </p:sp>
      <p:graphicFrame>
        <p:nvGraphicFramePr>
          <p:cNvPr id="2" name="Table 3">
            <a:extLst>
              <a:ext uri="{FF2B5EF4-FFF2-40B4-BE49-F238E27FC236}">
                <a16:creationId xmlns:a16="http://schemas.microsoft.com/office/drawing/2014/main" id="{7F9BDCDF-D5AD-3494-8844-2A13B3FBC41C}"/>
              </a:ext>
            </a:extLst>
          </p:cNvPr>
          <p:cNvGraphicFramePr>
            <a:graphicFrameLocks noGrp="1"/>
          </p:cNvGraphicFramePr>
          <p:nvPr>
            <p:extLst>
              <p:ext uri="{D42A27DB-BD31-4B8C-83A1-F6EECF244321}">
                <p14:modId xmlns:p14="http://schemas.microsoft.com/office/powerpoint/2010/main" val="2304574842"/>
              </p:ext>
            </p:extLst>
          </p:nvPr>
        </p:nvGraphicFramePr>
        <p:xfrm>
          <a:off x="512502" y="1537546"/>
          <a:ext cx="8352108" cy="5081697"/>
        </p:xfrm>
        <a:graphic>
          <a:graphicData uri="http://schemas.openxmlformats.org/drawingml/2006/table">
            <a:tbl>
              <a:tblPr firstRow="1" bandRow="1">
                <a:tableStyleId>{69C7853C-536D-4A76-A0AE-DD22124D55A5}</a:tableStyleId>
              </a:tblPr>
              <a:tblGrid>
                <a:gridCol w="1759855">
                  <a:extLst>
                    <a:ext uri="{9D8B030D-6E8A-4147-A177-3AD203B41FA5}">
                      <a16:colId xmlns:a16="http://schemas.microsoft.com/office/drawing/2014/main" val="212018162"/>
                    </a:ext>
                  </a:extLst>
                </a:gridCol>
                <a:gridCol w="1632857">
                  <a:extLst>
                    <a:ext uri="{9D8B030D-6E8A-4147-A177-3AD203B41FA5}">
                      <a16:colId xmlns:a16="http://schemas.microsoft.com/office/drawing/2014/main" val="4257301770"/>
                    </a:ext>
                  </a:extLst>
                </a:gridCol>
                <a:gridCol w="1614714">
                  <a:extLst>
                    <a:ext uri="{9D8B030D-6E8A-4147-A177-3AD203B41FA5}">
                      <a16:colId xmlns:a16="http://schemas.microsoft.com/office/drawing/2014/main" val="2521329779"/>
                    </a:ext>
                  </a:extLst>
                </a:gridCol>
                <a:gridCol w="979704">
                  <a:extLst>
                    <a:ext uri="{9D8B030D-6E8A-4147-A177-3AD203B41FA5}">
                      <a16:colId xmlns:a16="http://schemas.microsoft.com/office/drawing/2014/main" val="1264840186"/>
                    </a:ext>
                  </a:extLst>
                </a:gridCol>
                <a:gridCol w="2364978">
                  <a:extLst>
                    <a:ext uri="{9D8B030D-6E8A-4147-A177-3AD203B41FA5}">
                      <a16:colId xmlns:a16="http://schemas.microsoft.com/office/drawing/2014/main" val="202811769"/>
                    </a:ext>
                  </a:extLst>
                </a:gridCol>
              </a:tblGrid>
              <a:tr h="640080">
                <a:tc>
                  <a:txBody>
                    <a:bodyPr/>
                    <a:lstStyle/>
                    <a:p>
                      <a:r>
                        <a:rPr lang="en-US" sz="1800" dirty="0"/>
                        <a:t>TITLE </a:t>
                      </a:r>
                    </a:p>
                  </a:txBody>
                  <a:tcPr/>
                </a:tc>
                <a:tc>
                  <a:txBody>
                    <a:bodyPr/>
                    <a:lstStyle/>
                    <a:p>
                      <a:r>
                        <a:rPr lang="en-US" sz="1800" dirty="0"/>
                        <a:t>AUTHOR</a:t>
                      </a:r>
                    </a:p>
                  </a:txBody>
                  <a:tcPr/>
                </a:tc>
                <a:tc>
                  <a:txBody>
                    <a:bodyPr/>
                    <a:lstStyle/>
                    <a:p>
                      <a:pPr lvl="0" algn="ctr">
                        <a:buNone/>
                      </a:pPr>
                      <a:r>
                        <a:rPr lang="en-US" sz="1800" dirty="0"/>
                        <a:t>PUBLISHED IN</a:t>
                      </a:r>
                    </a:p>
                  </a:txBody>
                  <a:tcPr/>
                </a:tc>
                <a:tc>
                  <a:txBody>
                    <a:bodyPr/>
                    <a:lstStyle/>
                    <a:p>
                      <a:pPr lvl="0">
                        <a:buNone/>
                      </a:pPr>
                      <a:r>
                        <a:rPr lang="en-US" sz="1800" dirty="0"/>
                        <a:t>YEAR</a:t>
                      </a:r>
                    </a:p>
                  </a:txBody>
                  <a:tcPr/>
                </a:tc>
                <a:tc>
                  <a:txBody>
                    <a:bodyPr/>
                    <a:lstStyle/>
                    <a:p>
                      <a:pPr lvl="0">
                        <a:buNone/>
                      </a:pPr>
                      <a:r>
                        <a:rPr lang="en-US" sz="1800" dirty="0"/>
                        <a:t>METHODOLOGY</a:t>
                      </a:r>
                    </a:p>
                  </a:txBody>
                  <a:tcPr/>
                </a:tc>
                <a:extLst>
                  <a:ext uri="{0D108BD9-81ED-4DB2-BD59-A6C34878D82A}">
                    <a16:rowId xmlns:a16="http://schemas.microsoft.com/office/drawing/2014/main" val="1238541721"/>
                  </a:ext>
                </a:extLst>
              </a:tr>
              <a:tr h="1286937">
                <a:tc>
                  <a:txBody>
                    <a:bodyPr/>
                    <a:lstStyle/>
                    <a:p>
                      <a:pPr lvl="0">
                        <a:buNone/>
                      </a:pPr>
                      <a:r>
                        <a:rPr lang="en-US" sz="1300" u="none" strike="noStrike" noProof="0" dirty="0"/>
                        <a:t>Sentiment Analysis of Movie Review Using Supervised Machine Learning Techniques </a:t>
                      </a:r>
                      <a:endParaRPr lang="en-US" sz="1300" dirty="0"/>
                    </a:p>
                  </a:txBody>
                  <a:tcPr/>
                </a:tc>
                <a:tc>
                  <a:txBody>
                    <a:bodyPr/>
                    <a:lstStyle/>
                    <a:p>
                      <a:pPr lvl="0">
                        <a:buNone/>
                      </a:pPr>
                      <a:r>
                        <a:rPr lang="en-US" sz="1300" u="none" strike="noStrike" noProof="0" dirty="0" err="1"/>
                        <a:t>Gurshobit</a:t>
                      </a:r>
                      <a:r>
                        <a:rPr lang="en-US" sz="1300" u="none" strike="noStrike" noProof="0" dirty="0"/>
                        <a:t> Singh Brar  , Asst. Prof. Ankit Sharma</a:t>
                      </a:r>
                      <a:endParaRPr lang="en-US" sz="1300" dirty="0"/>
                    </a:p>
                  </a:txBody>
                  <a:tcPr/>
                </a:tc>
                <a:tc>
                  <a:txBody>
                    <a:bodyPr/>
                    <a:lstStyle/>
                    <a:p>
                      <a:pPr lvl="0">
                        <a:buNone/>
                      </a:pPr>
                      <a:r>
                        <a:rPr lang="en-US" sz="1300" u="none" strike="noStrike" noProof="0" dirty="0"/>
                        <a:t>International Journal of Applied Engineering Research</a:t>
                      </a:r>
                      <a:endParaRPr lang="en-US" sz="1300" dirty="0"/>
                    </a:p>
                  </a:txBody>
                  <a:tcPr/>
                </a:tc>
                <a:tc>
                  <a:txBody>
                    <a:bodyPr/>
                    <a:lstStyle/>
                    <a:p>
                      <a:r>
                        <a:rPr lang="en-US" sz="1300" dirty="0"/>
                        <a:t>2018</a:t>
                      </a:r>
                    </a:p>
                  </a:txBody>
                  <a:tcPr/>
                </a:tc>
                <a:tc>
                  <a:txBody>
                    <a:bodyPr/>
                    <a:lstStyle/>
                    <a:p>
                      <a:pPr lvl="0">
                        <a:buNone/>
                      </a:pPr>
                      <a:r>
                        <a:rPr lang="en-US" sz="1300" u="none" strike="noStrike" noProof="0" dirty="0"/>
                        <a:t>Best thing about the system that it is a web-based API for sentiment analysis for movie reviews with JSON output to display results on any operating system</a:t>
                      </a:r>
                      <a:endParaRPr lang="en-US" sz="1300" dirty="0"/>
                    </a:p>
                  </a:txBody>
                  <a:tcPr/>
                </a:tc>
                <a:extLst>
                  <a:ext uri="{0D108BD9-81ED-4DB2-BD59-A6C34878D82A}">
                    <a16:rowId xmlns:a16="http://schemas.microsoft.com/office/drawing/2014/main" val="2293520218"/>
                  </a:ext>
                </a:extLst>
              </a:tr>
              <a:tr h="1286937">
                <a:tc>
                  <a:txBody>
                    <a:bodyPr/>
                    <a:lstStyle/>
                    <a:p>
                      <a:pPr lvl="0" algn="l">
                        <a:lnSpc>
                          <a:spcPct val="100000"/>
                        </a:lnSpc>
                        <a:spcBef>
                          <a:spcPts val="0"/>
                        </a:spcBef>
                        <a:spcAft>
                          <a:spcPts val="0"/>
                        </a:spcAft>
                        <a:buNone/>
                      </a:pPr>
                      <a:r>
                        <a:rPr lang="en-US" sz="1300" dirty="0"/>
                        <a:t>Sentiment analysis of movie reviews: A new feature-based heuristic for aspect-level sentiment classification</a:t>
                      </a:r>
                    </a:p>
                    <a:p>
                      <a:pPr lvl="0">
                        <a:buNone/>
                      </a:pPr>
                      <a:endParaRPr lang="en-US" sz="1300" dirty="0"/>
                    </a:p>
                  </a:txBody>
                  <a:tcPr/>
                </a:tc>
                <a:tc>
                  <a:txBody>
                    <a:bodyPr/>
                    <a:lstStyle/>
                    <a:p>
                      <a:pPr lvl="0">
                        <a:buNone/>
                      </a:pPr>
                      <a:r>
                        <a:rPr lang="en-US" sz="1300" u="none" strike="noStrike" noProof="0" dirty="0"/>
                        <a:t>V. K. Singh; R. </a:t>
                      </a:r>
                      <a:r>
                        <a:rPr lang="en-US" sz="1300" u="none" strike="noStrike" noProof="0" dirty="0" err="1"/>
                        <a:t>Piryani</a:t>
                      </a:r>
                      <a:r>
                        <a:rPr lang="en-US" sz="1300" u="none" strike="noStrike" noProof="0" dirty="0"/>
                        <a:t>; A. Uddin; P. </a:t>
                      </a:r>
                      <a:r>
                        <a:rPr lang="en-US" sz="1300" u="none" strike="noStrike" noProof="0" dirty="0" err="1"/>
                        <a:t>Waila</a:t>
                      </a:r>
                      <a:endParaRPr lang="en-US" sz="1300" dirty="0"/>
                    </a:p>
                  </a:txBody>
                  <a:tcPr/>
                </a:tc>
                <a:tc>
                  <a:txBody>
                    <a:bodyPr/>
                    <a:lstStyle/>
                    <a:p>
                      <a:r>
                        <a:rPr lang="en-US" sz="1300" dirty="0"/>
                        <a:t>IEEE</a:t>
                      </a:r>
                    </a:p>
                  </a:txBody>
                  <a:tcPr/>
                </a:tc>
                <a:tc>
                  <a:txBody>
                    <a:bodyPr/>
                    <a:lstStyle/>
                    <a:p>
                      <a:r>
                        <a:rPr lang="en-US" sz="1300" dirty="0"/>
                        <a:t>2013</a:t>
                      </a:r>
                    </a:p>
                  </a:txBody>
                  <a:tcPr/>
                </a:tc>
                <a:tc>
                  <a:txBody>
                    <a:bodyPr/>
                    <a:lstStyle/>
                    <a:p>
                      <a:pPr lvl="0">
                        <a:buNone/>
                      </a:pPr>
                      <a:r>
                        <a:rPr lang="en-US" sz="1300" u="none" strike="noStrike" noProof="0" dirty="0"/>
                        <a:t>We have used a </a:t>
                      </a:r>
                      <a:r>
                        <a:rPr lang="en-US" sz="1300" u="none" strike="noStrike" noProof="0" dirty="0" err="1"/>
                        <a:t>SentiWordNet</a:t>
                      </a:r>
                      <a:r>
                        <a:rPr lang="en-US" sz="1300" u="none" strike="noStrike" noProof="0" dirty="0"/>
                        <a:t> based scheme with two different linguistic feature selections comprising of adjectives, adverbs and verbs and n-gram feature extraction</a:t>
                      </a:r>
                      <a:endParaRPr lang="en-US" sz="1300" dirty="0"/>
                    </a:p>
                  </a:txBody>
                  <a:tcPr/>
                </a:tc>
                <a:extLst>
                  <a:ext uri="{0D108BD9-81ED-4DB2-BD59-A6C34878D82A}">
                    <a16:rowId xmlns:a16="http://schemas.microsoft.com/office/drawing/2014/main" val="624372890"/>
                  </a:ext>
                </a:extLst>
              </a:tr>
              <a:tr h="1486848">
                <a:tc>
                  <a:txBody>
                    <a:bodyPr/>
                    <a:lstStyle/>
                    <a:p>
                      <a:pPr lvl="0">
                        <a:buNone/>
                      </a:pPr>
                      <a:r>
                        <a:rPr lang="en-US" sz="1300" u="none" strike="noStrike" noProof="0" dirty="0"/>
                        <a:t>Sentiment Analysis Using Machine Learning Approaches (Lexicon based on movie review dataset)</a:t>
                      </a:r>
                      <a:endParaRPr lang="en-US" sz="1300" dirty="0"/>
                    </a:p>
                  </a:txBody>
                  <a:tcPr/>
                </a:tc>
                <a:tc>
                  <a:txBody>
                    <a:bodyPr/>
                    <a:lstStyle/>
                    <a:p>
                      <a:pPr lvl="0">
                        <a:buNone/>
                      </a:pPr>
                      <a:r>
                        <a:rPr lang="en-US" sz="1300" u="none" strike="noStrike" noProof="0" dirty="0"/>
                        <a:t>Ayushi Mitra</a:t>
                      </a:r>
                      <a:endParaRPr lang="en-US" sz="1300" dirty="0"/>
                    </a:p>
                  </a:txBody>
                  <a:tcPr/>
                </a:tc>
                <a:tc>
                  <a:txBody>
                    <a:bodyPr/>
                    <a:lstStyle/>
                    <a:p>
                      <a:pPr lvl="0">
                        <a:buNone/>
                      </a:pPr>
                      <a:r>
                        <a:rPr lang="en-US" sz="1300" u="none" strike="noStrike" noProof="0" dirty="0"/>
                        <a:t>Journal of Ubiquitous Computing and Communication Technologies</a:t>
                      </a:r>
                      <a:endParaRPr lang="en-US" sz="1300" dirty="0"/>
                    </a:p>
                  </a:txBody>
                  <a:tcPr/>
                </a:tc>
                <a:tc>
                  <a:txBody>
                    <a:bodyPr/>
                    <a:lstStyle/>
                    <a:p>
                      <a:r>
                        <a:rPr lang="en-US" sz="1300" dirty="0"/>
                        <a:t>2020</a:t>
                      </a:r>
                    </a:p>
                  </a:txBody>
                  <a:tcPr/>
                </a:tc>
                <a:tc>
                  <a:txBody>
                    <a:bodyPr/>
                    <a:lstStyle/>
                    <a:p>
                      <a:pPr lvl="0">
                        <a:buNone/>
                      </a:pPr>
                      <a:r>
                        <a:rPr lang="en-US" sz="1300" u="none" strike="noStrike" noProof="0" dirty="0"/>
                        <a:t>. The strength of the sentiment classification depends on the scale of the lexicon (dictionary) because the size of the lexicon will increase this approach and becomes more incorrect and time consuming.</a:t>
                      </a:r>
                      <a:endParaRPr lang="en-US" sz="1300" dirty="0"/>
                    </a:p>
                  </a:txBody>
                  <a:tcPr/>
                </a:tc>
                <a:extLst>
                  <a:ext uri="{0D108BD9-81ED-4DB2-BD59-A6C34878D82A}">
                    <a16:rowId xmlns:a16="http://schemas.microsoft.com/office/drawing/2014/main" val="11549407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84229d06fe_0_78"/>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dirty="0"/>
              <a:t>5</a:t>
            </a:fld>
            <a:endParaRPr/>
          </a:p>
        </p:txBody>
      </p:sp>
      <p:sp>
        <p:nvSpPr>
          <p:cNvPr id="166" name="Google Shape;166;g184229d06fe_0_78"/>
          <p:cNvSpPr/>
          <p:nvPr/>
        </p:nvSpPr>
        <p:spPr>
          <a:xfrm>
            <a:off x="822950" y="813250"/>
            <a:ext cx="7481400" cy="558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IN" sz="2800" b="1" u="sng">
                <a:latin typeface="Times New Roman"/>
                <a:cs typeface="Times New Roman"/>
              </a:rPr>
              <a:t>Literature Survey </a:t>
            </a:r>
            <a:endParaRPr lang="en-US"/>
          </a:p>
        </p:txBody>
      </p:sp>
      <p:graphicFrame>
        <p:nvGraphicFramePr>
          <p:cNvPr id="4" name="Table 3">
            <a:extLst>
              <a:ext uri="{FF2B5EF4-FFF2-40B4-BE49-F238E27FC236}">
                <a16:creationId xmlns:a16="http://schemas.microsoft.com/office/drawing/2014/main" id="{64FF049D-0D04-731B-46F8-9215E8E67075}"/>
              </a:ext>
            </a:extLst>
          </p:cNvPr>
          <p:cNvGraphicFramePr>
            <a:graphicFrameLocks noGrp="1"/>
          </p:cNvGraphicFramePr>
          <p:nvPr>
            <p:extLst>
              <p:ext uri="{D42A27DB-BD31-4B8C-83A1-F6EECF244321}">
                <p14:modId xmlns:p14="http://schemas.microsoft.com/office/powerpoint/2010/main" val="3129315497"/>
              </p:ext>
            </p:extLst>
          </p:nvPr>
        </p:nvGraphicFramePr>
        <p:xfrm>
          <a:off x="418010" y="1499809"/>
          <a:ext cx="8352122" cy="4484369"/>
        </p:xfrm>
        <a:graphic>
          <a:graphicData uri="http://schemas.openxmlformats.org/drawingml/2006/table">
            <a:tbl>
              <a:tblPr firstRow="1" bandRow="1">
                <a:tableStyleId>{69C7853C-536D-4A76-A0AE-DD22124D55A5}</a:tableStyleId>
              </a:tblPr>
              <a:tblGrid>
                <a:gridCol w="2122714">
                  <a:extLst>
                    <a:ext uri="{9D8B030D-6E8A-4147-A177-3AD203B41FA5}">
                      <a16:colId xmlns:a16="http://schemas.microsoft.com/office/drawing/2014/main" val="212018162"/>
                    </a:ext>
                  </a:extLst>
                </a:gridCol>
                <a:gridCol w="1487713">
                  <a:extLst>
                    <a:ext uri="{9D8B030D-6E8A-4147-A177-3AD203B41FA5}">
                      <a16:colId xmlns:a16="http://schemas.microsoft.com/office/drawing/2014/main" val="4257301770"/>
                    </a:ext>
                  </a:extLst>
                </a:gridCol>
                <a:gridCol w="1523999">
                  <a:extLst>
                    <a:ext uri="{9D8B030D-6E8A-4147-A177-3AD203B41FA5}">
                      <a16:colId xmlns:a16="http://schemas.microsoft.com/office/drawing/2014/main" val="2521329779"/>
                    </a:ext>
                  </a:extLst>
                </a:gridCol>
                <a:gridCol w="836233">
                  <a:extLst>
                    <a:ext uri="{9D8B030D-6E8A-4147-A177-3AD203B41FA5}">
                      <a16:colId xmlns:a16="http://schemas.microsoft.com/office/drawing/2014/main" val="1264840186"/>
                    </a:ext>
                  </a:extLst>
                </a:gridCol>
                <a:gridCol w="2381463">
                  <a:extLst>
                    <a:ext uri="{9D8B030D-6E8A-4147-A177-3AD203B41FA5}">
                      <a16:colId xmlns:a16="http://schemas.microsoft.com/office/drawing/2014/main" val="202811769"/>
                    </a:ext>
                  </a:extLst>
                </a:gridCol>
              </a:tblGrid>
              <a:tr h="674369">
                <a:tc>
                  <a:txBody>
                    <a:bodyPr/>
                    <a:lstStyle/>
                    <a:p>
                      <a:r>
                        <a:rPr lang="en-US" sz="1800" dirty="0"/>
                        <a:t>TITLE </a:t>
                      </a:r>
                    </a:p>
                  </a:txBody>
                  <a:tcPr/>
                </a:tc>
                <a:tc>
                  <a:txBody>
                    <a:bodyPr/>
                    <a:lstStyle/>
                    <a:p>
                      <a:r>
                        <a:rPr lang="en-US" sz="1800" dirty="0"/>
                        <a:t>AUTHOR</a:t>
                      </a:r>
                    </a:p>
                  </a:txBody>
                  <a:tcPr/>
                </a:tc>
                <a:tc>
                  <a:txBody>
                    <a:bodyPr/>
                    <a:lstStyle/>
                    <a:p>
                      <a:pPr lvl="0" algn="ctr">
                        <a:buNone/>
                      </a:pPr>
                      <a:r>
                        <a:rPr lang="en-US" sz="1800" dirty="0"/>
                        <a:t>PUBLISHED IN</a:t>
                      </a:r>
                    </a:p>
                  </a:txBody>
                  <a:tcPr/>
                </a:tc>
                <a:tc>
                  <a:txBody>
                    <a:bodyPr/>
                    <a:lstStyle/>
                    <a:p>
                      <a:pPr lvl="0">
                        <a:buNone/>
                      </a:pPr>
                      <a:r>
                        <a:rPr lang="en-US" sz="1800" dirty="0"/>
                        <a:t>YEAR</a:t>
                      </a:r>
                    </a:p>
                  </a:txBody>
                  <a:tcPr/>
                </a:tc>
                <a:tc>
                  <a:txBody>
                    <a:bodyPr/>
                    <a:lstStyle/>
                    <a:p>
                      <a:pPr lvl="0">
                        <a:buNone/>
                      </a:pPr>
                      <a:r>
                        <a:rPr lang="en-US" sz="1800" dirty="0"/>
                        <a:t>METHODOLOGY</a:t>
                      </a:r>
                    </a:p>
                  </a:txBody>
                  <a:tcPr/>
                </a:tc>
                <a:extLst>
                  <a:ext uri="{0D108BD9-81ED-4DB2-BD59-A6C34878D82A}">
                    <a16:rowId xmlns:a16="http://schemas.microsoft.com/office/drawing/2014/main" val="1238541721"/>
                  </a:ext>
                </a:extLst>
              </a:tr>
              <a:tr h="838123">
                <a:tc>
                  <a:txBody>
                    <a:bodyPr/>
                    <a:lstStyle/>
                    <a:p>
                      <a:pPr lvl="0" algn="l">
                        <a:lnSpc>
                          <a:spcPct val="100000"/>
                        </a:lnSpc>
                        <a:spcBef>
                          <a:spcPts val="0"/>
                        </a:spcBef>
                        <a:spcAft>
                          <a:spcPts val="0"/>
                        </a:spcAft>
                        <a:buNone/>
                      </a:pPr>
                      <a:r>
                        <a:rPr lang="en-US" sz="1400" dirty="0"/>
                        <a:t>A novel adaptable approach for sentiment analysis on big social data</a:t>
                      </a:r>
                    </a:p>
                    <a:p>
                      <a:pPr lvl="0">
                        <a:buNone/>
                      </a:pPr>
                      <a:endParaRPr lang="en-US" sz="1400" u="none" strike="noStrike" noProof="0" dirty="0"/>
                    </a:p>
                  </a:txBody>
                  <a:tcPr/>
                </a:tc>
                <a:tc>
                  <a:txBody>
                    <a:bodyPr/>
                    <a:lstStyle/>
                    <a:p>
                      <a:pPr marL="0" lvl="0" indent="0" algn="l">
                        <a:lnSpc>
                          <a:spcPct val="100000"/>
                        </a:lnSpc>
                        <a:spcBef>
                          <a:spcPts val="0"/>
                        </a:spcBef>
                        <a:spcAft>
                          <a:spcPts val="0"/>
                        </a:spcAft>
                        <a:buNone/>
                      </a:pPr>
                      <a:r>
                        <a:rPr lang="en-US" sz="1400" u="none" strike="noStrike" noProof="0" dirty="0"/>
                        <a:t>Imane El Alaoui, </a:t>
                      </a:r>
                      <a:endParaRPr lang="en-US" sz="1400" u="none"/>
                    </a:p>
                    <a:p>
                      <a:pPr marL="0" lvl="0" indent="0" algn="l">
                        <a:lnSpc>
                          <a:spcPct val="100000"/>
                        </a:lnSpc>
                        <a:spcBef>
                          <a:spcPts val="0"/>
                        </a:spcBef>
                        <a:spcAft>
                          <a:spcPts val="0"/>
                        </a:spcAft>
                        <a:buNone/>
                      </a:pPr>
                      <a:r>
                        <a:rPr lang="en-US" sz="1400" u="none" strike="noStrike" noProof="0" dirty="0"/>
                        <a:t>Youssef </a:t>
                      </a:r>
                      <a:r>
                        <a:rPr lang="en-US" sz="1400" u="none" strike="noStrike" noProof="0" dirty="0" err="1"/>
                        <a:t>Gahi</a:t>
                      </a:r>
                      <a:r>
                        <a:rPr lang="en-US" sz="1400" u="none" strike="noStrike" noProof="0" dirty="0"/>
                        <a:t>, </a:t>
                      </a:r>
                      <a:endParaRPr lang="en-US" sz="1400" u="none"/>
                    </a:p>
                    <a:p>
                      <a:pPr marL="0" lvl="0" indent="0" algn="l">
                        <a:lnSpc>
                          <a:spcPct val="100000"/>
                        </a:lnSpc>
                        <a:spcBef>
                          <a:spcPts val="0"/>
                        </a:spcBef>
                        <a:spcAft>
                          <a:spcPts val="0"/>
                        </a:spcAft>
                        <a:buNone/>
                      </a:pPr>
                      <a:r>
                        <a:rPr lang="en-US" sz="1400" u="none" strike="noStrike" noProof="0" dirty="0"/>
                        <a:t>Rochdi </a:t>
                      </a:r>
                      <a:r>
                        <a:rPr lang="en-US" sz="1400" u="none" strike="noStrike" noProof="0" dirty="0" err="1"/>
                        <a:t>Messoussi</a:t>
                      </a:r>
                      <a:r>
                        <a:rPr lang="en-US" sz="1400" u="none" strike="noStrike" noProof="0" dirty="0"/>
                        <a:t>, </a:t>
                      </a:r>
                      <a:endParaRPr lang="en-US" sz="1400" u="none"/>
                    </a:p>
                    <a:p>
                      <a:pPr marL="0" lvl="0" indent="0" algn="l">
                        <a:lnSpc>
                          <a:spcPct val="100000"/>
                        </a:lnSpc>
                        <a:spcBef>
                          <a:spcPts val="0"/>
                        </a:spcBef>
                        <a:spcAft>
                          <a:spcPts val="0"/>
                        </a:spcAft>
                        <a:buNone/>
                      </a:pPr>
                      <a:r>
                        <a:rPr lang="en-US" sz="1400" u="none" strike="noStrike" noProof="0" dirty="0"/>
                        <a:t>Youness Chaabi, </a:t>
                      </a:r>
                      <a:endParaRPr lang="en-US" sz="1400" u="none"/>
                    </a:p>
                    <a:p>
                      <a:pPr marL="0" lvl="0" indent="0" algn="l">
                        <a:lnSpc>
                          <a:spcPct val="100000"/>
                        </a:lnSpc>
                        <a:spcBef>
                          <a:spcPts val="0"/>
                        </a:spcBef>
                        <a:spcAft>
                          <a:spcPts val="0"/>
                        </a:spcAft>
                        <a:buNone/>
                      </a:pPr>
                      <a:r>
                        <a:rPr lang="en-US" sz="1400" u="none" strike="noStrike" noProof="0" dirty="0"/>
                        <a:t>Alexis </a:t>
                      </a:r>
                      <a:r>
                        <a:rPr lang="en-US" sz="1400" u="none" strike="noStrike" noProof="0" dirty="0" err="1"/>
                        <a:t>Todoskoff</a:t>
                      </a:r>
                      <a:r>
                        <a:rPr lang="en-US" sz="1400" u="none" strike="noStrike" noProof="0" dirty="0"/>
                        <a:t> &amp; </a:t>
                      </a:r>
                      <a:endParaRPr lang="en-US" sz="1400" u="none"/>
                    </a:p>
                    <a:p>
                      <a:pPr marL="0" lvl="0" indent="0" algn="l">
                        <a:lnSpc>
                          <a:spcPct val="100000"/>
                        </a:lnSpc>
                        <a:spcBef>
                          <a:spcPts val="0"/>
                        </a:spcBef>
                        <a:spcAft>
                          <a:spcPts val="0"/>
                        </a:spcAft>
                        <a:buNone/>
                      </a:pPr>
                      <a:r>
                        <a:rPr lang="en-US" sz="1400" u="none" strike="noStrike" noProof="0" dirty="0"/>
                        <a:t>Abdessamad Kobi </a:t>
                      </a:r>
                      <a:endParaRPr lang="en-US" sz="1400" u="none"/>
                    </a:p>
                    <a:p>
                      <a:pPr lvl="0">
                        <a:buNone/>
                      </a:pPr>
                      <a:endParaRPr lang="en-US" sz="1400" u="none" strike="noStrike" noProof="0" dirty="0"/>
                    </a:p>
                  </a:txBody>
                  <a:tcPr/>
                </a:tc>
                <a:tc>
                  <a:txBody>
                    <a:bodyPr/>
                    <a:lstStyle/>
                    <a:p>
                      <a:pPr lvl="0">
                        <a:buNone/>
                      </a:pPr>
                      <a:r>
                        <a:rPr lang="en-US" sz="1400" dirty="0"/>
                        <a:t>Journal of Big Data</a:t>
                      </a:r>
                    </a:p>
                  </a:txBody>
                  <a:tcPr/>
                </a:tc>
                <a:tc>
                  <a:txBody>
                    <a:bodyPr/>
                    <a:lstStyle/>
                    <a:p>
                      <a:pPr lvl="0">
                        <a:buNone/>
                      </a:pPr>
                      <a:r>
                        <a:rPr lang="en-US" sz="1400" dirty="0"/>
                        <a:t>2020</a:t>
                      </a:r>
                    </a:p>
                  </a:txBody>
                  <a:tcPr/>
                </a:tc>
                <a:tc>
                  <a:txBody>
                    <a:bodyPr/>
                    <a:lstStyle/>
                    <a:p>
                      <a:pPr lvl="0">
                        <a:buNone/>
                      </a:pPr>
                      <a:r>
                        <a:rPr lang="en-US" sz="1400" u="none" strike="noStrike" noProof="0" dirty="0"/>
                        <a:t>In this paper, we propose an adaptable sentiment analysis approach that analyzes social media posts and extracts user’s opinion in real-time. </a:t>
                      </a:r>
                      <a:endParaRPr lang="en-US" sz="1400" dirty="0"/>
                    </a:p>
                  </a:txBody>
                  <a:tcPr/>
                </a:tc>
                <a:extLst>
                  <a:ext uri="{0D108BD9-81ED-4DB2-BD59-A6C34878D82A}">
                    <a16:rowId xmlns:a16="http://schemas.microsoft.com/office/drawing/2014/main" val="2293520218"/>
                  </a:ext>
                </a:extLst>
              </a:tr>
              <a:tr h="838123">
                <a:tc>
                  <a:txBody>
                    <a:bodyPr/>
                    <a:lstStyle/>
                    <a:p>
                      <a:pPr lvl="0" algn="l">
                        <a:lnSpc>
                          <a:spcPct val="100000"/>
                        </a:lnSpc>
                        <a:spcBef>
                          <a:spcPts val="0"/>
                        </a:spcBef>
                        <a:spcAft>
                          <a:spcPts val="0"/>
                        </a:spcAft>
                        <a:buNone/>
                      </a:pPr>
                      <a:r>
                        <a:rPr lang="en-US" sz="1400" dirty="0"/>
                        <a:t>Sentiment Analysis of Movie Review Using Integrated CNN-LSTM Mode</a:t>
                      </a:r>
                    </a:p>
                    <a:p>
                      <a:pPr lvl="0" algn="l">
                        <a:lnSpc>
                          <a:spcPct val="100000"/>
                        </a:lnSpc>
                        <a:spcBef>
                          <a:spcPts val="0"/>
                        </a:spcBef>
                        <a:spcAft>
                          <a:spcPts val="0"/>
                        </a:spcAft>
                        <a:buNone/>
                      </a:pPr>
                      <a:endParaRPr lang="en-US" sz="1400" dirty="0"/>
                    </a:p>
                  </a:txBody>
                  <a:tcPr/>
                </a:tc>
                <a:tc>
                  <a:txBody>
                    <a:bodyPr/>
                    <a:lstStyle/>
                    <a:p>
                      <a:pPr lvl="0" algn="l">
                        <a:lnSpc>
                          <a:spcPct val="100000"/>
                        </a:lnSpc>
                        <a:spcBef>
                          <a:spcPts val="0"/>
                        </a:spcBef>
                        <a:spcAft>
                          <a:spcPts val="0"/>
                        </a:spcAft>
                        <a:buNone/>
                      </a:pPr>
                      <a:endParaRPr lang="en-US" sz="1400" dirty="0"/>
                    </a:p>
                    <a:p>
                      <a:pPr lvl="0" algn="l">
                        <a:lnSpc>
                          <a:spcPct val="100000"/>
                        </a:lnSpc>
                        <a:spcBef>
                          <a:spcPts val="0"/>
                        </a:spcBef>
                        <a:spcAft>
                          <a:spcPts val="0"/>
                        </a:spcAft>
                        <a:buNone/>
                      </a:pPr>
                      <a:r>
                        <a:rPr lang="en-US" sz="1400" u="none" strike="noStrike" noProof="0" dirty="0"/>
                        <a:t>Kim, Kyoung-</a:t>
                      </a:r>
                      <a:r>
                        <a:rPr lang="en-US" sz="1400" u="none" strike="noStrike" noProof="0" err="1"/>
                        <a:t>jae</a:t>
                      </a:r>
                      <a:endParaRPr lang="en-US" sz="1400"/>
                    </a:p>
                    <a:p>
                      <a:pPr lvl="0">
                        <a:buNone/>
                      </a:pPr>
                      <a:endParaRPr lang="en-US" sz="1400" u="none" strike="noStrike" noProof="0" dirty="0"/>
                    </a:p>
                  </a:txBody>
                  <a:tcPr/>
                </a:tc>
                <a:tc>
                  <a:txBody>
                    <a:bodyPr/>
                    <a:lstStyle/>
                    <a:p>
                      <a:r>
                        <a:rPr lang="en-US" sz="1400" dirty="0"/>
                        <a:t>Korea Science</a:t>
                      </a:r>
                    </a:p>
                  </a:txBody>
                  <a:tcPr/>
                </a:tc>
                <a:tc>
                  <a:txBody>
                    <a:bodyPr/>
                    <a:lstStyle/>
                    <a:p>
                      <a:r>
                        <a:rPr lang="en-US" sz="1400" dirty="0"/>
                        <a:t>2019</a:t>
                      </a:r>
                    </a:p>
                  </a:txBody>
                  <a:tcPr/>
                </a:tc>
                <a:tc>
                  <a:txBody>
                    <a:bodyPr/>
                    <a:lstStyle/>
                    <a:p>
                      <a:pPr lvl="0">
                        <a:buNone/>
                      </a:pPr>
                      <a:r>
                        <a:rPr lang="en-US" sz="1400" u="none" strike="noStrike" noProof="0" dirty="0"/>
                        <a:t>This study tries to enhance the classification accuracy of movie reviews using the integrated CNN-LSTM model.</a:t>
                      </a:r>
                      <a:endParaRPr lang="en-US" sz="1400" dirty="0"/>
                    </a:p>
                  </a:txBody>
                  <a:tcPr/>
                </a:tc>
                <a:extLst>
                  <a:ext uri="{0D108BD9-81ED-4DB2-BD59-A6C34878D82A}">
                    <a16:rowId xmlns:a16="http://schemas.microsoft.com/office/drawing/2014/main" val="62437289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84229d06fe_0_113"/>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125" name="Google Shape;125;g184229d06fe_0_113"/>
          <p:cNvSpPr/>
          <p:nvPr/>
        </p:nvSpPr>
        <p:spPr>
          <a:xfrm>
            <a:off x="822950" y="1558625"/>
            <a:ext cx="7481400" cy="4912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285750" indent="-285750" algn="just">
              <a:buChar char="•"/>
            </a:pPr>
            <a:r>
              <a:rPr lang="en-US" sz="2400" b="1" dirty="0">
                <a:latin typeface="Times New Roman"/>
              </a:rPr>
              <a:t>Data cleaning- </a:t>
            </a:r>
            <a:endParaRPr lang="en-US" sz="2400" dirty="0">
              <a:latin typeface="Times New Roman"/>
            </a:endParaRPr>
          </a:p>
          <a:p>
            <a:pPr algn="just"/>
            <a:r>
              <a:rPr lang="en-US" sz="2400" dirty="0">
                <a:latin typeface="Times New Roman"/>
              </a:rPr>
              <a:t>Handling missing values -  Any row in the dataset containing missing values will be replaced with the mean of all rows under that column. Any HTML tags, URLs, and special characters will also be removed and the entire dataset is converted to lowercase</a:t>
            </a:r>
          </a:p>
          <a:p>
            <a:pPr algn="just"/>
            <a:endParaRPr lang="en-US" sz="2400">
              <a:latin typeface="Times New Roman"/>
            </a:endParaRPr>
          </a:p>
          <a:p>
            <a:pPr marL="285750" indent="-285750" algn="just">
              <a:buChar char="•"/>
            </a:pPr>
            <a:r>
              <a:rPr lang="en-US" sz="2400" b="1" dirty="0">
                <a:latin typeface="Times New Roman"/>
              </a:rPr>
              <a:t>Natural Language processing</a:t>
            </a:r>
            <a:r>
              <a:rPr lang="en-US" sz="2400" dirty="0">
                <a:latin typeface="Times New Roman"/>
              </a:rPr>
              <a:t> -</a:t>
            </a:r>
          </a:p>
          <a:p>
            <a:pPr algn="just"/>
            <a:r>
              <a:rPr lang="en-US" sz="2400" dirty="0">
                <a:latin typeface="Times New Roman"/>
              </a:rPr>
              <a:t>Stemming -  Stemming is a technique used to extract the base form of words by removing affixes from them.</a:t>
            </a:r>
          </a:p>
          <a:p>
            <a:pPr algn="just"/>
            <a:br>
              <a:rPr lang="en-US" sz="2400" dirty="0">
                <a:latin typeface="Times New Roman"/>
              </a:rPr>
            </a:br>
            <a:endParaRPr lang="en-US" sz="2400">
              <a:latin typeface="Times New Roman"/>
            </a:endParaRPr>
          </a:p>
          <a:p>
            <a:pPr marL="457200" algn="just"/>
            <a:br>
              <a:rPr lang="en-US" dirty="0"/>
            </a:br>
            <a:endParaRPr lang="en-US"/>
          </a:p>
        </p:txBody>
      </p:sp>
      <p:sp>
        <p:nvSpPr>
          <p:cNvPr id="126" name="Google Shape;126;g184229d06fe_0_113"/>
          <p:cNvSpPr/>
          <p:nvPr/>
        </p:nvSpPr>
        <p:spPr>
          <a:xfrm>
            <a:off x="822950" y="813250"/>
            <a:ext cx="7481400" cy="558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GB" sz="2800" b="1" u="sng">
                <a:latin typeface="Times New Roman"/>
                <a:ea typeface="Times New Roman"/>
                <a:cs typeface="Times New Roman"/>
              </a:rPr>
              <a:t>Proposed Methodology</a:t>
            </a:r>
            <a:endParaRPr sz="2800" b="1" u="sng">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84229d06fe_0_106"/>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133" name="Google Shape;133;g184229d06fe_0_106"/>
          <p:cNvSpPr/>
          <p:nvPr/>
        </p:nvSpPr>
        <p:spPr>
          <a:xfrm>
            <a:off x="822950" y="1558625"/>
            <a:ext cx="7481400" cy="4912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just"/>
            <a:r>
              <a:rPr lang="en-US" sz="2400" dirty="0">
                <a:latin typeface="Times New Roman"/>
              </a:rPr>
              <a:t>3) </a:t>
            </a:r>
            <a:r>
              <a:rPr lang="en-US" sz="2400" b="1" dirty="0">
                <a:latin typeface="Times New Roman"/>
              </a:rPr>
              <a:t>Feature extraction</a:t>
            </a:r>
            <a:r>
              <a:rPr lang="en-US" sz="2400" dirty="0">
                <a:latin typeface="Times New Roman"/>
              </a:rPr>
              <a:t>- </a:t>
            </a:r>
            <a:endParaRPr lang="en-US" dirty="0"/>
          </a:p>
          <a:p>
            <a:pPr algn="just"/>
            <a:r>
              <a:rPr lang="en-US" sz="2400" dirty="0">
                <a:latin typeface="Times New Roman"/>
              </a:rPr>
              <a:t>TF_IDF stands for Term Frequency - Inverse Document Frequency and is a statistical measure that aims to better define how important a word is for a document, while also taking into account the relation to other documents from the same corpus. </a:t>
            </a:r>
          </a:p>
          <a:p>
            <a:pPr algn="just"/>
            <a:endParaRPr lang="en-US" sz="2400">
              <a:latin typeface="Times New Roman"/>
            </a:endParaRPr>
          </a:p>
          <a:p>
            <a:pPr algn="just"/>
            <a:r>
              <a:rPr lang="en-US" sz="2400" dirty="0">
                <a:latin typeface="Times New Roman"/>
              </a:rPr>
              <a:t>4)</a:t>
            </a:r>
            <a:r>
              <a:rPr lang="en-US" sz="2400" b="1" dirty="0">
                <a:latin typeface="Times New Roman"/>
              </a:rPr>
              <a:t> Building the machine learning model</a:t>
            </a:r>
            <a:r>
              <a:rPr lang="en-US" sz="2400" dirty="0">
                <a:latin typeface="Times New Roman"/>
              </a:rPr>
              <a:t> - </a:t>
            </a:r>
          </a:p>
          <a:p>
            <a:pPr marL="457200" algn="just"/>
            <a:r>
              <a:rPr lang="en-US" sz="2400" dirty="0">
                <a:latin typeface="Times New Roman"/>
              </a:rPr>
              <a:t>The overall task in this project is to classify review tweets as positive, negative or neutral. To do so we have employed multiple ML models such as Logistic Regression, Random Forest classifier, and Naive Bayes’ classifier.</a:t>
            </a:r>
          </a:p>
        </p:txBody>
      </p:sp>
      <p:sp>
        <p:nvSpPr>
          <p:cNvPr id="134" name="Google Shape;134;g184229d06fe_0_106"/>
          <p:cNvSpPr/>
          <p:nvPr/>
        </p:nvSpPr>
        <p:spPr>
          <a:xfrm>
            <a:off x="822950" y="813250"/>
            <a:ext cx="7481400" cy="558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GB" sz="2800" b="1" u="sng">
                <a:latin typeface="Times New Roman"/>
                <a:ea typeface="Times New Roman"/>
                <a:cs typeface="Times New Roman"/>
              </a:rPr>
              <a:t>Proposed Methodology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84229d06fe_0_99"/>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142" name="Google Shape;142;g184229d06fe_0_99"/>
          <p:cNvSpPr/>
          <p:nvPr/>
        </p:nvSpPr>
        <p:spPr>
          <a:xfrm>
            <a:off x="822950" y="813250"/>
            <a:ext cx="7481400" cy="558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US" sz="2800" b="1" u="sng">
                <a:latin typeface="Times New Roman"/>
                <a:cs typeface="Times New Roman"/>
              </a:rPr>
              <a:t>Design And Implementation</a:t>
            </a:r>
          </a:p>
        </p:txBody>
      </p:sp>
      <p:pic>
        <p:nvPicPr>
          <p:cNvPr id="2" name="Picture 2">
            <a:extLst>
              <a:ext uri="{FF2B5EF4-FFF2-40B4-BE49-F238E27FC236}">
                <a16:creationId xmlns:a16="http://schemas.microsoft.com/office/drawing/2014/main" id="{6668EB3E-B99A-C198-2DD7-E45709539621}"/>
              </a:ext>
            </a:extLst>
          </p:cNvPr>
          <p:cNvPicPr>
            <a:picLocks noChangeAspect="1"/>
          </p:cNvPicPr>
          <p:nvPr/>
        </p:nvPicPr>
        <p:blipFill>
          <a:blip r:embed="rId3"/>
          <a:stretch>
            <a:fillRect/>
          </a:stretch>
        </p:blipFill>
        <p:spPr>
          <a:xfrm>
            <a:off x="1840166" y="1473193"/>
            <a:ext cx="5463667" cy="52154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84229d06fe_0_50"/>
          <p:cNvSpPr txBox="1">
            <a:spLocks noGrp="1"/>
          </p:cNvSpPr>
          <p:nvPr>
            <p:ph type="sldNum" idx="12"/>
          </p:nvPr>
        </p:nvSpPr>
        <p:spPr>
          <a:xfrm>
            <a:off x="6457950" y="6356350"/>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181" name="Google Shape;181;g184229d06fe_0_50"/>
          <p:cNvSpPr/>
          <p:nvPr/>
        </p:nvSpPr>
        <p:spPr>
          <a:xfrm>
            <a:off x="822950" y="1558625"/>
            <a:ext cx="7481400" cy="4912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IN" sz="2400" b="1" dirty="0">
                <a:latin typeface="Times New Roman"/>
                <a:ea typeface="Times New Roman"/>
                <a:cs typeface="Times New Roman"/>
                <a:sym typeface="Times New Roman"/>
              </a:rPr>
              <a:t>Minimum Hardware Requirements:</a:t>
            </a:r>
            <a:endParaRPr lang="en-US" sz="2400" b="1" dirty="0">
              <a:latin typeface="Times New Roman"/>
              <a:ea typeface="Times New Roman"/>
              <a:cs typeface="Times New Roman"/>
            </a:endParaRPr>
          </a:p>
          <a:p>
            <a:pPr marL="0" lvl="0" indent="0" algn="just" rtl="0">
              <a:spcBef>
                <a:spcPts val="0"/>
              </a:spcBef>
              <a:spcAft>
                <a:spcPts val="0"/>
              </a:spcAft>
              <a:buNone/>
            </a:pPr>
            <a:endParaRPr sz="2400" b="1">
              <a:latin typeface="Times New Roman"/>
              <a:ea typeface="Times New Roman"/>
              <a:cs typeface="Times New Roman"/>
            </a:endParaRPr>
          </a:p>
          <a:p>
            <a:pPr marL="457200" indent="-355600" algn="just">
              <a:buSzPts val="2000"/>
              <a:buFont typeface="Times New Roman"/>
              <a:buChar char="●"/>
            </a:pPr>
            <a:r>
              <a:rPr lang="en-IN" sz="2000" dirty="0">
                <a:latin typeface="Times New Roman"/>
                <a:ea typeface="Times New Roman"/>
                <a:cs typeface="Times New Roman"/>
                <a:sym typeface="Times New Roman"/>
              </a:rPr>
              <a:t>RAM                          :Minimum 4GB</a:t>
            </a:r>
            <a:endParaRPr sz="2000" dirty="0">
              <a:latin typeface="Times New Roman"/>
              <a:ea typeface="Times New Roman"/>
              <a:cs typeface="Times New Roman"/>
            </a:endParaRPr>
          </a:p>
          <a:p>
            <a:pPr marL="457200" indent="-355600" algn="just">
              <a:buSzPts val="2000"/>
              <a:buFont typeface="Times New Roman"/>
              <a:buChar char="●"/>
            </a:pPr>
            <a:r>
              <a:rPr lang="en-IN" sz="2000" dirty="0">
                <a:latin typeface="Times New Roman"/>
                <a:ea typeface="Times New Roman"/>
                <a:cs typeface="Times New Roman"/>
                <a:sym typeface="Times New Roman"/>
              </a:rPr>
              <a:t>System CPU		      : Intel Core i5 2.6 GHz</a:t>
            </a:r>
            <a:endParaRPr sz="2000" dirty="0">
              <a:latin typeface="Times New Roman"/>
              <a:ea typeface="Times New Roman"/>
              <a:cs typeface="Times New Roman"/>
            </a:endParaRPr>
          </a:p>
          <a:p>
            <a:pPr marL="457200" indent="-355600" algn="just">
              <a:buSzPts val="2000"/>
              <a:buFont typeface="Times New Roman"/>
              <a:buChar char="●"/>
            </a:pPr>
            <a:r>
              <a:rPr lang="en-IN" sz="2000" dirty="0">
                <a:latin typeface="Times New Roman"/>
                <a:ea typeface="Times New Roman"/>
                <a:cs typeface="Times New Roman"/>
                <a:sym typeface="Times New Roman"/>
              </a:rPr>
              <a:t>Processor                    :Any Intel or AMD x86-64 processor </a:t>
            </a:r>
            <a:endParaRPr sz="2000">
              <a:latin typeface="Times New Roman"/>
              <a:ea typeface="Times New Roman"/>
              <a:cs typeface="Times New Roman"/>
            </a:endParaRPr>
          </a:p>
          <a:p>
            <a:pPr marL="457200" indent="-355600" algn="just">
              <a:buSzPts val="2000"/>
              <a:buFont typeface="Times New Roman"/>
              <a:buChar char="●"/>
            </a:pPr>
            <a:r>
              <a:rPr lang="en-IN" sz="2000" dirty="0">
                <a:latin typeface="Times New Roman"/>
                <a:ea typeface="Times New Roman"/>
                <a:cs typeface="Times New Roman"/>
                <a:sym typeface="Times New Roman"/>
              </a:rPr>
              <a:t>Internet Connection   : Required</a:t>
            </a:r>
            <a:endParaRPr sz="2000" dirty="0">
              <a:latin typeface="Times New Roman"/>
              <a:ea typeface="Times New Roman"/>
              <a:cs typeface="Times New Roman"/>
            </a:endParaRPr>
          </a:p>
          <a:p>
            <a:pPr marL="0" lvl="0" indent="0" algn="just" rtl="0">
              <a:spcBef>
                <a:spcPts val="0"/>
              </a:spcBef>
              <a:spcAft>
                <a:spcPts val="0"/>
              </a:spcAft>
              <a:buNone/>
            </a:pPr>
            <a:endParaRPr sz="2000">
              <a:latin typeface="Times New Roman"/>
              <a:ea typeface="Times New Roman"/>
              <a:cs typeface="Times New Roman"/>
            </a:endParaRPr>
          </a:p>
          <a:p>
            <a:pPr marL="0" lvl="0" indent="0" algn="just" rtl="0">
              <a:spcBef>
                <a:spcPts val="0"/>
              </a:spcBef>
              <a:spcAft>
                <a:spcPts val="0"/>
              </a:spcAft>
              <a:buNone/>
            </a:pPr>
            <a:endParaRPr sz="2000">
              <a:latin typeface="Times New Roman"/>
              <a:ea typeface="Times New Roman"/>
              <a:cs typeface="Times New Roman"/>
            </a:endParaRPr>
          </a:p>
          <a:p>
            <a:pPr marL="0" lvl="0" indent="0" algn="just" rtl="0">
              <a:spcBef>
                <a:spcPts val="0"/>
              </a:spcBef>
              <a:spcAft>
                <a:spcPts val="0"/>
              </a:spcAft>
              <a:buNone/>
            </a:pPr>
            <a:r>
              <a:rPr lang="en-IN" sz="2400" b="1" dirty="0">
                <a:latin typeface="Times New Roman"/>
                <a:ea typeface="Times New Roman"/>
                <a:cs typeface="Times New Roman"/>
                <a:sym typeface="Times New Roman"/>
              </a:rPr>
              <a:t>Software Requirements:</a:t>
            </a:r>
            <a:endParaRPr sz="2400" b="1" dirty="0">
              <a:latin typeface="Times New Roman"/>
              <a:ea typeface="Times New Roman"/>
              <a:cs typeface="Times New Roman"/>
            </a:endParaRPr>
          </a:p>
          <a:p>
            <a:pPr marL="0" lvl="0" indent="0" algn="just" rtl="0">
              <a:spcBef>
                <a:spcPts val="0"/>
              </a:spcBef>
              <a:spcAft>
                <a:spcPts val="0"/>
              </a:spcAft>
              <a:buNone/>
            </a:pPr>
            <a:endParaRPr sz="2400" b="1">
              <a:latin typeface="Times New Roman"/>
              <a:ea typeface="Times New Roman"/>
              <a:cs typeface="Times New Roman"/>
            </a:endParaRPr>
          </a:p>
          <a:p>
            <a:pPr marL="457200" indent="-355600" algn="just">
              <a:buSzPts val="2000"/>
              <a:buFont typeface="Times New Roman"/>
              <a:buChar char="●"/>
            </a:pPr>
            <a:r>
              <a:rPr lang="en-IN" sz="2000" dirty="0">
                <a:latin typeface="Times New Roman"/>
                <a:ea typeface="Times New Roman"/>
                <a:cs typeface="Times New Roman"/>
                <a:sym typeface="Times New Roman"/>
              </a:rPr>
              <a:t>Operating :  Windows 7 or More</a:t>
            </a:r>
            <a:endParaRPr sz="2000" dirty="0">
              <a:latin typeface="Times New Roman"/>
              <a:ea typeface="Times New Roman"/>
              <a:cs typeface="Times New Roman"/>
            </a:endParaRPr>
          </a:p>
          <a:p>
            <a:pPr marL="457200" lvl="0" indent="-355600" algn="just" rtl="0">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Development Kit: Python 3.6</a:t>
            </a:r>
            <a:endParaRPr sz="2000" dirty="0">
              <a:latin typeface="Times New Roman"/>
              <a:ea typeface="Times New Roman"/>
              <a:cs typeface="Times New Roman"/>
            </a:endParaRPr>
          </a:p>
          <a:p>
            <a:pPr marL="457200" indent="-355600" algn="just">
              <a:buSzPts val="2000"/>
              <a:buFont typeface="Times New Roman"/>
              <a:buChar char="●"/>
            </a:pPr>
            <a:r>
              <a:rPr lang="en-IN" sz="2000" dirty="0">
                <a:latin typeface="Times New Roman"/>
                <a:ea typeface="Times New Roman"/>
                <a:cs typeface="Times New Roman"/>
                <a:sym typeface="Times New Roman"/>
              </a:rPr>
              <a:t>IDE: Google Collab/</a:t>
            </a:r>
            <a:r>
              <a:rPr lang="en-IN" sz="2000" dirty="0" err="1">
                <a:latin typeface="Times New Roman"/>
                <a:ea typeface="Times New Roman"/>
                <a:cs typeface="Times New Roman"/>
                <a:sym typeface="Times New Roman"/>
              </a:rPr>
              <a:t>Jupyter</a:t>
            </a:r>
            <a:r>
              <a:rPr lang="en-IN" sz="2000" dirty="0">
                <a:latin typeface="Times New Roman"/>
                <a:ea typeface="Times New Roman"/>
                <a:cs typeface="Times New Roman"/>
                <a:sym typeface="Times New Roman"/>
              </a:rPr>
              <a:t> Notebook, Visual Studio</a:t>
            </a:r>
            <a:endParaRPr sz="2000" dirty="0">
              <a:latin typeface="Times New Roman"/>
              <a:ea typeface="Times New Roman"/>
              <a:cs typeface="Times New Roman"/>
            </a:endParaRPr>
          </a:p>
          <a:p>
            <a:pPr marL="457200" lvl="0" indent="-355600" algn="just" rtl="0">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Dataset: Kaggle</a:t>
            </a:r>
            <a:endParaRPr sz="2000" dirty="0">
              <a:latin typeface="Times New Roman"/>
              <a:ea typeface="Times New Roman"/>
              <a:cs typeface="Times New Roman"/>
            </a:endParaRPr>
          </a:p>
          <a:p>
            <a:r>
              <a:rPr lang="en-IN" sz="2000" dirty="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p:txBody>
      </p:sp>
      <p:sp>
        <p:nvSpPr>
          <p:cNvPr id="182" name="Google Shape;182;g184229d06fe_0_50"/>
          <p:cNvSpPr/>
          <p:nvPr/>
        </p:nvSpPr>
        <p:spPr>
          <a:xfrm>
            <a:off x="822950" y="813250"/>
            <a:ext cx="7481400" cy="558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u="sng">
                <a:latin typeface="Times New Roman"/>
                <a:ea typeface="Times New Roman"/>
                <a:cs typeface="Times New Roman"/>
                <a:sym typeface="Times New Roman"/>
              </a:rPr>
              <a:t>Software and Hardware requirements</a:t>
            </a:r>
            <a:endParaRPr sz="2800" b="1" u="sng">
              <a:latin typeface="Times New Roman"/>
              <a:ea typeface="Times New Roman"/>
              <a:cs typeface="Times New Roman"/>
              <a:sym typeface="Times New Roman"/>
            </a:endParaRPr>
          </a:p>
          <a:p>
            <a:pPr marL="0" lvl="0" indent="0" algn="ctr" rtl="0">
              <a:spcBef>
                <a:spcPts val="0"/>
              </a:spcBef>
              <a:spcAft>
                <a:spcPts val="0"/>
              </a:spcAft>
              <a:buNone/>
            </a:pPr>
            <a:endParaRPr sz="2800" b="1" u="sng">
              <a:latin typeface="Times New Roman"/>
              <a:ea typeface="Times New Roman"/>
              <a:cs typeface="Times New Roman"/>
              <a:sym typeface="Times New Roman"/>
            </a:endParaRPr>
          </a:p>
          <a:p>
            <a:pPr marL="0" lvl="0" indent="0" algn="ctr" rtl="0">
              <a:spcBef>
                <a:spcPts val="0"/>
              </a:spcBef>
              <a:spcAft>
                <a:spcPts val="0"/>
              </a:spcAft>
              <a:buNone/>
            </a:pPr>
            <a:endParaRPr sz="2800" b="1" u="sng">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dc:creator>
  <cp:revision>107</cp:revision>
  <dcterms:created xsi:type="dcterms:W3CDTF">2019-02-22T15:27:00Z</dcterms:created>
  <dcterms:modified xsi:type="dcterms:W3CDTF">2023-01-05T14:46:55Z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