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5" d="100"/>
          <a:sy n="65" d="100"/>
        </p:scale>
        <p:origin x="7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F7BE4C-BB80-46AD-8795-86BA462FDEDD}"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6E8AD6-6254-4621-98F8-811A5A9C7B56}" type="slidenum">
              <a:rPr lang="en-IN" smtClean="0"/>
              <a:t>‹#›</a:t>
            </a:fld>
            <a:endParaRPr lang="en-IN"/>
          </a:p>
        </p:txBody>
      </p:sp>
    </p:spTree>
    <p:extLst>
      <p:ext uri="{BB962C8B-B14F-4D97-AF65-F5344CB8AC3E}">
        <p14:creationId xmlns:p14="http://schemas.microsoft.com/office/powerpoint/2010/main" val="3067173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F7BE4C-BB80-46AD-8795-86BA462FDEDD}"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6E8AD6-6254-4621-98F8-811A5A9C7B56}" type="slidenum">
              <a:rPr lang="en-IN" smtClean="0"/>
              <a:t>‹#›</a:t>
            </a:fld>
            <a:endParaRPr lang="en-IN"/>
          </a:p>
        </p:txBody>
      </p:sp>
    </p:spTree>
    <p:extLst>
      <p:ext uri="{BB962C8B-B14F-4D97-AF65-F5344CB8AC3E}">
        <p14:creationId xmlns:p14="http://schemas.microsoft.com/office/powerpoint/2010/main" val="2900360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F7BE4C-BB80-46AD-8795-86BA462FDEDD}"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6E8AD6-6254-4621-98F8-811A5A9C7B5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75271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F7BE4C-BB80-46AD-8795-86BA462FDEDD}"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6E8AD6-6254-4621-98F8-811A5A9C7B56}" type="slidenum">
              <a:rPr lang="en-IN" smtClean="0"/>
              <a:t>‹#›</a:t>
            </a:fld>
            <a:endParaRPr lang="en-IN"/>
          </a:p>
        </p:txBody>
      </p:sp>
    </p:spTree>
    <p:extLst>
      <p:ext uri="{BB962C8B-B14F-4D97-AF65-F5344CB8AC3E}">
        <p14:creationId xmlns:p14="http://schemas.microsoft.com/office/powerpoint/2010/main" val="2995529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F7BE4C-BB80-46AD-8795-86BA462FDEDD}"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6E8AD6-6254-4621-98F8-811A5A9C7B5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89481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F7BE4C-BB80-46AD-8795-86BA462FDEDD}"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6E8AD6-6254-4621-98F8-811A5A9C7B56}" type="slidenum">
              <a:rPr lang="en-IN" smtClean="0"/>
              <a:t>‹#›</a:t>
            </a:fld>
            <a:endParaRPr lang="en-IN"/>
          </a:p>
        </p:txBody>
      </p:sp>
    </p:spTree>
    <p:extLst>
      <p:ext uri="{BB962C8B-B14F-4D97-AF65-F5344CB8AC3E}">
        <p14:creationId xmlns:p14="http://schemas.microsoft.com/office/powerpoint/2010/main" val="2722837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F7BE4C-BB80-46AD-8795-86BA462FDEDD}"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6E8AD6-6254-4621-98F8-811A5A9C7B56}" type="slidenum">
              <a:rPr lang="en-IN" smtClean="0"/>
              <a:t>‹#›</a:t>
            </a:fld>
            <a:endParaRPr lang="en-IN"/>
          </a:p>
        </p:txBody>
      </p:sp>
    </p:spTree>
    <p:extLst>
      <p:ext uri="{BB962C8B-B14F-4D97-AF65-F5344CB8AC3E}">
        <p14:creationId xmlns:p14="http://schemas.microsoft.com/office/powerpoint/2010/main" val="2971236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F7BE4C-BB80-46AD-8795-86BA462FDEDD}"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6E8AD6-6254-4621-98F8-811A5A9C7B56}" type="slidenum">
              <a:rPr lang="en-IN" smtClean="0"/>
              <a:t>‹#›</a:t>
            </a:fld>
            <a:endParaRPr lang="en-IN"/>
          </a:p>
        </p:txBody>
      </p:sp>
    </p:spTree>
    <p:extLst>
      <p:ext uri="{BB962C8B-B14F-4D97-AF65-F5344CB8AC3E}">
        <p14:creationId xmlns:p14="http://schemas.microsoft.com/office/powerpoint/2010/main" val="120901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F7BE4C-BB80-46AD-8795-86BA462FDEDD}"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6E8AD6-6254-4621-98F8-811A5A9C7B56}" type="slidenum">
              <a:rPr lang="en-IN" smtClean="0"/>
              <a:t>‹#›</a:t>
            </a:fld>
            <a:endParaRPr lang="en-IN"/>
          </a:p>
        </p:txBody>
      </p:sp>
    </p:spTree>
    <p:extLst>
      <p:ext uri="{BB962C8B-B14F-4D97-AF65-F5344CB8AC3E}">
        <p14:creationId xmlns:p14="http://schemas.microsoft.com/office/powerpoint/2010/main" val="253924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F7BE4C-BB80-46AD-8795-86BA462FDEDD}"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6E8AD6-6254-4621-98F8-811A5A9C7B56}" type="slidenum">
              <a:rPr lang="en-IN" smtClean="0"/>
              <a:t>‹#›</a:t>
            </a:fld>
            <a:endParaRPr lang="en-IN"/>
          </a:p>
        </p:txBody>
      </p:sp>
    </p:spTree>
    <p:extLst>
      <p:ext uri="{BB962C8B-B14F-4D97-AF65-F5344CB8AC3E}">
        <p14:creationId xmlns:p14="http://schemas.microsoft.com/office/powerpoint/2010/main" val="3167855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F7BE4C-BB80-46AD-8795-86BA462FDEDD}" type="datetimeFigureOut">
              <a:rPr lang="en-IN" smtClean="0"/>
              <a:t>27-02-2024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6E8AD6-6254-4621-98F8-811A5A9C7B56}" type="slidenum">
              <a:rPr lang="en-IN" smtClean="0"/>
              <a:t>‹#›</a:t>
            </a:fld>
            <a:endParaRPr lang="en-IN"/>
          </a:p>
        </p:txBody>
      </p:sp>
    </p:spTree>
    <p:extLst>
      <p:ext uri="{BB962C8B-B14F-4D97-AF65-F5344CB8AC3E}">
        <p14:creationId xmlns:p14="http://schemas.microsoft.com/office/powerpoint/2010/main" val="4121233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F7BE4C-BB80-46AD-8795-86BA462FDEDD}" type="datetimeFigureOut">
              <a:rPr lang="en-IN" smtClean="0"/>
              <a:t>27-02-2024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6E8AD6-6254-4621-98F8-811A5A9C7B56}" type="slidenum">
              <a:rPr lang="en-IN" smtClean="0"/>
              <a:t>‹#›</a:t>
            </a:fld>
            <a:endParaRPr lang="en-IN"/>
          </a:p>
        </p:txBody>
      </p:sp>
    </p:spTree>
    <p:extLst>
      <p:ext uri="{BB962C8B-B14F-4D97-AF65-F5344CB8AC3E}">
        <p14:creationId xmlns:p14="http://schemas.microsoft.com/office/powerpoint/2010/main" val="3460236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F7BE4C-BB80-46AD-8795-86BA462FDEDD}" type="datetimeFigureOut">
              <a:rPr lang="en-IN" smtClean="0"/>
              <a:t>27-02-2024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6E8AD6-6254-4621-98F8-811A5A9C7B56}" type="slidenum">
              <a:rPr lang="en-IN" smtClean="0"/>
              <a:t>‹#›</a:t>
            </a:fld>
            <a:endParaRPr lang="en-IN"/>
          </a:p>
        </p:txBody>
      </p:sp>
    </p:spTree>
    <p:extLst>
      <p:ext uri="{BB962C8B-B14F-4D97-AF65-F5344CB8AC3E}">
        <p14:creationId xmlns:p14="http://schemas.microsoft.com/office/powerpoint/2010/main" val="3232633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F7BE4C-BB80-46AD-8795-86BA462FDEDD}" type="datetimeFigureOut">
              <a:rPr lang="en-IN" smtClean="0"/>
              <a:t>27-02-2024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6E8AD6-6254-4621-98F8-811A5A9C7B56}" type="slidenum">
              <a:rPr lang="en-IN" smtClean="0"/>
              <a:t>‹#›</a:t>
            </a:fld>
            <a:endParaRPr lang="en-IN"/>
          </a:p>
        </p:txBody>
      </p:sp>
    </p:spTree>
    <p:extLst>
      <p:ext uri="{BB962C8B-B14F-4D97-AF65-F5344CB8AC3E}">
        <p14:creationId xmlns:p14="http://schemas.microsoft.com/office/powerpoint/2010/main" val="1577309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F7BE4C-BB80-46AD-8795-86BA462FDEDD}" type="datetimeFigureOut">
              <a:rPr lang="en-IN" smtClean="0"/>
              <a:t>27-02-2024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6E8AD6-6254-4621-98F8-811A5A9C7B56}" type="slidenum">
              <a:rPr lang="en-IN" smtClean="0"/>
              <a:t>‹#›</a:t>
            </a:fld>
            <a:endParaRPr lang="en-IN"/>
          </a:p>
        </p:txBody>
      </p:sp>
    </p:spTree>
    <p:extLst>
      <p:ext uri="{BB962C8B-B14F-4D97-AF65-F5344CB8AC3E}">
        <p14:creationId xmlns:p14="http://schemas.microsoft.com/office/powerpoint/2010/main" val="1390277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6E8AD6-6254-4621-98F8-811A5A9C7B56}" type="slidenum">
              <a:rPr lang="en-IN" smtClean="0"/>
              <a:t>‹#›</a:t>
            </a:fld>
            <a:endParaRPr lang="en-IN"/>
          </a:p>
        </p:txBody>
      </p:sp>
      <p:sp>
        <p:nvSpPr>
          <p:cNvPr id="5" name="Date Placeholder 4"/>
          <p:cNvSpPr>
            <a:spLocks noGrp="1"/>
          </p:cNvSpPr>
          <p:nvPr>
            <p:ph type="dt" sz="half" idx="10"/>
          </p:nvPr>
        </p:nvSpPr>
        <p:spPr/>
        <p:txBody>
          <a:bodyPr/>
          <a:lstStyle/>
          <a:p>
            <a:fld id="{B6F7BE4C-BB80-46AD-8795-86BA462FDEDD}" type="datetimeFigureOut">
              <a:rPr lang="en-IN" smtClean="0"/>
              <a:t>27-02-2024</a:t>
            </a:fld>
            <a:endParaRPr lang="en-IN"/>
          </a:p>
        </p:txBody>
      </p:sp>
    </p:spTree>
    <p:extLst>
      <p:ext uri="{BB962C8B-B14F-4D97-AF65-F5344CB8AC3E}">
        <p14:creationId xmlns:p14="http://schemas.microsoft.com/office/powerpoint/2010/main" val="2992767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7BE4C-BB80-46AD-8795-86BA462FDEDD}" type="datetimeFigureOut">
              <a:rPr lang="en-IN" smtClean="0"/>
              <a:t>27-02-2024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D6E8AD6-6254-4621-98F8-811A5A9C7B56}" type="slidenum">
              <a:rPr lang="en-IN" smtClean="0"/>
              <a:t>‹#›</a:t>
            </a:fld>
            <a:endParaRPr lang="en-IN"/>
          </a:p>
        </p:txBody>
      </p:sp>
    </p:spTree>
    <p:extLst>
      <p:ext uri="{BB962C8B-B14F-4D97-AF65-F5344CB8AC3E}">
        <p14:creationId xmlns:p14="http://schemas.microsoft.com/office/powerpoint/2010/main" val="342202260"/>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F54BB-7025-26DE-14F9-53051296C619}"/>
              </a:ext>
            </a:extLst>
          </p:cNvPr>
          <p:cNvSpPr>
            <a:spLocks noGrp="1"/>
          </p:cNvSpPr>
          <p:nvPr>
            <p:ph type="ctrTitle"/>
          </p:nvPr>
        </p:nvSpPr>
        <p:spPr>
          <a:xfrm>
            <a:off x="1507067" y="1188720"/>
            <a:ext cx="7766936" cy="2706624"/>
          </a:xfrm>
        </p:spPr>
        <p:txBody>
          <a:bodyPr/>
          <a:lstStyle/>
          <a:p>
            <a:r>
              <a:rPr lang="en-US" sz="5400" b="1" dirty="0">
                <a:ea typeface="Inconsolata" pitchFamily="34" charset="-122"/>
              </a:rPr>
              <a:t>AUTOMATED ETL WITH DATALAKE STORAGE</a:t>
            </a:r>
            <a:endParaRPr lang="en-IN" dirty="0"/>
          </a:p>
        </p:txBody>
      </p:sp>
      <p:sp>
        <p:nvSpPr>
          <p:cNvPr id="3" name="Subtitle 2">
            <a:extLst>
              <a:ext uri="{FF2B5EF4-FFF2-40B4-BE49-F238E27FC236}">
                <a16:creationId xmlns:a16="http://schemas.microsoft.com/office/drawing/2014/main" id="{946DB1C6-426B-1791-AE4D-B5171726E672}"/>
              </a:ext>
            </a:extLst>
          </p:cNvPr>
          <p:cNvSpPr>
            <a:spLocks noGrp="1"/>
          </p:cNvSpPr>
          <p:nvPr>
            <p:ph type="subTitle" idx="1"/>
          </p:nvPr>
        </p:nvSpPr>
        <p:spPr/>
        <p:txBody>
          <a:bodyPr/>
          <a:lstStyle/>
          <a:p>
            <a:r>
              <a:rPr lang="en-IN" dirty="0"/>
              <a:t>Utilize Azure Data Factory to orchestrate an ETL pipeline that ingests data from various sources into Azure Data Lake </a:t>
            </a:r>
            <a:r>
              <a:rPr lang="en-IN" dirty="0" err="1"/>
              <a:t>Storage.Use</a:t>
            </a:r>
            <a:r>
              <a:rPr lang="en-IN" dirty="0"/>
              <a:t> Azure Databricks for complex data transformations.</a:t>
            </a:r>
          </a:p>
          <a:p>
            <a:endParaRPr lang="en-IN" dirty="0"/>
          </a:p>
        </p:txBody>
      </p:sp>
    </p:spTree>
    <p:extLst>
      <p:ext uri="{BB962C8B-B14F-4D97-AF65-F5344CB8AC3E}">
        <p14:creationId xmlns:p14="http://schemas.microsoft.com/office/powerpoint/2010/main" val="1595673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CDEF7-7925-F9E3-DCA9-B424C65A25F8}"/>
              </a:ext>
            </a:extLst>
          </p:cNvPr>
          <p:cNvSpPr>
            <a:spLocks noGrp="1"/>
          </p:cNvSpPr>
          <p:nvPr>
            <p:ph type="title"/>
          </p:nvPr>
        </p:nvSpPr>
        <p:spPr>
          <a:xfrm>
            <a:off x="795321" y="1877961"/>
            <a:ext cx="8596668" cy="1320800"/>
          </a:xfrm>
        </p:spPr>
        <p:txBody>
          <a:bodyPr>
            <a:normAutofit fontScale="90000"/>
          </a:bodyPr>
          <a:lstStyle/>
          <a:p>
            <a:pPr algn="ctr"/>
            <a:r>
              <a:rPr lang="en-US" u="sng" dirty="0"/>
              <a:t>LEVERAGING AZURE DATABRICKS NOTEBOOKS FOR DATA TRANSFORMATION</a:t>
            </a:r>
            <a:br>
              <a:rPr lang="en-US" u="sng" dirty="0"/>
            </a:br>
            <a:endParaRPr lang="en-IN" u="sng" dirty="0"/>
          </a:p>
        </p:txBody>
      </p:sp>
      <p:sp>
        <p:nvSpPr>
          <p:cNvPr id="3" name="Content Placeholder 2">
            <a:extLst>
              <a:ext uri="{FF2B5EF4-FFF2-40B4-BE49-F238E27FC236}">
                <a16:creationId xmlns:a16="http://schemas.microsoft.com/office/drawing/2014/main" id="{3C191A52-2F82-0E0E-E096-F2F01D7571A8}"/>
              </a:ext>
            </a:extLst>
          </p:cNvPr>
          <p:cNvSpPr>
            <a:spLocks noGrp="1"/>
          </p:cNvSpPr>
          <p:nvPr>
            <p:ph idx="1"/>
          </p:nvPr>
        </p:nvSpPr>
        <p:spPr>
          <a:xfrm>
            <a:off x="1198444" y="3851737"/>
            <a:ext cx="8596668" cy="956237"/>
          </a:xfrm>
        </p:spPr>
        <p:txBody>
          <a:bodyPr/>
          <a:lstStyle/>
          <a:p>
            <a:pPr marL="0" indent="0">
              <a:lnSpc>
                <a:spcPts val="2799"/>
              </a:lnSpc>
              <a:buNone/>
            </a:pPr>
            <a:r>
              <a:rPr lang="en-US" sz="1800" dirty="0"/>
              <a:t>Exploring the use of Azure Databricks notebooks for data transformation tasks, including cleaning, aggregating, and enriching data.</a:t>
            </a:r>
          </a:p>
          <a:p>
            <a:pPr marL="0" indent="0">
              <a:lnSpc>
                <a:spcPts val="2799"/>
              </a:lnSpc>
              <a:buNone/>
            </a:pPr>
            <a:endParaRPr lang="en-US" sz="1800" dirty="0"/>
          </a:p>
        </p:txBody>
      </p:sp>
    </p:spTree>
    <p:extLst>
      <p:ext uri="{BB962C8B-B14F-4D97-AF65-F5344CB8AC3E}">
        <p14:creationId xmlns:p14="http://schemas.microsoft.com/office/powerpoint/2010/main" val="2954168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5B9ED-744A-3B07-32B9-1ABD15B0DBBA}"/>
              </a:ext>
            </a:extLst>
          </p:cNvPr>
          <p:cNvSpPr>
            <a:spLocks noGrp="1"/>
          </p:cNvSpPr>
          <p:nvPr>
            <p:ph type="title"/>
          </p:nvPr>
        </p:nvSpPr>
        <p:spPr/>
        <p:txBody>
          <a:bodyPr/>
          <a:lstStyle/>
          <a:p>
            <a:pPr algn="ctr"/>
            <a:r>
              <a:rPr lang="en-IN" u="sng" dirty="0"/>
              <a:t>OUTPUTS</a:t>
            </a:r>
          </a:p>
        </p:txBody>
      </p:sp>
      <p:pic>
        <p:nvPicPr>
          <p:cNvPr id="4" name="Content Placeholder 3">
            <a:extLst>
              <a:ext uri="{FF2B5EF4-FFF2-40B4-BE49-F238E27FC236}">
                <a16:creationId xmlns:a16="http://schemas.microsoft.com/office/drawing/2014/main" id="{4356C756-BC38-D8D4-1E2C-C4BB63F39A11}"/>
              </a:ext>
            </a:extLst>
          </p:cNvPr>
          <p:cNvPicPr>
            <a:picLocks noGrp="1" noChangeAspect="1"/>
          </p:cNvPicPr>
          <p:nvPr>
            <p:ph idx="1"/>
          </p:nvPr>
        </p:nvPicPr>
        <p:blipFill>
          <a:blip r:embed="rId2"/>
          <a:stretch>
            <a:fillRect/>
          </a:stretch>
        </p:blipFill>
        <p:spPr>
          <a:xfrm>
            <a:off x="1525853" y="2160588"/>
            <a:ext cx="6900332" cy="3881437"/>
          </a:xfrm>
          <a:prstGeom prst="rect">
            <a:avLst/>
          </a:prstGeom>
        </p:spPr>
      </p:pic>
    </p:spTree>
    <p:extLst>
      <p:ext uri="{BB962C8B-B14F-4D97-AF65-F5344CB8AC3E}">
        <p14:creationId xmlns:p14="http://schemas.microsoft.com/office/powerpoint/2010/main" val="2257235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291AD-BFFC-71A2-3B6D-99EB8BCB2FDD}"/>
              </a:ext>
            </a:extLst>
          </p:cNvPr>
          <p:cNvSpPr>
            <a:spLocks noGrp="1"/>
          </p:cNvSpPr>
          <p:nvPr>
            <p:ph type="title"/>
          </p:nvPr>
        </p:nvSpPr>
        <p:spPr>
          <a:xfrm>
            <a:off x="1109953" y="3142225"/>
            <a:ext cx="8596668" cy="1320800"/>
          </a:xfrm>
        </p:spPr>
        <p:txBody>
          <a:bodyPr/>
          <a:lstStyle/>
          <a:p>
            <a:pPr algn="ctr"/>
            <a:r>
              <a:rPr lang="en-IN" b="1" u="sng" dirty="0"/>
              <a:t>THANKYOU</a:t>
            </a:r>
          </a:p>
        </p:txBody>
      </p:sp>
    </p:spTree>
    <p:extLst>
      <p:ext uri="{BB962C8B-B14F-4D97-AF65-F5344CB8AC3E}">
        <p14:creationId xmlns:p14="http://schemas.microsoft.com/office/powerpoint/2010/main" val="1876362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7914E-0F37-5FC9-C533-98E54B484EB9}"/>
              </a:ext>
            </a:extLst>
          </p:cNvPr>
          <p:cNvSpPr>
            <a:spLocks noGrp="1"/>
          </p:cNvSpPr>
          <p:nvPr>
            <p:ph type="title"/>
          </p:nvPr>
        </p:nvSpPr>
        <p:spPr>
          <a:xfrm>
            <a:off x="704766" y="1734312"/>
            <a:ext cx="8596668" cy="1320800"/>
          </a:xfrm>
        </p:spPr>
        <p:txBody>
          <a:bodyPr/>
          <a:lstStyle/>
          <a:p>
            <a:pPr algn="ctr"/>
            <a:r>
              <a:rPr lang="en-IN" u="sng" dirty="0"/>
              <a:t>Project Overview </a:t>
            </a:r>
            <a:br>
              <a:rPr lang="en-IN" u="sng" dirty="0"/>
            </a:br>
            <a:endParaRPr lang="en-IN" u="sng" dirty="0"/>
          </a:p>
        </p:txBody>
      </p:sp>
      <p:sp>
        <p:nvSpPr>
          <p:cNvPr id="3" name="Content Placeholder 2">
            <a:extLst>
              <a:ext uri="{FF2B5EF4-FFF2-40B4-BE49-F238E27FC236}">
                <a16:creationId xmlns:a16="http://schemas.microsoft.com/office/drawing/2014/main" id="{1BCE77F9-4EE5-D037-BBA1-849DCEA80165}"/>
              </a:ext>
            </a:extLst>
          </p:cNvPr>
          <p:cNvSpPr>
            <a:spLocks noGrp="1"/>
          </p:cNvSpPr>
          <p:nvPr>
            <p:ph idx="1"/>
          </p:nvPr>
        </p:nvSpPr>
        <p:spPr>
          <a:xfrm>
            <a:off x="832782" y="3129853"/>
            <a:ext cx="8596668" cy="2841179"/>
          </a:xfrm>
        </p:spPr>
        <p:txBody>
          <a:bodyPr/>
          <a:lstStyle/>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goal of the project, based on the outlined steps, is to create a robust ETL (Extract, Transform, Load) pipeline using Azure services.</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primary objective is to seamlessly ingest data from diverse sources into Azure Data Lake Storage (ADLS) and perform complex data transformations using Azure Databricks. This end-to-end solution aims to automate and streamline the data processing workflow, ensuring efficient, reliable, and scalable data integration.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Azure Databricks will be utilized for advanced data processing and analytics on the stored data within the Data Lake.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019082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BE8AD-5CCC-A3C0-F78E-C219A60B8AFA}"/>
              </a:ext>
            </a:extLst>
          </p:cNvPr>
          <p:cNvSpPr>
            <a:spLocks noGrp="1"/>
          </p:cNvSpPr>
          <p:nvPr>
            <p:ph type="title"/>
          </p:nvPr>
        </p:nvSpPr>
        <p:spPr>
          <a:xfrm>
            <a:off x="686478" y="2264664"/>
            <a:ext cx="8596668" cy="1320800"/>
          </a:xfrm>
        </p:spPr>
        <p:txBody>
          <a:bodyPr/>
          <a:lstStyle/>
          <a:p>
            <a:pPr algn="ctr"/>
            <a:r>
              <a:rPr lang="en-IN" u="sng" dirty="0"/>
              <a:t>PREREQUISITES</a:t>
            </a:r>
            <a:br>
              <a:rPr lang="en-IN" u="sng" dirty="0"/>
            </a:br>
            <a:endParaRPr lang="en-IN" u="sng" dirty="0"/>
          </a:p>
        </p:txBody>
      </p:sp>
      <p:sp>
        <p:nvSpPr>
          <p:cNvPr id="3" name="Content Placeholder 2">
            <a:extLst>
              <a:ext uri="{FF2B5EF4-FFF2-40B4-BE49-F238E27FC236}">
                <a16:creationId xmlns:a16="http://schemas.microsoft.com/office/drawing/2014/main" id="{F42669BC-DD8E-C976-B0A2-771B08562314}"/>
              </a:ext>
            </a:extLst>
          </p:cNvPr>
          <p:cNvSpPr>
            <a:spLocks noGrp="1"/>
          </p:cNvSpPr>
          <p:nvPr>
            <p:ph idx="1"/>
          </p:nvPr>
        </p:nvSpPr>
        <p:spPr>
          <a:xfrm>
            <a:off x="960798" y="3852229"/>
            <a:ext cx="8596668" cy="1122107"/>
          </a:xfrm>
        </p:spPr>
        <p:txBody>
          <a:bodyPr>
            <a:normAutofit lnSpcReduction="10000"/>
          </a:bodyPr>
          <a:lstStyle/>
          <a:p>
            <a:r>
              <a:rPr lang="en-US" sz="1800" dirty="0">
                <a:solidFill>
                  <a:schemeClr val="tx1"/>
                </a:solidFill>
                <a:ea typeface="Fira Sans" pitchFamily="34" charset="-122"/>
                <a:cs typeface="Fira Sans" pitchFamily="34" charset="-120"/>
              </a:rPr>
              <a:t>Azure Subscription:</a:t>
            </a:r>
            <a:endParaRPr lang="en-US" sz="1800" dirty="0">
              <a:solidFill>
                <a:schemeClr val="tx1"/>
              </a:solidFill>
            </a:endParaRPr>
          </a:p>
          <a:p>
            <a:r>
              <a:rPr lang="en-US" sz="1800" dirty="0">
                <a:solidFill>
                  <a:schemeClr val="tx1"/>
                </a:solidFill>
                <a:ea typeface="Fira Sans" pitchFamily="34" charset="-122"/>
                <a:cs typeface="Fira Sans" pitchFamily="34" charset="-120"/>
              </a:rPr>
              <a:t>Appropriate rights for Azure Data Factory, Data Lake Storage and Databricks.</a:t>
            </a:r>
            <a:endParaRPr lang="en-US" sz="1800" dirty="0">
              <a:solidFill>
                <a:schemeClr val="tx1"/>
              </a:solidFill>
            </a:endParaRPr>
          </a:p>
          <a:p>
            <a:r>
              <a:rPr lang="en-IN" dirty="0">
                <a:solidFill>
                  <a:schemeClr val="tx1"/>
                </a:solidFill>
              </a:rPr>
              <a:t>Data Sources</a:t>
            </a:r>
          </a:p>
          <a:p>
            <a:pPr marL="0" indent="0">
              <a:buNone/>
            </a:pPr>
            <a:endParaRPr lang="en-IN" dirty="0"/>
          </a:p>
        </p:txBody>
      </p:sp>
    </p:spTree>
    <p:extLst>
      <p:ext uri="{BB962C8B-B14F-4D97-AF65-F5344CB8AC3E}">
        <p14:creationId xmlns:p14="http://schemas.microsoft.com/office/powerpoint/2010/main" val="1718241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54D4C-D0AB-2BDB-C081-C04B4DA8F649}"/>
              </a:ext>
            </a:extLst>
          </p:cNvPr>
          <p:cNvSpPr>
            <a:spLocks noGrp="1"/>
          </p:cNvSpPr>
          <p:nvPr>
            <p:ph type="title"/>
          </p:nvPr>
        </p:nvSpPr>
        <p:spPr>
          <a:xfrm>
            <a:off x="713910" y="2237232"/>
            <a:ext cx="8596668" cy="1320800"/>
          </a:xfrm>
        </p:spPr>
        <p:txBody>
          <a:bodyPr/>
          <a:lstStyle/>
          <a:p>
            <a:pPr algn="ctr"/>
            <a:r>
              <a:rPr lang="en-IN" u="sng" dirty="0"/>
              <a:t>Azure Data Factory</a:t>
            </a:r>
            <a:br>
              <a:rPr lang="en-IN" u="sng" dirty="0"/>
            </a:br>
            <a:endParaRPr lang="en-IN" u="sng" dirty="0"/>
          </a:p>
        </p:txBody>
      </p:sp>
      <p:sp>
        <p:nvSpPr>
          <p:cNvPr id="3" name="Content Placeholder 2">
            <a:extLst>
              <a:ext uri="{FF2B5EF4-FFF2-40B4-BE49-F238E27FC236}">
                <a16:creationId xmlns:a16="http://schemas.microsoft.com/office/drawing/2014/main" id="{F84766CD-B432-0AA6-55B3-DF721FCD5A7D}"/>
              </a:ext>
            </a:extLst>
          </p:cNvPr>
          <p:cNvSpPr>
            <a:spLocks noGrp="1"/>
          </p:cNvSpPr>
          <p:nvPr>
            <p:ph idx="1"/>
          </p:nvPr>
        </p:nvSpPr>
        <p:spPr>
          <a:xfrm>
            <a:off x="933366" y="3678493"/>
            <a:ext cx="8596668" cy="957515"/>
          </a:xfrm>
        </p:spPr>
        <p:txBody>
          <a:bodyPr/>
          <a:lstStyle/>
          <a:p>
            <a:pPr marL="0" indent="0">
              <a:buNone/>
            </a:pPr>
            <a:r>
              <a:rPr lang="en-US" dirty="0"/>
              <a:t>Azure Data Factory is Azure's cloud ETL service for scale-out serverless data integration and data transformation. It offers a code-free UI for intuitive authoring and single-pane-of-glass monitoring and management.</a:t>
            </a:r>
          </a:p>
          <a:p>
            <a:pPr marL="0" indent="0">
              <a:buNone/>
            </a:pPr>
            <a:endParaRPr lang="en-IN" dirty="0"/>
          </a:p>
        </p:txBody>
      </p:sp>
    </p:spTree>
    <p:extLst>
      <p:ext uri="{BB962C8B-B14F-4D97-AF65-F5344CB8AC3E}">
        <p14:creationId xmlns:p14="http://schemas.microsoft.com/office/powerpoint/2010/main" val="570893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AE207-D99C-8649-1283-9F8F73EC68C7}"/>
              </a:ext>
            </a:extLst>
          </p:cNvPr>
          <p:cNvSpPr>
            <a:spLocks noGrp="1"/>
          </p:cNvSpPr>
          <p:nvPr>
            <p:ph type="title"/>
          </p:nvPr>
        </p:nvSpPr>
        <p:spPr>
          <a:xfrm>
            <a:off x="905934" y="2292096"/>
            <a:ext cx="8596668" cy="1320800"/>
          </a:xfrm>
        </p:spPr>
        <p:txBody>
          <a:bodyPr/>
          <a:lstStyle/>
          <a:p>
            <a:pPr algn="ctr"/>
            <a:r>
              <a:rPr lang="en-IN" u="sng" dirty="0"/>
              <a:t>AZURE DATA LAKE STORAGE</a:t>
            </a:r>
            <a:br>
              <a:rPr lang="en-IN" u="sng" dirty="0"/>
            </a:br>
            <a:endParaRPr lang="en-IN" u="sng" dirty="0"/>
          </a:p>
        </p:txBody>
      </p:sp>
      <p:sp>
        <p:nvSpPr>
          <p:cNvPr id="3" name="Content Placeholder 2">
            <a:extLst>
              <a:ext uri="{FF2B5EF4-FFF2-40B4-BE49-F238E27FC236}">
                <a16:creationId xmlns:a16="http://schemas.microsoft.com/office/drawing/2014/main" id="{6E8A276D-B1B4-778F-B92B-7C46F4BE6970}"/>
              </a:ext>
            </a:extLst>
          </p:cNvPr>
          <p:cNvSpPr>
            <a:spLocks noGrp="1"/>
          </p:cNvSpPr>
          <p:nvPr>
            <p:ph idx="1"/>
          </p:nvPr>
        </p:nvSpPr>
        <p:spPr>
          <a:xfrm>
            <a:off x="1125390" y="3797365"/>
            <a:ext cx="8596668" cy="1320801"/>
          </a:xfrm>
        </p:spPr>
        <p:txBody>
          <a:bodyPr/>
          <a:lstStyle/>
          <a:p>
            <a:pPr marL="0" indent="0">
              <a:buNone/>
            </a:pPr>
            <a:r>
              <a:rPr lang="en-US" dirty="0"/>
              <a:t>Azure Data Lake Storage is a cloud-based, enterprise data lake solution. It's engineered to store massive amounts of data in any format, and to facilitate big data analytical workloads. You use it to capture data of any type and ingestion speed in a single location for easy access and analysis using various frameworks.</a:t>
            </a:r>
          </a:p>
          <a:p>
            <a:endParaRPr lang="en-IN" dirty="0"/>
          </a:p>
        </p:txBody>
      </p:sp>
    </p:spTree>
    <p:extLst>
      <p:ext uri="{BB962C8B-B14F-4D97-AF65-F5344CB8AC3E}">
        <p14:creationId xmlns:p14="http://schemas.microsoft.com/office/powerpoint/2010/main" val="4074199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868E3-FB7F-8339-A23E-84B39E78AAB2}"/>
              </a:ext>
            </a:extLst>
          </p:cNvPr>
          <p:cNvSpPr>
            <a:spLocks noGrp="1"/>
          </p:cNvSpPr>
          <p:nvPr>
            <p:ph type="title"/>
          </p:nvPr>
        </p:nvSpPr>
        <p:spPr>
          <a:xfrm>
            <a:off x="741342" y="2474976"/>
            <a:ext cx="8596668" cy="1320800"/>
          </a:xfrm>
        </p:spPr>
        <p:txBody>
          <a:bodyPr/>
          <a:lstStyle/>
          <a:p>
            <a:pPr algn="ctr"/>
            <a:r>
              <a:rPr lang="en-IN" u="sng" dirty="0"/>
              <a:t>AZURE DATABRICKS</a:t>
            </a:r>
            <a:br>
              <a:rPr lang="en-IN" u="sng" dirty="0"/>
            </a:br>
            <a:endParaRPr lang="en-IN" u="sng" dirty="0"/>
          </a:p>
        </p:txBody>
      </p:sp>
      <p:sp>
        <p:nvSpPr>
          <p:cNvPr id="3" name="Content Placeholder 2">
            <a:extLst>
              <a:ext uri="{FF2B5EF4-FFF2-40B4-BE49-F238E27FC236}">
                <a16:creationId xmlns:a16="http://schemas.microsoft.com/office/drawing/2014/main" id="{B91E6EDD-9B5A-54E7-CE6D-C0CB27A98C39}"/>
              </a:ext>
            </a:extLst>
          </p:cNvPr>
          <p:cNvSpPr>
            <a:spLocks noGrp="1"/>
          </p:cNvSpPr>
          <p:nvPr>
            <p:ph idx="1"/>
          </p:nvPr>
        </p:nvSpPr>
        <p:spPr>
          <a:xfrm>
            <a:off x="1134534" y="4007677"/>
            <a:ext cx="8596668" cy="984947"/>
          </a:xfrm>
        </p:spPr>
        <p:txBody>
          <a:bodyPr/>
          <a:lstStyle/>
          <a:p>
            <a:pPr marL="0" indent="0">
              <a:buNone/>
            </a:pPr>
            <a:r>
              <a:rPr lang="en-US" dirty="0"/>
              <a:t>Azure Databricks is a unified, open analytics platform for building, deploying, sharing, and maintaining enterprise-grade data, analytics, and AI solutions at scale.</a:t>
            </a:r>
          </a:p>
          <a:p>
            <a:endParaRPr lang="en-IN" dirty="0"/>
          </a:p>
        </p:txBody>
      </p:sp>
    </p:spTree>
    <p:extLst>
      <p:ext uri="{BB962C8B-B14F-4D97-AF65-F5344CB8AC3E}">
        <p14:creationId xmlns:p14="http://schemas.microsoft.com/office/powerpoint/2010/main" val="2714580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BA775-2EFF-1731-43B4-71D2989ABED0}"/>
              </a:ext>
            </a:extLst>
          </p:cNvPr>
          <p:cNvSpPr>
            <a:spLocks noGrp="1"/>
          </p:cNvSpPr>
          <p:nvPr>
            <p:ph type="title"/>
          </p:nvPr>
        </p:nvSpPr>
        <p:spPr>
          <a:xfrm>
            <a:off x="686478" y="1103375"/>
            <a:ext cx="8596668" cy="1550989"/>
          </a:xfrm>
        </p:spPr>
        <p:txBody>
          <a:bodyPr>
            <a:normAutofit fontScale="90000"/>
          </a:bodyPr>
          <a:lstStyle/>
          <a:p>
            <a:pPr algn="ctr"/>
            <a:r>
              <a:rPr lang="en-US" u="sng" dirty="0"/>
              <a:t>OVERVIEW OF DATA MOVEMENT AND ORGANIZATION capabilities in Azure Data Factory</a:t>
            </a:r>
            <a:br>
              <a:rPr lang="en-US" u="sng" dirty="0"/>
            </a:br>
            <a:endParaRPr lang="en-IN" u="sng" dirty="0"/>
          </a:p>
        </p:txBody>
      </p:sp>
      <p:sp>
        <p:nvSpPr>
          <p:cNvPr id="3" name="Content Placeholder 2">
            <a:extLst>
              <a:ext uri="{FF2B5EF4-FFF2-40B4-BE49-F238E27FC236}">
                <a16:creationId xmlns:a16="http://schemas.microsoft.com/office/drawing/2014/main" id="{76B65381-8F4A-3EBB-3BA9-5354BAEEF9CD}"/>
              </a:ext>
            </a:extLst>
          </p:cNvPr>
          <p:cNvSpPr>
            <a:spLocks noGrp="1"/>
          </p:cNvSpPr>
          <p:nvPr>
            <p:ph idx="1"/>
          </p:nvPr>
        </p:nvSpPr>
        <p:spPr>
          <a:xfrm>
            <a:off x="851070" y="3184717"/>
            <a:ext cx="8596668" cy="2704019"/>
          </a:xfrm>
        </p:spPr>
        <p:txBody>
          <a:bodyPr/>
          <a:lstStyle/>
          <a:p>
            <a:r>
              <a:rPr lang="en-IN" dirty="0"/>
              <a:t>Efficient Data Movement:</a:t>
            </a:r>
          </a:p>
          <a:p>
            <a:pPr marL="0" indent="0">
              <a:buNone/>
            </a:pPr>
            <a:r>
              <a:rPr lang="en-US" dirty="0"/>
              <a:t>Azure Data Factory provides efficient data movement across various sources and destinations, enabling seamless data transfer and organization.</a:t>
            </a:r>
          </a:p>
          <a:p>
            <a:pPr marL="0" indent="0">
              <a:buNone/>
            </a:pPr>
            <a:endParaRPr lang="en-IN" dirty="0"/>
          </a:p>
          <a:p>
            <a:r>
              <a:rPr lang="en-IN" dirty="0"/>
              <a:t>Robust Data Organization:</a:t>
            </a:r>
          </a:p>
          <a:p>
            <a:pPr marL="0" indent="0">
              <a:buNone/>
            </a:pPr>
            <a:r>
              <a:rPr lang="en-US" dirty="0"/>
              <a:t>It offers robust data organization capabilities, allowing you to structure and catalog data for easy access and analysis.</a:t>
            </a:r>
          </a:p>
          <a:p>
            <a:pPr marL="0" indent="0">
              <a:buNone/>
            </a:pPr>
            <a:endParaRPr lang="en-IN" dirty="0"/>
          </a:p>
          <a:p>
            <a:endParaRPr lang="en-IN" dirty="0"/>
          </a:p>
          <a:p>
            <a:pPr marL="0" indent="0">
              <a:buNone/>
            </a:pPr>
            <a:endParaRPr lang="en-IN" b="1" dirty="0"/>
          </a:p>
          <a:p>
            <a:endParaRPr lang="en-IN" dirty="0"/>
          </a:p>
        </p:txBody>
      </p:sp>
    </p:spTree>
    <p:extLst>
      <p:ext uri="{BB962C8B-B14F-4D97-AF65-F5344CB8AC3E}">
        <p14:creationId xmlns:p14="http://schemas.microsoft.com/office/powerpoint/2010/main" val="1685498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2543E-BF6B-397E-D002-9B29B80E94E5}"/>
              </a:ext>
            </a:extLst>
          </p:cNvPr>
          <p:cNvSpPr>
            <a:spLocks noGrp="1"/>
          </p:cNvSpPr>
          <p:nvPr>
            <p:ph type="title"/>
          </p:nvPr>
        </p:nvSpPr>
        <p:spPr>
          <a:xfrm>
            <a:off x="716663" y="1641986"/>
            <a:ext cx="8596668" cy="1700981"/>
          </a:xfrm>
        </p:spPr>
        <p:txBody>
          <a:bodyPr>
            <a:normAutofit fontScale="90000"/>
          </a:bodyPr>
          <a:lstStyle/>
          <a:p>
            <a:pPr algn="ctr"/>
            <a:r>
              <a:rPr lang="en-US" u="sng" dirty="0"/>
              <a:t>CONFIGURE AND SET UP AZURE DATA FACTORY TO MOVE AND ORGANIZE DATA IN AZURE DATA LAKE STORAGE</a:t>
            </a:r>
            <a:br>
              <a:rPr lang="en-US" u="sng" dirty="0"/>
            </a:br>
            <a:endParaRPr lang="en-IN" u="sng" dirty="0"/>
          </a:p>
        </p:txBody>
      </p:sp>
      <p:sp>
        <p:nvSpPr>
          <p:cNvPr id="3" name="Content Placeholder 2">
            <a:extLst>
              <a:ext uri="{FF2B5EF4-FFF2-40B4-BE49-F238E27FC236}">
                <a16:creationId xmlns:a16="http://schemas.microsoft.com/office/drawing/2014/main" id="{7CE30510-14C5-AB2D-A876-F8789568F3EF}"/>
              </a:ext>
            </a:extLst>
          </p:cNvPr>
          <p:cNvSpPr>
            <a:spLocks noGrp="1"/>
          </p:cNvSpPr>
          <p:nvPr>
            <p:ph idx="1"/>
          </p:nvPr>
        </p:nvSpPr>
        <p:spPr>
          <a:xfrm>
            <a:off x="785489" y="3635427"/>
            <a:ext cx="8596668" cy="2244263"/>
          </a:xfrm>
        </p:spPr>
        <p:txBody>
          <a:bodyPr/>
          <a:lstStyle/>
          <a:p>
            <a:r>
              <a:rPr lang="en-IN" dirty="0"/>
              <a:t>Connectivity Options:</a:t>
            </a:r>
          </a:p>
          <a:p>
            <a:pPr marL="0" indent="0">
              <a:buNone/>
            </a:pPr>
            <a:r>
              <a:rPr lang="en-US" dirty="0"/>
              <a:t>Azure Data Factory supports a wide range of connectivity options to access and integrate data from disparate sources.</a:t>
            </a:r>
          </a:p>
          <a:p>
            <a:r>
              <a:rPr lang="en-IN" dirty="0"/>
              <a:t>Data Flow Orchestration:</a:t>
            </a:r>
          </a:p>
          <a:p>
            <a:pPr marL="0" indent="0">
              <a:buNone/>
            </a:pPr>
            <a:r>
              <a:rPr lang="en-US" dirty="0"/>
              <a:t>It facilitates the orchestration of data flows, allowing you to define and manage complex data processing and movement tasks.</a:t>
            </a:r>
          </a:p>
          <a:p>
            <a:endParaRPr lang="en-IN" dirty="0"/>
          </a:p>
        </p:txBody>
      </p:sp>
    </p:spTree>
    <p:extLst>
      <p:ext uri="{BB962C8B-B14F-4D97-AF65-F5344CB8AC3E}">
        <p14:creationId xmlns:p14="http://schemas.microsoft.com/office/powerpoint/2010/main" val="3331570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8B673-6369-0D06-C3F0-A4F1D8D40776}"/>
              </a:ext>
            </a:extLst>
          </p:cNvPr>
          <p:cNvSpPr>
            <a:spLocks noGrp="1"/>
          </p:cNvSpPr>
          <p:nvPr>
            <p:ph type="title"/>
          </p:nvPr>
        </p:nvSpPr>
        <p:spPr>
          <a:xfrm>
            <a:off x="687166" y="1209367"/>
            <a:ext cx="8596668" cy="1877961"/>
          </a:xfrm>
        </p:spPr>
        <p:txBody>
          <a:bodyPr>
            <a:normAutofit fontScale="90000"/>
          </a:bodyPr>
          <a:lstStyle/>
          <a:p>
            <a:pPr algn="ctr"/>
            <a:r>
              <a:rPr lang="en-US" u="sng" dirty="0"/>
              <a:t>INTRODUCTION TO AZURE DATABRICKS AND ITS CAPABILITIES FOR DATA PROCESSING AND TRANSFORMATION</a:t>
            </a:r>
            <a:br>
              <a:rPr lang="en-US" u="sng" dirty="0"/>
            </a:br>
            <a:endParaRPr lang="en-IN" u="sng" dirty="0"/>
          </a:p>
        </p:txBody>
      </p:sp>
      <p:sp>
        <p:nvSpPr>
          <p:cNvPr id="3" name="Content Placeholder 2">
            <a:extLst>
              <a:ext uri="{FF2B5EF4-FFF2-40B4-BE49-F238E27FC236}">
                <a16:creationId xmlns:a16="http://schemas.microsoft.com/office/drawing/2014/main" id="{DF8E349B-AAA8-B5C8-8F25-B940B782A10D}"/>
              </a:ext>
            </a:extLst>
          </p:cNvPr>
          <p:cNvSpPr>
            <a:spLocks noGrp="1"/>
          </p:cNvSpPr>
          <p:nvPr>
            <p:ph idx="1"/>
          </p:nvPr>
        </p:nvSpPr>
        <p:spPr>
          <a:xfrm>
            <a:off x="1080457" y="3429000"/>
            <a:ext cx="8596668" cy="2145940"/>
          </a:xfrm>
        </p:spPr>
        <p:txBody>
          <a:bodyPr/>
          <a:lstStyle/>
          <a:p>
            <a:r>
              <a:rPr lang="en-IN" dirty="0"/>
              <a:t>Data Processing Power</a:t>
            </a:r>
          </a:p>
          <a:p>
            <a:pPr marL="0" indent="0">
              <a:buNone/>
            </a:pPr>
            <a:r>
              <a:rPr lang="en-US" dirty="0"/>
              <a:t>Azure Databricks provides powerful data processing capabilities, including advanced analytics and machine learning.</a:t>
            </a:r>
          </a:p>
          <a:p>
            <a:r>
              <a:rPr lang="en-IN" dirty="0"/>
              <a:t>Integration with Azure Services</a:t>
            </a:r>
          </a:p>
          <a:p>
            <a:pPr marL="0" indent="0">
              <a:buNone/>
            </a:pPr>
            <a:r>
              <a:rPr lang="en-US" dirty="0"/>
              <a:t>It seamlessly integrates with various Azure services, enabling comprehensive data processing and analytics workflows.</a:t>
            </a:r>
          </a:p>
          <a:p>
            <a:endParaRPr lang="en-IN" dirty="0"/>
          </a:p>
        </p:txBody>
      </p:sp>
    </p:spTree>
    <p:extLst>
      <p:ext uri="{BB962C8B-B14F-4D97-AF65-F5344CB8AC3E}">
        <p14:creationId xmlns:p14="http://schemas.microsoft.com/office/powerpoint/2010/main" val="452267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19</TotalTime>
  <Words>495</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Fira Sans</vt:lpstr>
      <vt:lpstr>Inconsolata</vt:lpstr>
      <vt:lpstr>Trebuchet MS</vt:lpstr>
      <vt:lpstr>Wingdings 3</vt:lpstr>
      <vt:lpstr>Facet</vt:lpstr>
      <vt:lpstr>AUTOMATED ETL WITH DATALAKE STORAGE</vt:lpstr>
      <vt:lpstr>Project Overview  </vt:lpstr>
      <vt:lpstr>PREREQUISITES </vt:lpstr>
      <vt:lpstr>Azure Data Factory </vt:lpstr>
      <vt:lpstr>AZURE DATA LAKE STORAGE </vt:lpstr>
      <vt:lpstr>AZURE DATABRICKS </vt:lpstr>
      <vt:lpstr>OVERVIEW OF DATA MOVEMENT AND ORGANIZATION capabilities in Azure Data Factory </vt:lpstr>
      <vt:lpstr>CONFIGURE AND SET UP AZURE DATA FACTORY TO MOVE AND ORGANIZE DATA IN AZURE DATA LAKE STORAGE </vt:lpstr>
      <vt:lpstr>INTRODUCTION TO AZURE DATABRICKS AND ITS CAPABILITIES FOR DATA PROCESSING AND TRANSFORMATION </vt:lpstr>
      <vt:lpstr>LEVERAGING AZURE DATABRICKS NOTEBOOKS FOR DATA TRANSFORMATION </vt:lpstr>
      <vt:lpstr>OUTPUTS</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ETL WITH DATALAKE STORAGE</dc:title>
  <dc:creator>Pujan Rastogi</dc:creator>
  <cp:lastModifiedBy>Pujan Rastogi</cp:lastModifiedBy>
  <cp:revision>5</cp:revision>
  <dcterms:created xsi:type="dcterms:W3CDTF">2024-02-27T15:13:18Z</dcterms:created>
  <dcterms:modified xsi:type="dcterms:W3CDTF">2024-02-27T15:32:33Z</dcterms:modified>
</cp:coreProperties>
</file>