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75" autoAdjust="0"/>
    <p:restoredTop sz="94660"/>
  </p:normalViewPr>
  <p:slideViewPr>
    <p:cSldViewPr snapToGrid="0">
      <p:cViewPr varScale="1">
        <p:scale>
          <a:sx n="80" d="100"/>
          <a:sy n="80" d="100"/>
        </p:scale>
        <p:origin x="62"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64E142C-D217-4FF3-9D61-C0E08530F25B}"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66251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4E142C-D217-4FF3-9D61-C0E08530F25B}"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2940457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4E142C-D217-4FF3-9D61-C0E08530F25B}"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383575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4E142C-D217-4FF3-9D61-C0E08530F25B}"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2226195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4E142C-D217-4FF3-9D61-C0E08530F25B}"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3719719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64E142C-D217-4FF3-9D61-C0E08530F25B}" type="datetimeFigureOut">
              <a:rPr lang="en-IN" smtClean="0"/>
              <a:t>08-01-2021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3239964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64E142C-D217-4FF3-9D61-C0E08530F25B}" type="datetimeFigureOut">
              <a:rPr lang="en-IN" smtClean="0"/>
              <a:t>08-01-2021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4098574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64E142C-D217-4FF3-9D61-C0E08530F25B}" type="datetimeFigureOut">
              <a:rPr lang="en-IN" smtClean="0"/>
              <a:t>08-01-2021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1692452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E142C-D217-4FF3-9D61-C0E08530F25B}" type="datetimeFigureOut">
              <a:rPr lang="en-IN" smtClean="0"/>
              <a:t>08-01-2021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3342369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4E142C-D217-4FF3-9D61-C0E08530F25B}" type="datetimeFigureOut">
              <a:rPr lang="en-IN" smtClean="0"/>
              <a:t>08-01-2021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130989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4E142C-D217-4FF3-9D61-C0E08530F25B}" type="datetimeFigureOut">
              <a:rPr lang="en-IN" smtClean="0"/>
              <a:t>08-01-2021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986847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4E142C-D217-4FF3-9D61-C0E08530F25B}" type="datetimeFigureOut">
              <a:rPr lang="en-IN" smtClean="0"/>
              <a:t>08-01-2021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67CFB-C797-4A98-B90C-6B7D0065F5B7}" type="slidenum">
              <a:rPr lang="en-IN" smtClean="0"/>
              <a:t>‹#›</a:t>
            </a:fld>
            <a:endParaRPr lang="en-IN"/>
          </a:p>
        </p:txBody>
      </p:sp>
    </p:spTree>
    <p:extLst>
      <p:ext uri="{BB962C8B-B14F-4D97-AF65-F5344CB8AC3E}">
        <p14:creationId xmlns:p14="http://schemas.microsoft.com/office/powerpoint/2010/main" val="3370580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7464" y="2440923"/>
            <a:ext cx="10515600" cy="4351338"/>
          </a:xfrm>
        </p:spPr>
        <p:txBody>
          <a:bodyPr>
            <a:normAutofit/>
          </a:bodyPr>
          <a:lstStyle/>
          <a:p>
            <a:pPr marL="0" indent="0">
              <a:buNone/>
            </a:pPr>
            <a:r>
              <a:rPr lang="en-US" sz="3200" b="1" dirty="0" smtClean="0"/>
              <a:t>                                  </a:t>
            </a:r>
            <a:r>
              <a:rPr lang="en-US" sz="4000" b="1" dirty="0" smtClean="0"/>
              <a:t>Exhaust gas analysis</a:t>
            </a:r>
            <a:endParaRPr lang="en-IN" sz="4000" b="1" dirty="0"/>
          </a:p>
        </p:txBody>
      </p:sp>
    </p:spTree>
    <p:extLst>
      <p:ext uri="{BB962C8B-B14F-4D97-AF65-F5344CB8AC3E}">
        <p14:creationId xmlns:p14="http://schemas.microsoft.com/office/powerpoint/2010/main" val="1579093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Controls</a:t>
            </a:r>
            <a:r>
              <a:rPr lang="en-US" sz="2800" b="1" dirty="0" smtClean="0"/>
              <a:t>:</a:t>
            </a:r>
            <a:r>
              <a:rPr lang="en-US" sz="2800" dirty="0" smtClean="0"/>
              <a:t> </a:t>
            </a:r>
            <a:endParaRPr lang="en-IN" sz="2800" dirty="0"/>
          </a:p>
        </p:txBody>
      </p:sp>
      <p:sp>
        <p:nvSpPr>
          <p:cNvPr id="3" name="Content Placeholder 2"/>
          <p:cNvSpPr>
            <a:spLocks noGrp="1"/>
          </p:cNvSpPr>
          <p:nvPr>
            <p:ph idx="1"/>
          </p:nvPr>
        </p:nvSpPr>
        <p:spPr/>
        <p:txBody>
          <a:bodyPr>
            <a:normAutofit/>
          </a:bodyPr>
          <a:lstStyle/>
          <a:p>
            <a:pPr fontAlgn="t"/>
            <a:r>
              <a:rPr lang="en-IN" sz="2400" dirty="0" smtClean="0"/>
              <a:t>Implementing the surface road </a:t>
            </a:r>
            <a:endParaRPr lang="en-IN" sz="2400" dirty="0" smtClean="0">
              <a:effectLst/>
            </a:endParaRPr>
          </a:p>
          <a:p>
            <a:pPr fontAlgn="t"/>
            <a:r>
              <a:rPr lang="en-US" sz="2400" dirty="0" smtClean="0"/>
              <a:t>application of semi porous thin layers (very smooth surface texture</a:t>
            </a:r>
          </a:p>
          <a:p>
            <a:pPr fontAlgn="t"/>
            <a:endParaRPr lang="en-IN" sz="2400" dirty="0"/>
          </a:p>
        </p:txBody>
      </p:sp>
      <p:pic>
        <p:nvPicPr>
          <p:cNvPr id="4" name="Picture 3"/>
          <p:cNvPicPr>
            <a:picLocks noChangeAspect="1"/>
          </p:cNvPicPr>
          <p:nvPr/>
        </p:nvPicPr>
        <p:blipFill>
          <a:blip r:embed="rId2"/>
          <a:stretch>
            <a:fillRect/>
          </a:stretch>
        </p:blipFill>
        <p:spPr>
          <a:xfrm>
            <a:off x="1761324" y="3037852"/>
            <a:ext cx="7353300" cy="3619500"/>
          </a:xfrm>
          <a:prstGeom prst="rect">
            <a:avLst/>
          </a:prstGeom>
        </p:spPr>
      </p:pic>
    </p:spTree>
    <p:extLst>
      <p:ext uri="{BB962C8B-B14F-4D97-AF65-F5344CB8AC3E}">
        <p14:creationId xmlns:p14="http://schemas.microsoft.com/office/powerpoint/2010/main" val="2005876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Choose fuel efficient vehicle </a:t>
            </a:r>
          </a:p>
          <a:p>
            <a:r>
              <a:rPr lang="en-US" sz="2400" dirty="0" smtClean="0"/>
              <a:t>Choose a green vehicle that are most efficient and less noise polluting. </a:t>
            </a:r>
          </a:p>
          <a:p>
            <a:pPr marL="0" indent="0">
              <a:buNone/>
            </a:pPr>
            <a:r>
              <a:rPr lang="en-US" sz="2400" dirty="0"/>
              <a:t> </a:t>
            </a:r>
            <a:r>
              <a:rPr lang="en-US" sz="2400" dirty="0" smtClean="0"/>
              <a:t>   electric vehicle </a:t>
            </a:r>
          </a:p>
          <a:p>
            <a:pPr marL="0" indent="0">
              <a:buNone/>
            </a:pPr>
            <a:r>
              <a:rPr lang="en-US" sz="2400" dirty="0"/>
              <a:t> </a:t>
            </a:r>
            <a:r>
              <a:rPr lang="en-US" sz="2400" dirty="0" smtClean="0"/>
              <a:t>   plug-in-hybrid vehicle </a:t>
            </a:r>
          </a:p>
          <a:p>
            <a:pPr marL="0" indent="0">
              <a:buNone/>
            </a:pPr>
            <a:r>
              <a:rPr lang="en-US" sz="2400" dirty="0"/>
              <a:t> </a:t>
            </a:r>
            <a:r>
              <a:rPr lang="en-US" sz="2400" dirty="0" smtClean="0"/>
              <a:t>   hydrogen fuel cell vehicle and </a:t>
            </a:r>
          </a:p>
          <a:p>
            <a:pPr marL="0" indent="0">
              <a:buNone/>
            </a:pPr>
            <a:r>
              <a:rPr lang="en-US" sz="2400" dirty="0"/>
              <a:t> </a:t>
            </a:r>
            <a:r>
              <a:rPr lang="en-US" sz="2400" dirty="0" smtClean="0"/>
              <a:t>   cleaner burning gasoline vehicle  </a:t>
            </a:r>
          </a:p>
        </p:txBody>
      </p:sp>
    </p:spTree>
    <p:extLst>
      <p:ext uri="{BB962C8B-B14F-4D97-AF65-F5344CB8AC3E}">
        <p14:creationId xmlns:p14="http://schemas.microsoft.com/office/powerpoint/2010/main" val="3666570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                                       Reactive mufflers</a:t>
            </a:r>
            <a:endParaRPr lang="en-IN" sz="3200" b="1" dirty="0"/>
          </a:p>
        </p:txBody>
      </p:sp>
      <p:sp>
        <p:nvSpPr>
          <p:cNvPr id="3" name="Content Placeholder 2"/>
          <p:cNvSpPr>
            <a:spLocks noGrp="1"/>
          </p:cNvSpPr>
          <p:nvPr>
            <p:ph idx="1"/>
          </p:nvPr>
        </p:nvSpPr>
        <p:spPr/>
        <p:txBody>
          <a:bodyPr/>
          <a:lstStyle/>
          <a:p>
            <a:pPr algn="just"/>
            <a:r>
              <a:rPr lang="en-US" dirty="0" smtClean="0"/>
              <a:t>Sound and vibration – noise is the characterized as </a:t>
            </a:r>
            <a:r>
              <a:rPr lang="en-US" dirty="0" smtClean="0"/>
              <a:t>undesirable </a:t>
            </a:r>
            <a:r>
              <a:rPr lang="en-US" dirty="0" smtClean="0"/>
              <a:t>sound </a:t>
            </a:r>
          </a:p>
          <a:p>
            <a:pPr algn="just"/>
            <a:r>
              <a:rPr lang="en-US" dirty="0" smtClean="0"/>
              <a:t>Automobile noise – engine exhaust noise is one of the major concern of every automobile company </a:t>
            </a:r>
          </a:p>
          <a:p>
            <a:pPr algn="just"/>
            <a:r>
              <a:rPr lang="en-US" dirty="0" smtClean="0"/>
              <a:t>Noise reduction – motivation behind a reactive mufflers is to decrease vehicle exhaust noise.</a:t>
            </a:r>
            <a:endParaRPr lang="en-IN" dirty="0"/>
          </a:p>
        </p:txBody>
      </p:sp>
    </p:spTree>
    <p:extLst>
      <p:ext uri="{BB962C8B-B14F-4D97-AF65-F5344CB8AC3E}">
        <p14:creationId xmlns:p14="http://schemas.microsoft.com/office/powerpoint/2010/main" val="837481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75" y="365125"/>
            <a:ext cx="10515600" cy="1325563"/>
          </a:xfrm>
        </p:spPr>
        <p:txBody>
          <a:bodyPr/>
          <a:lstStyle/>
          <a:p>
            <a:r>
              <a:rPr lang="en-US" dirty="0" smtClean="0"/>
              <a:t> </a:t>
            </a:r>
            <a:endParaRPr lang="en-IN" dirty="0"/>
          </a:p>
        </p:txBody>
      </p:sp>
      <p:sp>
        <p:nvSpPr>
          <p:cNvPr id="3" name="Content Placeholder 2"/>
          <p:cNvSpPr>
            <a:spLocks noGrp="1"/>
          </p:cNvSpPr>
          <p:nvPr>
            <p:ph idx="1"/>
          </p:nvPr>
        </p:nvSpPr>
        <p:spPr>
          <a:xfrm>
            <a:off x="838200" y="886619"/>
            <a:ext cx="10515600" cy="4351338"/>
          </a:xfrm>
        </p:spPr>
        <p:txBody>
          <a:bodyPr/>
          <a:lstStyle/>
          <a:p>
            <a:r>
              <a:rPr lang="en-US" dirty="0" smtClean="0"/>
              <a:t>What is </a:t>
            </a:r>
            <a:r>
              <a:rPr lang="en-US" dirty="0" smtClean="0"/>
              <a:t>reactive </a:t>
            </a:r>
            <a:r>
              <a:rPr lang="en-US" dirty="0" smtClean="0"/>
              <a:t>muffler?</a:t>
            </a:r>
            <a:endParaRPr lang="en-IN" dirty="0"/>
          </a:p>
          <a:p>
            <a:r>
              <a:rPr lang="en-US" dirty="0" smtClean="0"/>
              <a:t>The </a:t>
            </a:r>
            <a:r>
              <a:rPr lang="en-US" dirty="0" smtClean="0"/>
              <a:t>geometrical shape </a:t>
            </a:r>
            <a:r>
              <a:rPr lang="en-US" dirty="0" smtClean="0"/>
              <a:t>of the reactive mufflers consists of numerous chamber, flow </a:t>
            </a:r>
            <a:r>
              <a:rPr lang="en-US" dirty="0" smtClean="0"/>
              <a:t>diffusers, </a:t>
            </a:r>
            <a:r>
              <a:rPr lang="en-US" dirty="0" smtClean="0"/>
              <a:t>tuned resonated </a:t>
            </a:r>
            <a:r>
              <a:rPr lang="en-US" dirty="0" err="1" smtClean="0"/>
              <a:t>cyclinders,and</a:t>
            </a:r>
            <a:r>
              <a:rPr lang="en-US" dirty="0" smtClean="0"/>
              <a:t> discharge tube connected with the outlet connection pipe</a:t>
            </a:r>
            <a:endParaRPr lang="en-IN" dirty="0" smtClean="0"/>
          </a:p>
          <a:p>
            <a:endParaRPr lang="en-IN" dirty="0"/>
          </a:p>
        </p:txBody>
      </p:sp>
      <p:pic>
        <p:nvPicPr>
          <p:cNvPr id="5" name="Picture 4"/>
          <p:cNvPicPr>
            <a:picLocks noChangeAspect="1"/>
          </p:cNvPicPr>
          <p:nvPr/>
        </p:nvPicPr>
        <p:blipFill>
          <a:blip r:embed="rId2"/>
          <a:stretch>
            <a:fillRect/>
          </a:stretch>
        </p:blipFill>
        <p:spPr>
          <a:xfrm>
            <a:off x="3097228" y="2742407"/>
            <a:ext cx="4400550" cy="2495550"/>
          </a:xfrm>
          <a:prstGeom prst="rect">
            <a:avLst/>
          </a:prstGeom>
        </p:spPr>
      </p:pic>
    </p:spTree>
    <p:extLst>
      <p:ext uri="{BB962C8B-B14F-4D97-AF65-F5344CB8AC3E}">
        <p14:creationId xmlns:p14="http://schemas.microsoft.com/office/powerpoint/2010/main" val="344638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834" y="1116324"/>
            <a:ext cx="10515600" cy="4351338"/>
          </a:xfrm>
        </p:spPr>
        <p:txBody>
          <a:bodyPr>
            <a:normAutofit/>
          </a:bodyPr>
          <a:lstStyle/>
          <a:p>
            <a:pPr marL="0" indent="0" algn="just">
              <a:buNone/>
            </a:pPr>
            <a:r>
              <a:rPr lang="en-US" b="1" dirty="0" smtClean="0"/>
              <a:t>1-Aerodynamic consideration with backpressure</a:t>
            </a:r>
          </a:p>
          <a:p>
            <a:pPr algn="just"/>
            <a:r>
              <a:rPr lang="en-US" sz="2400" dirty="0" smtClean="0"/>
              <a:t>Flow of the exhaust gases from the mufflers to Create the less pressure in mufflers.</a:t>
            </a:r>
          </a:p>
          <a:p>
            <a:pPr algn="just"/>
            <a:r>
              <a:rPr lang="en-US" sz="2400" dirty="0" smtClean="0"/>
              <a:t>the extra static pressure generated by the mufflers on the vehicle engine through </a:t>
            </a:r>
            <a:r>
              <a:rPr lang="en-US" sz="2400" dirty="0" err="1" smtClean="0"/>
              <a:t>restrication</a:t>
            </a:r>
            <a:r>
              <a:rPr lang="en-US" sz="2400" dirty="0" smtClean="0"/>
              <a:t> in flow of exhaust fumes to achieve higher noise reduction may result in higher backpressure to the engine. </a:t>
            </a:r>
          </a:p>
          <a:p>
            <a:pPr marL="0" indent="0" algn="just">
              <a:buNone/>
            </a:pPr>
            <a:r>
              <a:rPr lang="en-US" b="1" dirty="0" smtClean="0"/>
              <a:t>2-Mechanical consideration</a:t>
            </a:r>
          </a:p>
          <a:p>
            <a:pPr algn="just"/>
            <a:r>
              <a:rPr lang="en-US" sz="2400" dirty="0" smtClean="0"/>
              <a:t>Material selection ,which decide the mufflers durability</a:t>
            </a:r>
          </a:p>
          <a:p>
            <a:pPr algn="just"/>
            <a:r>
              <a:rPr lang="en-US" sz="2400" dirty="0" smtClean="0"/>
              <a:t>Majorly two types of material used in manufacturing the reactive muffler which include stainless  steel and the aluminum.  </a:t>
            </a:r>
            <a:r>
              <a:rPr lang="en-US" b="1" dirty="0" smtClean="0"/>
              <a:t>  </a:t>
            </a:r>
          </a:p>
        </p:txBody>
      </p:sp>
    </p:spTree>
    <p:extLst>
      <p:ext uri="{BB962C8B-B14F-4D97-AF65-F5344CB8AC3E}">
        <p14:creationId xmlns:p14="http://schemas.microsoft.com/office/powerpoint/2010/main" val="1952687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3-economical consideration:</a:t>
            </a:r>
          </a:p>
          <a:p>
            <a:r>
              <a:rPr lang="en-US" sz="2400" dirty="0" smtClean="0"/>
              <a:t>Less expansive with design cost, material cost and fabrication cost</a:t>
            </a:r>
          </a:p>
          <a:p>
            <a:r>
              <a:rPr lang="en-US" sz="2400" dirty="0" smtClean="0"/>
              <a:t>The performance of muffler may matter by its cost.</a:t>
            </a:r>
            <a:endParaRPr lang="en-IN" sz="2400" dirty="0"/>
          </a:p>
        </p:txBody>
      </p:sp>
    </p:spTree>
    <p:extLst>
      <p:ext uri="{BB962C8B-B14F-4D97-AF65-F5344CB8AC3E}">
        <p14:creationId xmlns:p14="http://schemas.microsoft.com/office/powerpoint/2010/main" val="3827814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4525962" y="2461419"/>
            <a:ext cx="2695575" cy="1695450"/>
          </a:xfrm>
          <a:prstGeom prst="rect">
            <a:avLst/>
          </a:prstGeom>
        </p:spPr>
      </p:pic>
    </p:spTree>
    <p:extLst>
      <p:ext uri="{BB962C8B-B14F-4D97-AF65-F5344CB8AC3E}">
        <p14:creationId xmlns:p14="http://schemas.microsoft.com/office/powerpoint/2010/main" val="2023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t>Topics covered </a:t>
            </a:r>
            <a:endParaRPr lang="en-IN" b="1" dirty="0"/>
          </a:p>
        </p:txBody>
      </p:sp>
      <p:sp>
        <p:nvSpPr>
          <p:cNvPr id="9" name="Content Placeholder 8"/>
          <p:cNvSpPr>
            <a:spLocks noGrp="1"/>
          </p:cNvSpPr>
          <p:nvPr>
            <p:ph idx="1"/>
          </p:nvPr>
        </p:nvSpPr>
        <p:spPr/>
        <p:txBody>
          <a:bodyPr/>
          <a:lstStyle/>
          <a:p>
            <a:r>
              <a:rPr lang="en-US" dirty="0" smtClean="0"/>
              <a:t>Evaporative </a:t>
            </a:r>
            <a:r>
              <a:rPr lang="en-US" dirty="0" smtClean="0"/>
              <a:t>loss control device</a:t>
            </a:r>
          </a:p>
          <a:p>
            <a:endParaRPr lang="en-US" dirty="0" smtClean="0"/>
          </a:p>
          <a:p>
            <a:r>
              <a:rPr lang="en-US" dirty="0" smtClean="0"/>
              <a:t>Noise pollution and its control</a:t>
            </a:r>
          </a:p>
          <a:p>
            <a:pPr marL="0" indent="0">
              <a:buNone/>
            </a:pPr>
            <a:endParaRPr lang="en-US" dirty="0" smtClean="0"/>
          </a:p>
          <a:p>
            <a:r>
              <a:rPr lang="en-US" dirty="0" smtClean="0"/>
              <a:t>Reactive mufflers </a:t>
            </a:r>
          </a:p>
          <a:p>
            <a:pPr marL="0" indent="0">
              <a:buNone/>
            </a:pPr>
            <a:endParaRPr lang="en-IN" dirty="0"/>
          </a:p>
        </p:txBody>
      </p:sp>
    </p:spTree>
    <p:extLst>
      <p:ext uri="{BB962C8B-B14F-4D97-AF65-F5344CB8AC3E}">
        <p14:creationId xmlns:p14="http://schemas.microsoft.com/office/powerpoint/2010/main" val="2391509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Evaporative loss control device </a:t>
            </a:r>
            <a:endParaRPr lang="en-IN" b="1" dirty="0"/>
          </a:p>
        </p:txBody>
      </p:sp>
      <p:sp>
        <p:nvSpPr>
          <p:cNvPr id="3" name="Content Placeholder 2"/>
          <p:cNvSpPr>
            <a:spLocks noGrp="1"/>
          </p:cNvSpPr>
          <p:nvPr>
            <p:ph idx="1"/>
          </p:nvPr>
        </p:nvSpPr>
        <p:spPr/>
        <p:txBody>
          <a:bodyPr/>
          <a:lstStyle/>
          <a:p>
            <a:pPr marL="0" indent="0">
              <a:buNone/>
            </a:pPr>
            <a:r>
              <a:rPr lang="en-US" dirty="0" smtClean="0"/>
              <a:t>What is EVAP?</a:t>
            </a:r>
          </a:p>
          <a:p>
            <a:r>
              <a:rPr lang="en-US" sz="2400" dirty="0" smtClean="0"/>
              <a:t>The EVAP system is also called the charcoal canister system </a:t>
            </a:r>
            <a:endParaRPr lang="en-IN" sz="2400" dirty="0" smtClean="0"/>
          </a:p>
          <a:p>
            <a:r>
              <a:rPr lang="en-US" sz="2400" dirty="0" smtClean="0"/>
              <a:t>The EVAP system is used to reduced the evaporative losses of the system.</a:t>
            </a:r>
          </a:p>
          <a:p>
            <a:r>
              <a:rPr lang="en-US" sz="2400" dirty="0" smtClean="0"/>
              <a:t>Its design to capture vapor from the fuel tank and keep them from leaking out into the atmosphere.</a:t>
            </a:r>
          </a:p>
        </p:txBody>
      </p:sp>
    </p:spTree>
    <p:extLst>
      <p:ext uri="{BB962C8B-B14F-4D97-AF65-F5344CB8AC3E}">
        <p14:creationId xmlns:p14="http://schemas.microsoft.com/office/powerpoint/2010/main" val="2470576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a:t>
            </a:r>
            <a:endParaRPr lang="en-IN" b="1" dirty="0"/>
          </a:p>
        </p:txBody>
      </p:sp>
      <p:pic>
        <p:nvPicPr>
          <p:cNvPr id="6" name="Content Placeholder 5"/>
          <p:cNvPicPr>
            <a:picLocks noGrp="1" noChangeAspect="1"/>
          </p:cNvPicPr>
          <p:nvPr>
            <p:ph idx="1"/>
          </p:nvPr>
        </p:nvPicPr>
        <p:blipFill>
          <a:blip r:embed="rId2"/>
          <a:stretch>
            <a:fillRect/>
          </a:stretch>
        </p:blipFill>
        <p:spPr>
          <a:xfrm>
            <a:off x="1075412" y="1871663"/>
            <a:ext cx="9139593" cy="4351338"/>
          </a:xfrm>
          <a:prstGeom prst="rect">
            <a:avLst/>
          </a:prstGeom>
        </p:spPr>
      </p:pic>
    </p:spTree>
    <p:extLst>
      <p:ext uri="{BB962C8B-B14F-4D97-AF65-F5344CB8AC3E}">
        <p14:creationId xmlns:p14="http://schemas.microsoft.com/office/powerpoint/2010/main" val="2806807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err="1" smtClean="0"/>
              <a:t>Sansor</a:t>
            </a:r>
            <a:r>
              <a:rPr lang="en-US" dirty="0" smtClean="0"/>
              <a:t> </a:t>
            </a:r>
            <a:endParaRPr lang="en-IN" dirty="0"/>
          </a:p>
          <a:p>
            <a:r>
              <a:rPr lang="en-US" sz="2400" dirty="0" smtClean="0"/>
              <a:t>Fuel pressure sensor </a:t>
            </a:r>
          </a:p>
          <a:p>
            <a:r>
              <a:rPr lang="en-US" sz="2400" dirty="0" smtClean="0"/>
              <a:t>MAP sensor </a:t>
            </a:r>
          </a:p>
          <a:p>
            <a:r>
              <a:rPr lang="en-US" sz="2400" dirty="0" smtClean="0"/>
              <a:t>Purge flow sensor </a:t>
            </a:r>
            <a:endParaRPr lang="en-IN" sz="2400" dirty="0" smtClean="0"/>
          </a:p>
          <a:p>
            <a:r>
              <a:rPr lang="en-US" b="1" dirty="0" smtClean="0"/>
              <a:t>Valve</a:t>
            </a:r>
            <a:endParaRPr lang="en-US" b="1" dirty="0"/>
          </a:p>
          <a:p>
            <a:r>
              <a:rPr lang="en-US" sz="2400" dirty="0" smtClean="0"/>
              <a:t>Roll over valve </a:t>
            </a:r>
          </a:p>
          <a:p>
            <a:r>
              <a:rPr lang="en-US" sz="2400" dirty="0" smtClean="0"/>
              <a:t>Pressure control valve </a:t>
            </a:r>
          </a:p>
          <a:p>
            <a:r>
              <a:rPr lang="en-US" sz="2400" dirty="0" smtClean="0"/>
              <a:t>Purge valve </a:t>
            </a:r>
          </a:p>
        </p:txBody>
      </p:sp>
    </p:spTree>
    <p:extLst>
      <p:ext uri="{BB962C8B-B14F-4D97-AF65-F5344CB8AC3E}">
        <p14:creationId xmlns:p14="http://schemas.microsoft.com/office/powerpoint/2010/main" val="4074292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If the engine is off condition and the fuel starts the vaporizing then the vapor  will go roll over valve to pressure control valve.</a:t>
            </a:r>
          </a:p>
          <a:p>
            <a:pPr algn="just"/>
            <a:r>
              <a:rPr lang="en-US" sz="2400" dirty="0" smtClean="0"/>
              <a:t>and when we starts the engine EMU will opens the solenoid valve and the vacuum of the throttle body will goes charcoal canister to pressure control valve.</a:t>
            </a:r>
          </a:p>
          <a:p>
            <a:pPr algn="just"/>
            <a:r>
              <a:rPr lang="en-US" sz="2400" dirty="0" smtClean="0"/>
              <a:t>And the pressure control valve will open and which allows to hydrocarbon with air going into throttle body.</a:t>
            </a:r>
          </a:p>
          <a:p>
            <a:pPr algn="just"/>
            <a:r>
              <a:rPr lang="en-US" sz="2400" dirty="0" smtClean="0"/>
              <a:t>if the purge solenoid valve will open or close then charcoal canister stored the hydrocarbons.</a:t>
            </a:r>
          </a:p>
        </p:txBody>
      </p:sp>
    </p:spTree>
    <p:extLst>
      <p:ext uri="{BB962C8B-B14F-4D97-AF65-F5344CB8AC3E}">
        <p14:creationId xmlns:p14="http://schemas.microsoft.com/office/powerpoint/2010/main" val="1689530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641" y="407854"/>
            <a:ext cx="10515600" cy="1325563"/>
          </a:xfrm>
        </p:spPr>
        <p:txBody>
          <a:bodyPr>
            <a:normAutofit/>
          </a:bodyPr>
          <a:lstStyle/>
          <a:p>
            <a:r>
              <a:rPr lang="en-US" sz="3200" b="1" dirty="0" smtClean="0"/>
              <a:t>                           </a:t>
            </a:r>
            <a:r>
              <a:rPr lang="en-US" sz="3200" b="1" dirty="0" err="1" smtClean="0"/>
              <a:t>Noice</a:t>
            </a:r>
            <a:r>
              <a:rPr lang="en-US" sz="3200" b="1" dirty="0" smtClean="0"/>
              <a:t> pollution and its control:</a:t>
            </a:r>
            <a:endParaRPr lang="en-IN" sz="3200" b="1" dirty="0"/>
          </a:p>
        </p:txBody>
      </p:sp>
      <p:sp>
        <p:nvSpPr>
          <p:cNvPr id="3" name="Content Placeholder 2"/>
          <p:cNvSpPr>
            <a:spLocks noGrp="1"/>
          </p:cNvSpPr>
          <p:nvPr>
            <p:ph idx="1"/>
          </p:nvPr>
        </p:nvSpPr>
        <p:spPr/>
        <p:txBody>
          <a:bodyPr>
            <a:normAutofit/>
          </a:bodyPr>
          <a:lstStyle/>
          <a:p>
            <a:r>
              <a:rPr lang="en-US" sz="2400" dirty="0" smtClean="0"/>
              <a:t>Direct noise abatement at the source </a:t>
            </a:r>
          </a:p>
          <a:p>
            <a:pPr marL="0" indent="0">
              <a:buNone/>
            </a:pPr>
            <a:r>
              <a:rPr lang="en-US" sz="2400" dirty="0"/>
              <a:t> </a:t>
            </a:r>
            <a:r>
              <a:rPr lang="en-US" sz="2400" dirty="0" smtClean="0"/>
              <a:t>         vehicles (power and wind source)</a:t>
            </a:r>
          </a:p>
          <a:p>
            <a:pPr marL="0" indent="0">
              <a:buNone/>
            </a:pPr>
            <a:r>
              <a:rPr lang="en-US" sz="2400" dirty="0"/>
              <a:t> </a:t>
            </a:r>
            <a:r>
              <a:rPr lang="en-US" sz="2400" dirty="0" smtClean="0"/>
              <a:t>         Tires</a:t>
            </a:r>
          </a:p>
          <a:p>
            <a:r>
              <a:rPr lang="en-US" sz="2400" dirty="0" smtClean="0"/>
              <a:t>Indirect </a:t>
            </a:r>
            <a:r>
              <a:rPr lang="en-US" sz="2400" dirty="0" err="1" smtClean="0"/>
              <a:t>noice</a:t>
            </a:r>
            <a:r>
              <a:rPr lang="en-US" sz="2400" dirty="0" smtClean="0"/>
              <a:t>  abatement at the source </a:t>
            </a:r>
          </a:p>
          <a:p>
            <a:pPr marL="0" indent="0">
              <a:buNone/>
            </a:pPr>
            <a:r>
              <a:rPr lang="en-US" sz="2400" dirty="0"/>
              <a:t> </a:t>
            </a:r>
            <a:r>
              <a:rPr lang="en-US" sz="2400" dirty="0" smtClean="0"/>
              <a:t>           speed </a:t>
            </a:r>
          </a:p>
          <a:p>
            <a:pPr marL="0" indent="0">
              <a:buNone/>
            </a:pPr>
            <a:r>
              <a:rPr lang="en-US" sz="2400" dirty="0"/>
              <a:t> </a:t>
            </a:r>
            <a:r>
              <a:rPr lang="en-US" sz="2400" dirty="0" smtClean="0"/>
              <a:t>           surface             </a:t>
            </a:r>
          </a:p>
          <a:p>
            <a:pPr marL="0" indent="0">
              <a:buNone/>
            </a:pPr>
            <a:r>
              <a:rPr lang="en-US" sz="2400" dirty="0" smtClean="0"/>
              <a:t>                        </a:t>
            </a:r>
          </a:p>
          <a:p>
            <a:endParaRPr lang="en-US" sz="2400" dirty="0" smtClean="0"/>
          </a:p>
          <a:p>
            <a:pPr marL="0" indent="0">
              <a:buNone/>
            </a:pPr>
            <a:endParaRPr lang="en-US" sz="2400" dirty="0" smtClean="0"/>
          </a:p>
        </p:txBody>
      </p:sp>
    </p:spTree>
    <p:extLst>
      <p:ext uri="{BB962C8B-B14F-4D97-AF65-F5344CB8AC3E}">
        <p14:creationId xmlns:p14="http://schemas.microsoft.com/office/powerpoint/2010/main" val="216903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Vehicle </a:t>
            </a:r>
            <a:endParaRPr lang="en-IN" b="1" dirty="0"/>
          </a:p>
          <a:p>
            <a:pPr algn="just"/>
            <a:r>
              <a:rPr lang="en-US" sz="2400" dirty="0" smtClean="0"/>
              <a:t>Trucks contribute a disproportionate amount of noise not only because of their large engine, but also their high of the diesel stack and their aerodynamic drag significant interior noise is usually present inside the moving vehicle, </a:t>
            </a:r>
            <a:r>
              <a:rPr lang="en-US" sz="2400" dirty="0" err="1" smtClean="0"/>
              <a:t>infact</a:t>
            </a:r>
            <a:r>
              <a:rPr lang="en-US" sz="2400" dirty="0" smtClean="0"/>
              <a:t> passengers are generally not aware that these levels are high because experience has led motorist to expect levels commonly exceeding 65dBA.</a:t>
            </a:r>
          </a:p>
          <a:p>
            <a:pPr algn="just"/>
            <a:r>
              <a:rPr lang="en-US" b="1" dirty="0" smtClean="0"/>
              <a:t>Tires</a:t>
            </a:r>
          </a:p>
          <a:p>
            <a:pPr algn="just"/>
            <a:r>
              <a:rPr lang="en-IN" sz="2400" dirty="0"/>
              <a:t>Tire types can cause 10 </a:t>
            </a:r>
            <a:r>
              <a:rPr lang="en-IN" sz="2400" dirty="0" err="1" smtClean="0"/>
              <a:t>dBA</a:t>
            </a:r>
            <a:r>
              <a:rPr lang="en-IN" sz="2400" dirty="0" smtClean="0"/>
              <a:t> </a:t>
            </a:r>
            <a:r>
              <a:rPr lang="en-IN" sz="2400" dirty="0"/>
              <a:t>variations in noise,</a:t>
            </a:r>
            <a:endParaRPr lang="en-US" sz="2400" dirty="0" smtClean="0"/>
          </a:p>
          <a:p>
            <a:pPr algn="just"/>
            <a:endParaRPr lang="en-US" b="1" dirty="0" smtClean="0"/>
          </a:p>
          <a:p>
            <a:endParaRPr lang="en-US" sz="2400" dirty="0" smtClean="0"/>
          </a:p>
          <a:p>
            <a:endParaRPr lang="en-IN" sz="2400" dirty="0"/>
          </a:p>
        </p:txBody>
      </p:sp>
    </p:spTree>
    <p:extLst>
      <p:ext uri="{BB962C8B-B14F-4D97-AF65-F5344CB8AC3E}">
        <p14:creationId xmlns:p14="http://schemas.microsoft.com/office/powerpoint/2010/main" val="1054981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t>Speed</a:t>
            </a:r>
            <a:r>
              <a:rPr lang="en-US" dirty="0" smtClean="0"/>
              <a:t> </a:t>
            </a:r>
            <a:endParaRPr lang="en-US" dirty="0"/>
          </a:p>
          <a:p>
            <a:pPr algn="just"/>
            <a:r>
              <a:rPr lang="en-US" sz="2400" dirty="0"/>
              <a:t>since sound energy roughly doubles for each increment of ten miles an hour in vehicle velocity; an exception to this rule occurs at very low speeds where braking and acceleration noise dominate over aerodynamic noise</a:t>
            </a:r>
            <a:r>
              <a:rPr lang="en-US" sz="2400" dirty="0" smtClean="0"/>
              <a:t>.</a:t>
            </a:r>
          </a:p>
          <a:p>
            <a:pPr algn="just"/>
            <a:r>
              <a:rPr lang="en-US" b="1" dirty="0" smtClean="0"/>
              <a:t>Surface </a:t>
            </a:r>
          </a:p>
          <a:p>
            <a:pPr algn="just"/>
            <a:r>
              <a:rPr lang="en-US" dirty="0"/>
              <a:t>Roadway surface types contribute to different noise </a:t>
            </a:r>
            <a:r>
              <a:rPr lang="en-US" dirty="0" smtClean="0"/>
              <a:t>levels Of </a:t>
            </a:r>
            <a:r>
              <a:rPr lang="en-US" dirty="0"/>
              <a:t>the common types of surfaces in modern cities, there is a 4 </a:t>
            </a:r>
            <a:r>
              <a:rPr lang="en-US" dirty="0" err="1" smtClean="0"/>
              <a:t>dB.</a:t>
            </a:r>
            <a:endParaRPr lang="en-US" dirty="0"/>
          </a:p>
          <a:p>
            <a:pPr algn="just"/>
            <a:r>
              <a:rPr lang="en-US" dirty="0" smtClean="0"/>
              <a:t>chip seal</a:t>
            </a:r>
            <a:r>
              <a:rPr lang="en-US" dirty="0"/>
              <a:t> type and grooved </a:t>
            </a:r>
            <a:r>
              <a:rPr lang="en-US" dirty="0" smtClean="0"/>
              <a:t>roads being </a:t>
            </a:r>
            <a:r>
              <a:rPr lang="en-US" dirty="0"/>
              <a:t>the </a:t>
            </a:r>
            <a:r>
              <a:rPr lang="en-US" dirty="0" smtClean="0"/>
              <a:t>loudest.</a:t>
            </a:r>
          </a:p>
          <a:p>
            <a:pPr algn="just"/>
            <a:r>
              <a:rPr lang="en-US" dirty="0"/>
              <a:t> and concrete surfaces without spacers being the </a:t>
            </a:r>
            <a:r>
              <a:rPr lang="en-US" dirty="0" smtClean="0"/>
              <a:t>quietest.</a:t>
            </a:r>
          </a:p>
          <a:p>
            <a:pPr marL="0" indent="0" algn="just">
              <a:buNone/>
            </a:pPr>
            <a:r>
              <a:rPr lang="en-US" dirty="0"/>
              <a:t> </a:t>
            </a:r>
            <a:endParaRPr lang="en-US" b="1" dirty="0" smtClean="0"/>
          </a:p>
        </p:txBody>
      </p:sp>
    </p:spTree>
    <p:extLst>
      <p:ext uri="{BB962C8B-B14F-4D97-AF65-F5344CB8AC3E}">
        <p14:creationId xmlns:p14="http://schemas.microsoft.com/office/powerpoint/2010/main" val="738193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573</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Topics covered </vt:lpstr>
      <vt:lpstr>Evaporative loss control device </vt:lpstr>
      <vt:lpstr>WORKING: </vt:lpstr>
      <vt:lpstr>PowerPoint Presentation</vt:lpstr>
      <vt:lpstr>PowerPoint Presentation</vt:lpstr>
      <vt:lpstr>                           Noice pollution and its control:</vt:lpstr>
      <vt:lpstr>PowerPoint Presentation</vt:lpstr>
      <vt:lpstr>PowerPoint Presentation</vt:lpstr>
      <vt:lpstr>Controls: </vt:lpstr>
      <vt:lpstr>PowerPoint Presentation</vt:lpstr>
      <vt:lpstr>                                       Reactive mufflers</vt:lpstr>
      <vt:lpstr>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 covered</dc:title>
  <dc:creator>soni vivek</dc:creator>
  <cp:lastModifiedBy>soni vivek</cp:lastModifiedBy>
  <cp:revision>102</cp:revision>
  <dcterms:created xsi:type="dcterms:W3CDTF">2021-01-06T18:07:48Z</dcterms:created>
  <dcterms:modified xsi:type="dcterms:W3CDTF">2021-01-08T08:18:49Z</dcterms:modified>
</cp:coreProperties>
</file>