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sldIdLst>
    <p:sldId id="256" r:id="rId2"/>
    <p:sldId id="258" r:id="rId3"/>
    <p:sldId id="264" r:id="rId4"/>
    <p:sldId id="259" r:id="rId5"/>
    <p:sldId id="265" r:id="rId6"/>
    <p:sldId id="266" r:id="rId7"/>
    <p:sldId id="260" r:id="rId8"/>
    <p:sldId id="267" r:id="rId9"/>
    <p:sldId id="268" r:id="rId10"/>
    <p:sldId id="269" r:id="rId11"/>
    <p:sldId id="271" r:id="rId12"/>
    <p:sldId id="261" r:id="rId13"/>
    <p:sldId id="262" r:id="rId14"/>
    <p:sldId id="272"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68" d="100"/>
          <a:sy n="68" d="100"/>
        </p:scale>
        <p:origin x="-1216" y="-6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DBCACC0-EF57-4142-BFFE-04930428335F}" type="datetimeFigureOut">
              <a:rPr lang="en-IN" smtClean="0"/>
              <a:t>07-03-2022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AC0054-5921-47FD-B668-F9C65E0365D1}" type="slidenum">
              <a:rPr lang="en-IN" smtClean="0"/>
              <a:t>‹#›</a:t>
            </a:fld>
            <a:endParaRPr lang="en-IN"/>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DBCACC0-EF57-4142-BFFE-04930428335F}" type="datetimeFigureOut">
              <a:rPr lang="en-IN" smtClean="0"/>
              <a:t>07-03-2022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AC0054-5921-47FD-B668-F9C65E0365D1}"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BCACC0-EF57-4142-BFFE-04930428335F}" type="datetimeFigureOut">
              <a:rPr lang="en-IN" smtClean="0"/>
              <a:t>07-03-2022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AC0054-5921-47FD-B668-F9C65E0365D1}"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DBCACC0-EF57-4142-BFFE-04930428335F}" type="datetimeFigureOut">
              <a:rPr lang="en-IN" smtClean="0"/>
              <a:t>07-03-2022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AC0054-5921-47FD-B668-F9C65E0365D1}"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DBCACC0-EF57-4142-BFFE-04930428335F}" type="datetimeFigureOut">
              <a:rPr lang="en-IN" smtClean="0"/>
              <a:t>07-03-2022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AC0054-5921-47FD-B668-F9C65E0365D1}" type="slidenum">
              <a:rPr lang="en-IN" smtClean="0"/>
              <a:t>‹#›</a:t>
            </a:fld>
            <a:endParaRPr lang="en-IN"/>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DBCACC0-EF57-4142-BFFE-04930428335F}" type="datetimeFigureOut">
              <a:rPr lang="en-IN" smtClean="0"/>
              <a:t>07-03-2022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AC0054-5921-47FD-B668-F9C65E0365D1}"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DBCACC0-EF57-4142-BFFE-04930428335F}" type="datetimeFigureOut">
              <a:rPr lang="en-IN" smtClean="0"/>
              <a:t>07-03-2022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6AC0054-5921-47FD-B668-F9C65E0365D1}" type="slidenum">
              <a:rPr lang="en-IN" smtClean="0"/>
              <a:t>‹#›</a:t>
            </a:fld>
            <a:endParaRPr lang="en-IN"/>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DBCACC0-EF57-4142-BFFE-04930428335F}" type="datetimeFigureOut">
              <a:rPr lang="en-IN" smtClean="0"/>
              <a:t>07-03-2022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6AC0054-5921-47FD-B668-F9C65E0365D1}"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BCACC0-EF57-4142-BFFE-04930428335F}" type="datetimeFigureOut">
              <a:rPr lang="en-IN" smtClean="0"/>
              <a:t>07-03-2022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6AC0054-5921-47FD-B668-F9C65E0365D1}"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DBCACC0-EF57-4142-BFFE-04930428335F}" type="datetimeFigureOut">
              <a:rPr lang="en-IN" smtClean="0"/>
              <a:t>07-03-2022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AC0054-5921-47FD-B668-F9C65E0365D1}" type="slidenum">
              <a:rPr lang="en-IN" smtClean="0"/>
              <a:t>‹#›</a:t>
            </a:fld>
            <a:endParaRPr lang="en-IN"/>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DBCACC0-EF57-4142-BFFE-04930428335F}" type="datetimeFigureOut">
              <a:rPr lang="en-IN" smtClean="0"/>
              <a:t>07-03-2022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AC0054-5921-47FD-B668-F9C65E0365D1}"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7DBCACC0-EF57-4142-BFFE-04930428335F}" type="datetimeFigureOut">
              <a:rPr lang="en-IN" smtClean="0"/>
              <a:t>07-03-2022</a:t>
            </a:fld>
            <a:endParaRPr lang="en-IN"/>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IN"/>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96AC0054-5921-47FD-B668-F9C65E0365D1}"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cookies</a:t>
            </a:r>
            <a:endParaRPr lang="en-IN" b="1" dirty="0"/>
          </a:p>
        </p:txBody>
      </p:sp>
      <p:sp>
        <p:nvSpPr>
          <p:cNvPr id="3" name="Subtitle 2"/>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5266667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8EDE84B-4585-464A-9D94-AEBF8736DD74}"/>
              </a:ext>
            </a:extLst>
          </p:cNvPr>
          <p:cNvSpPr>
            <a:spLocks noGrp="1"/>
          </p:cNvSpPr>
          <p:nvPr>
            <p:ph type="title"/>
          </p:nvPr>
        </p:nvSpPr>
        <p:spPr>
          <a:xfrm>
            <a:off x="457200" y="533400"/>
            <a:ext cx="8291264" cy="990600"/>
          </a:xfrm>
        </p:spPr>
        <p:txBody>
          <a:bodyPr>
            <a:normAutofit fontScale="90000"/>
          </a:bodyPr>
          <a:lstStyle/>
          <a:p>
            <a:r>
              <a:rPr lang="en-US" dirty="0"/>
              <a:t>i</a:t>
            </a:r>
            <a:r>
              <a:rPr lang="en-IN" dirty="0" err="1"/>
              <a:t>sset</a:t>
            </a:r>
            <a:r>
              <a:rPr lang="en-IN" dirty="0"/>
              <a:t>() function to check if a cookie is set or not.</a:t>
            </a:r>
          </a:p>
        </p:txBody>
      </p:sp>
      <p:sp>
        <p:nvSpPr>
          <p:cNvPr id="3" name="Content Placeholder 2">
            <a:extLst>
              <a:ext uri="{FF2B5EF4-FFF2-40B4-BE49-F238E27FC236}">
                <a16:creationId xmlns:a16="http://schemas.microsoft.com/office/drawing/2014/main" xmlns="" id="{FD59D3FD-0220-4A1E-A03B-179EAD107BFC}"/>
              </a:ext>
            </a:extLst>
          </p:cNvPr>
          <p:cNvSpPr>
            <a:spLocks noGrp="1"/>
          </p:cNvSpPr>
          <p:nvPr>
            <p:ph idx="1"/>
          </p:nvPr>
        </p:nvSpPr>
        <p:spPr/>
        <p:txBody>
          <a:bodyPr>
            <a:normAutofit fontScale="70000" lnSpcReduction="20000"/>
          </a:bodyPr>
          <a:lstStyle/>
          <a:p>
            <a:r>
              <a:rPr lang="en-IN" dirty="0"/>
              <a:t>&lt;html&gt;</a:t>
            </a:r>
          </a:p>
          <a:p>
            <a:r>
              <a:rPr lang="en-IN" dirty="0"/>
              <a:t>   </a:t>
            </a:r>
          </a:p>
          <a:p>
            <a:r>
              <a:rPr lang="en-IN" dirty="0"/>
              <a:t>   &lt;head&gt;</a:t>
            </a:r>
          </a:p>
          <a:p>
            <a:r>
              <a:rPr lang="en-IN" dirty="0"/>
              <a:t>      &lt;title&gt;Accessing Cookies with PHP&lt;/title&gt;</a:t>
            </a:r>
          </a:p>
          <a:p>
            <a:r>
              <a:rPr lang="en-IN" dirty="0"/>
              <a:t>   &lt;/head&gt;</a:t>
            </a:r>
          </a:p>
          <a:p>
            <a:r>
              <a:rPr lang="en-IN" dirty="0"/>
              <a:t>   </a:t>
            </a:r>
          </a:p>
          <a:p>
            <a:r>
              <a:rPr lang="en-IN" dirty="0"/>
              <a:t>   &lt;body&gt;</a:t>
            </a:r>
          </a:p>
          <a:p>
            <a:r>
              <a:rPr lang="en-IN" dirty="0"/>
              <a:t>      </a:t>
            </a:r>
          </a:p>
          <a:p>
            <a:r>
              <a:rPr lang="en-IN" dirty="0"/>
              <a:t>      &lt;?php</a:t>
            </a:r>
          </a:p>
          <a:p>
            <a:r>
              <a:rPr lang="en-IN" dirty="0"/>
              <a:t>         if( </a:t>
            </a:r>
            <a:r>
              <a:rPr lang="en-IN" dirty="0" err="1"/>
              <a:t>isset</a:t>
            </a:r>
            <a:r>
              <a:rPr lang="en-IN" dirty="0"/>
              <a:t>($_COOKIE["name"]))</a:t>
            </a:r>
          </a:p>
          <a:p>
            <a:r>
              <a:rPr lang="en-IN" dirty="0"/>
              <a:t>            echo "Welcome " . $_COOKIE["name"] . "&lt;</a:t>
            </a:r>
            <a:r>
              <a:rPr lang="en-IN" dirty="0" err="1"/>
              <a:t>br</a:t>
            </a:r>
            <a:r>
              <a:rPr lang="en-IN" dirty="0"/>
              <a:t> /&gt;";</a:t>
            </a:r>
          </a:p>
          <a:p>
            <a:r>
              <a:rPr lang="en-IN" dirty="0"/>
              <a:t>         </a:t>
            </a:r>
          </a:p>
          <a:p>
            <a:r>
              <a:rPr lang="en-IN" dirty="0"/>
              <a:t>         else</a:t>
            </a:r>
          </a:p>
          <a:p>
            <a:r>
              <a:rPr lang="en-IN" dirty="0"/>
              <a:t>            echo "Sorry... Not recognized" . "&lt;</a:t>
            </a:r>
            <a:r>
              <a:rPr lang="en-IN" dirty="0" err="1"/>
              <a:t>br</a:t>
            </a:r>
            <a:r>
              <a:rPr lang="en-IN" dirty="0"/>
              <a:t> /&gt;";</a:t>
            </a:r>
          </a:p>
          <a:p>
            <a:r>
              <a:rPr lang="en-IN" dirty="0"/>
              <a:t>      ?&gt;</a:t>
            </a:r>
          </a:p>
          <a:p>
            <a:r>
              <a:rPr lang="en-IN" dirty="0"/>
              <a:t>      </a:t>
            </a:r>
          </a:p>
          <a:p>
            <a:r>
              <a:rPr lang="en-IN" dirty="0"/>
              <a:t>   &lt;/body&gt;</a:t>
            </a:r>
          </a:p>
          <a:p>
            <a:r>
              <a:rPr lang="en-IN" dirty="0"/>
              <a:t>&lt;/html&gt;</a:t>
            </a:r>
          </a:p>
        </p:txBody>
      </p:sp>
    </p:spTree>
    <p:extLst>
      <p:ext uri="{BB962C8B-B14F-4D97-AF65-F5344CB8AC3E}">
        <p14:creationId xmlns:p14="http://schemas.microsoft.com/office/powerpoint/2010/main" val="26755309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FFC79D84-CD27-418F-9DA6-B3C677CA5EA2}"/>
              </a:ext>
            </a:extLst>
          </p:cNvPr>
          <p:cNvSpPr>
            <a:spLocks noGrp="1"/>
          </p:cNvSpPr>
          <p:nvPr>
            <p:ph idx="1"/>
          </p:nvPr>
        </p:nvSpPr>
        <p:spPr/>
        <p:txBody>
          <a:bodyPr>
            <a:normAutofit fontScale="55000" lnSpcReduction="20000"/>
          </a:bodyPr>
          <a:lstStyle/>
          <a:p>
            <a:pPr algn="just">
              <a:buFont typeface="+mj-lt"/>
              <a:buAutoNum type="arabicPeriod"/>
            </a:pPr>
            <a:r>
              <a:rPr lang="en-IN" b="0" i="0" dirty="0">
                <a:solidFill>
                  <a:srgbClr val="000000"/>
                </a:solidFill>
                <a:effectLst/>
                <a:latin typeface="inter-regular"/>
              </a:rPr>
              <a:t>&lt;?php  </a:t>
            </a:r>
          </a:p>
          <a:p>
            <a:pPr algn="just">
              <a:buFont typeface="+mj-lt"/>
              <a:buAutoNum type="arabicPeriod"/>
            </a:pPr>
            <a:r>
              <a:rPr lang="en-IN" b="0" i="0" dirty="0" err="1">
                <a:solidFill>
                  <a:srgbClr val="000000"/>
                </a:solidFill>
                <a:effectLst/>
                <a:latin typeface="inter-regular"/>
              </a:rPr>
              <a:t>setcookie</a:t>
            </a:r>
            <a:r>
              <a:rPr lang="en-IN" b="0" i="0" dirty="0">
                <a:solidFill>
                  <a:srgbClr val="000000"/>
                </a:solidFill>
                <a:effectLst/>
                <a:latin typeface="inter-regular"/>
              </a:rPr>
              <a:t>(</a:t>
            </a:r>
            <a:r>
              <a:rPr lang="en-IN" b="0" i="0" dirty="0">
                <a:solidFill>
                  <a:srgbClr val="0000FF"/>
                </a:solidFill>
                <a:effectLst/>
                <a:latin typeface="inter-regular"/>
              </a:rPr>
              <a:t>"user"</a:t>
            </a:r>
            <a:r>
              <a:rPr lang="en-IN" b="0" i="0" dirty="0">
                <a:solidFill>
                  <a:srgbClr val="000000"/>
                </a:solidFill>
                <a:effectLst/>
                <a:latin typeface="inter-regular"/>
              </a:rPr>
              <a:t>, </a:t>
            </a:r>
            <a:r>
              <a:rPr lang="en-IN" b="0" i="0" dirty="0" smtClean="0">
                <a:solidFill>
                  <a:srgbClr val="0000FF"/>
                </a:solidFill>
                <a:effectLst/>
                <a:latin typeface="inter-regular"/>
              </a:rPr>
              <a:t>“</a:t>
            </a:r>
            <a:r>
              <a:rPr lang="en-IN" dirty="0" err="1" smtClean="0">
                <a:solidFill>
                  <a:srgbClr val="0000FF"/>
                </a:solidFill>
                <a:latin typeface="inter-regular"/>
              </a:rPr>
              <a:t>ABC</a:t>
            </a:r>
            <a:r>
              <a:rPr lang="en-IN" b="0" i="0" dirty="0" err="1" smtClean="0">
                <a:solidFill>
                  <a:srgbClr val="0000FF"/>
                </a:solidFill>
                <a:effectLst/>
                <a:latin typeface="inter-regular"/>
              </a:rPr>
              <a:t>j</a:t>
            </a:r>
            <a:r>
              <a:rPr lang="en-IN" b="0" i="0" dirty="0">
                <a:solidFill>
                  <a:srgbClr val="0000FF"/>
                </a:solidFill>
                <a:effectLst/>
                <a:latin typeface="inter-regular"/>
              </a:rPr>
              <a:t>"</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?&gt;  </a:t>
            </a:r>
          </a:p>
          <a:p>
            <a:pPr algn="just">
              <a:buFont typeface="+mj-lt"/>
              <a:buAutoNum type="arabicPeriod"/>
            </a:pPr>
            <a:r>
              <a:rPr lang="en-IN" b="0" i="0" dirty="0">
                <a:solidFill>
                  <a:srgbClr val="000000"/>
                </a:solidFill>
                <a:effectLst/>
                <a:latin typeface="inter-regular"/>
              </a:rPr>
              <a:t>&lt;html&gt;  </a:t>
            </a:r>
          </a:p>
          <a:p>
            <a:pPr algn="just">
              <a:buFont typeface="+mj-lt"/>
              <a:buAutoNum type="arabicPeriod"/>
            </a:pPr>
            <a:r>
              <a:rPr lang="en-IN" b="0" i="0" dirty="0">
                <a:solidFill>
                  <a:srgbClr val="000000"/>
                </a:solidFill>
                <a:effectLst/>
                <a:latin typeface="inter-regular"/>
              </a:rPr>
              <a:t>&lt;body&gt;  </a:t>
            </a:r>
          </a:p>
          <a:p>
            <a:pPr algn="just">
              <a:buFont typeface="+mj-lt"/>
              <a:buAutoNum type="arabicPeriod"/>
            </a:pPr>
            <a:r>
              <a:rPr lang="en-IN" b="0" i="0" dirty="0">
                <a:solidFill>
                  <a:srgbClr val="000000"/>
                </a:solidFill>
                <a:effectLst/>
                <a:latin typeface="inter-regular"/>
              </a:rPr>
              <a:t>&lt;?php  </a:t>
            </a:r>
          </a:p>
          <a:p>
            <a:pPr algn="just">
              <a:buFont typeface="+mj-lt"/>
              <a:buAutoNum type="arabicPeriod"/>
            </a:pPr>
            <a:r>
              <a:rPr lang="en-IN" b="1" i="0" dirty="0">
                <a:solidFill>
                  <a:srgbClr val="006699"/>
                </a:solidFill>
                <a:effectLst/>
                <a:latin typeface="inter-regular"/>
              </a:rPr>
              <a:t>if</a:t>
            </a:r>
            <a:r>
              <a:rPr lang="en-IN" b="0" i="0" dirty="0">
                <a:solidFill>
                  <a:srgbClr val="000000"/>
                </a:solidFill>
                <a:effectLst/>
                <a:latin typeface="inter-regular"/>
              </a:rPr>
              <a:t>(!</a:t>
            </a:r>
            <a:r>
              <a:rPr lang="en-IN" b="0" i="0" dirty="0" err="1">
                <a:solidFill>
                  <a:srgbClr val="000000"/>
                </a:solidFill>
                <a:effectLst/>
                <a:latin typeface="inter-regular"/>
              </a:rPr>
              <a:t>isset</a:t>
            </a:r>
            <a:r>
              <a:rPr lang="en-IN" b="0" i="0" dirty="0">
                <a:solidFill>
                  <a:srgbClr val="000000"/>
                </a:solidFill>
                <a:effectLst/>
                <a:latin typeface="inter-regular"/>
              </a:rPr>
              <a:t>($_COOKIE[</a:t>
            </a:r>
            <a:r>
              <a:rPr lang="en-IN" b="0" i="0" dirty="0">
                <a:solidFill>
                  <a:srgbClr val="0000FF"/>
                </a:solidFill>
                <a:effectLst/>
                <a:latin typeface="inter-regular"/>
              </a:rPr>
              <a:t>"user"</a:t>
            </a:r>
            <a:r>
              <a:rPr lang="en-IN" b="0" i="0" dirty="0">
                <a:solidFill>
                  <a:srgbClr val="000000"/>
                </a:solidFill>
                <a:effectLst/>
                <a:latin typeface="inter-regular"/>
              </a:rPr>
              <a:t>])) {  </a:t>
            </a:r>
          </a:p>
          <a:p>
            <a:pPr algn="just">
              <a:buFont typeface="+mj-lt"/>
              <a:buAutoNum type="arabicPeriod"/>
            </a:pPr>
            <a:r>
              <a:rPr lang="en-IN" b="0" i="0" dirty="0">
                <a:solidFill>
                  <a:srgbClr val="000000"/>
                </a:solidFill>
                <a:effectLst/>
                <a:latin typeface="inter-regular"/>
              </a:rPr>
              <a:t>    echo </a:t>
            </a:r>
            <a:r>
              <a:rPr lang="en-IN" b="0" i="0" dirty="0">
                <a:solidFill>
                  <a:srgbClr val="0000FF"/>
                </a:solidFill>
                <a:effectLst/>
                <a:latin typeface="inter-regular"/>
              </a:rPr>
              <a:t>"Sorry, cookie is not found!"</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r>
              <a:rPr lang="en-IN" b="1" i="0" dirty="0">
                <a:solidFill>
                  <a:srgbClr val="006699"/>
                </a:solidFill>
                <a:effectLst/>
                <a:latin typeface="inter-regular"/>
              </a:rPr>
              <a:t>else</a:t>
            </a:r>
            <a:r>
              <a:rPr lang="en-IN" b="0" i="0" dirty="0">
                <a:solidFill>
                  <a:srgbClr val="000000"/>
                </a:solidFill>
                <a:effectLst/>
                <a:latin typeface="inter-regular"/>
              </a:rPr>
              <a:t> {  </a:t>
            </a:r>
          </a:p>
          <a:p>
            <a:pPr algn="just">
              <a:buFont typeface="+mj-lt"/>
              <a:buAutoNum type="arabicPeriod"/>
            </a:pPr>
            <a:r>
              <a:rPr lang="en-IN" b="0" i="0" dirty="0">
                <a:solidFill>
                  <a:srgbClr val="000000"/>
                </a:solidFill>
                <a:effectLst/>
                <a:latin typeface="inter-regular"/>
              </a:rPr>
              <a:t>    echo </a:t>
            </a:r>
            <a:r>
              <a:rPr lang="en-IN" b="0" i="0" dirty="0">
                <a:solidFill>
                  <a:srgbClr val="0000FF"/>
                </a:solidFill>
                <a:effectLst/>
                <a:latin typeface="inter-regular"/>
              </a:rPr>
              <a:t>"&lt;</a:t>
            </a:r>
            <a:r>
              <a:rPr lang="en-IN" b="0" i="0" dirty="0" err="1">
                <a:solidFill>
                  <a:srgbClr val="0000FF"/>
                </a:solidFill>
                <a:effectLst/>
                <a:latin typeface="inter-regular"/>
              </a:rPr>
              <a:t>br</a:t>
            </a:r>
            <a:r>
              <a:rPr lang="en-IN" b="0" i="0" dirty="0">
                <a:solidFill>
                  <a:srgbClr val="0000FF"/>
                </a:solidFill>
                <a:effectLst/>
                <a:latin typeface="inter-regular"/>
              </a:rPr>
              <a:t>/&gt;Cookie Value: "</a:t>
            </a:r>
            <a:r>
              <a:rPr lang="en-IN" b="0" i="0" dirty="0">
                <a:solidFill>
                  <a:srgbClr val="000000"/>
                </a:solidFill>
                <a:effectLst/>
                <a:latin typeface="inter-regular"/>
              </a:rPr>
              <a:t> . $_COOKIE[</a:t>
            </a:r>
            <a:r>
              <a:rPr lang="en-IN" b="0" i="0" dirty="0">
                <a:solidFill>
                  <a:srgbClr val="0000FF"/>
                </a:solidFill>
                <a:effectLst/>
                <a:latin typeface="inter-regular"/>
              </a:rPr>
              <a:t>"user"</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?&gt;  </a:t>
            </a:r>
          </a:p>
          <a:p>
            <a:pPr algn="just">
              <a:buFont typeface="+mj-lt"/>
              <a:buAutoNum type="arabicPeriod"/>
            </a:pPr>
            <a:r>
              <a:rPr lang="en-IN" b="0" i="0" dirty="0">
                <a:solidFill>
                  <a:srgbClr val="000000"/>
                </a:solidFill>
                <a:effectLst/>
                <a:latin typeface="inter-regular"/>
              </a:rPr>
              <a:t>&lt;/body&gt;  </a:t>
            </a:r>
          </a:p>
          <a:p>
            <a:pPr algn="just">
              <a:buFont typeface="+mj-lt"/>
              <a:buAutoNum type="arabicPeriod"/>
            </a:pPr>
            <a:r>
              <a:rPr lang="en-IN" b="0" i="0" dirty="0">
                <a:solidFill>
                  <a:srgbClr val="000000"/>
                </a:solidFill>
                <a:effectLst/>
                <a:latin typeface="inter-regular"/>
              </a:rPr>
              <a:t>&lt;/html&gt;</a:t>
            </a:r>
          </a:p>
          <a:p>
            <a:pPr algn="just">
              <a:buFont typeface="+mj-lt"/>
              <a:buAutoNum type="arabicPeriod"/>
            </a:pPr>
            <a:endParaRPr lang="en-IN" b="0" i="0" dirty="0">
              <a:solidFill>
                <a:srgbClr val="000000"/>
              </a:solidFill>
              <a:effectLst/>
              <a:latin typeface="inter-regular"/>
            </a:endParaRPr>
          </a:p>
          <a:p>
            <a:pPr algn="just">
              <a:buFont typeface="+mj-lt"/>
              <a:buAutoNum type="arabicPeriod"/>
            </a:pPr>
            <a:endParaRPr lang="en-IN" dirty="0">
              <a:solidFill>
                <a:srgbClr val="000000"/>
              </a:solidFill>
              <a:latin typeface="inter-regular"/>
            </a:endParaRPr>
          </a:p>
          <a:p>
            <a:pPr algn="just">
              <a:buFont typeface="+mj-lt"/>
              <a:buAutoNum type="arabicPeriod"/>
            </a:pPr>
            <a:r>
              <a:rPr lang="en-IN" b="0" i="0" dirty="0">
                <a:solidFill>
                  <a:srgbClr val="000000"/>
                </a:solidFill>
                <a:effectLst/>
                <a:latin typeface="inter-regular"/>
              </a:rPr>
              <a:t>Output:</a:t>
            </a:r>
          </a:p>
          <a:p>
            <a:pPr algn="just">
              <a:buFont typeface="+mj-lt"/>
              <a:buAutoNum type="arabicPeriod"/>
            </a:pPr>
            <a:endParaRPr lang="en-IN" b="0" i="0" dirty="0">
              <a:solidFill>
                <a:srgbClr val="000000"/>
              </a:solidFill>
              <a:effectLst/>
              <a:latin typeface="inter-regular"/>
            </a:endParaRPr>
          </a:p>
          <a:p>
            <a:pPr algn="just">
              <a:buFont typeface="+mj-lt"/>
              <a:buAutoNum type="arabicPeriod"/>
            </a:pPr>
            <a:r>
              <a:rPr lang="en-IN" b="0" i="0" dirty="0">
                <a:solidFill>
                  <a:srgbClr val="000000"/>
                </a:solidFill>
                <a:effectLst/>
                <a:latin typeface="inter-regular"/>
              </a:rPr>
              <a:t>Sorry, cookie is not found!</a:t>
            </a:r>
          </a:p>
          <a:p>
            <a:pPr algn="just">
              <a:buFont typeface="+mj-lt"/>
              <a:buAutoNum type="arabicPeriod"/>
            </a:pPr>
            <a:r>
              <a:rPr lang="en-IN" b="0" i="0" dirty="0">
                <a:solidFill>
                  <a:srgbClr val="000000"/>
                </a:solidFill>
                <a:effectLst/>
                <a:latin typeface="inter-regular"/>
              </a:rPr>
              <a:t>Firstly cookie is not set. But, if you refresh the page, you will see cookie is set now.</a:t>
            </a:r>
          </a:p>
          <a:p>
            <a:pPr algn="just">
              <a:buFont typeface="+mj-lt"/>
              <a:buAutoNum type="arabicPeriod"/>
            </a:pPr>
            <a:r>
              <a:rPr lang="en-IN" b="0" i="0" dirty="0">
                <a:solidFill>
                  <a:srgbClr val="000000"/>
                </a:solidFill>
                <a:effectLst/>
                <a:latin typeface="inter-regular"/>
              </a:rPr>
              <a:t>Output:</a:t>
            </a:r>
          </a:p>
          <a:p>
            <a:pPr algn="just">
              <a:buFont typeface="+mj-lt"/>
              <a:buAutoNum type="arabicPeriod"/>
            </a:pPr>
            <a:r>
              <a:rPr lang="en-IN" b="0" i="0" dirty="0">
                <a:solidFill>
                  <a:srgbClr val="000000"/>
                </a:solidFill>
                <a:effectLst/>
                <a:latin typeface="inter-regular"/>
              </a:rPr>
              <a:t>Cookie Value</a:t>
            </a:r>
            <a:r>
              <a:rPr lang="en-IN" b="0" i="0">
                <a:solidFill>
                  <a:srgbClr val="000000"/>
                </a:solidFill>
                <a:effectLst/>
                <a:latin typeface="inter-regular"/>
              </a:rPr>
              <a:t>: </a:t>
            </a:r>
            <a:r>
              <a:rPr lang="en-IN" smtClean="0">
                <a:solidFill>
                  <a:srgbClr val="000000"/>
                </a:solidFill>
                <a:latin typeface="inter-regular"/>
              </a:rPr>
              <a:t>ABC</a:t>
            </a:r>
            <a:endParaRPr lang="en-IN" b="0" i="0" dirty="0">
              <a:solidFill>
                <a:srgbClr val="000000"/>
              </a:solidFill>
              <a:effectLst/>
              <a:latin typeface="inter-regular"/>
            </a:endParaRPr>
          </a:p>
          <a:p>
            <a:endParaRPr lang="en-IN" dirty="0"/>
          </a:p>
        </p:txBody>
      </p:sp>
      <p:sp>
        <p:nvSpPr>
          <p:cNvPr id="4" name="Title 1">
            <a:extLst>
              <a:ext uri="{FF2B5EF4-FFF2-40B4-BE49-F238E27FC236}">
                <a16:creationId xmlns:a16="http://schemas.microsoft.com/office/drawing/2014/main" xmlns="" id="{A48A709F-B27D-494E-B87F-D1549B5DA652}"/>
              </a:ext>
            </a:extLst>
          </p:cNvPr>
          <p:cNvSpPr>
            <a:spLocks noGrp="1"/>
          </p:cNvSpPr>
          <p:nvPr>
            <p:ph type="title"/>
          </p:nvPr>
        </p:nvSpPr>
        <p:spPr>
          <a:xfrm>
            <a:off x="457200" y="533400"/>
            <a:ext cx="8229600" cy="990600"/>
          </a:xfrm>
        </p:spPr>
        <p:txBody>
          <a:bodyPr/>
          <a:lstStyle/>
          <a:p>
            <a:r>
              <a:rPr lang="en-IN" dirty="0"/>
              <a:t>PHP Cookie Example</a:t>
            </a:r>
          </a:p>
        </p:txBody>
      </p:sp>
    </p:spTree>
    <p:extLst>
      <p:ext uri="{BB962C8B-B14F-4D97-AF65-F5344CB8AC3E}">
        <p14:creationId xmlns:p14="http://schemas.microsoft.com/office/powerpoint/2010/main" val="15320585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IN" b="1" dirty="0"/>
              <a:t>Modify a Cookie Value</a:t>
            </a:r>
          </a:p>
        </p:txBody>
      </p:sp>
      <p:sp>
        <p:nvSpPr>
          <p:cNvPr id="3" name="Content Placeholder 2"/>
          <p:cNvSpPr>
            <a:spLocks noGrp="1"/>
          </p:cNvSpPr>
          <p:nvPr>
            <p:ph idx="1"/>
          </p:nvPr>
        </p:nvSpPr>
        <p:spPr/>
        <p:txBody>
          <a:bodyPr>
            <a:normAutofit/>
          </a:bodyPr>
          <a:lstStyle/>
          <a:p>
            <a:pPr algn="just"/>
            <a:r>
              <a:rPr lang="en-US" dirty="0"/>
              <a:t>To modify a cookie, set again the cookie using the </a:t>
            </a:r>
            <a:r>
              <a:rPr lang="en-US" dirty="0" err="1"/>
              <a:t>setcookie</a:t>
            </a:r>
            <a:r>
              <a:rPr lang="en-US" dirty="0"/>
              <a:t>() function</a:t>
            </a:r>
          </a:p>
        </p:txBody>
      </p:sp>
    </p:spTree>
    <p:extLst>
      <p:ext uri="{BB962C8B-B14F-4D97-AF65-F5344CB8AC3E}">
        <p14:creationId xmlns:p14="http://schemas.microsoft.com/office/powerpoint/2010/main" val="23925805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IN" b="1" dirty="0"/>
              <a:t>PHP Delete Cookie</a:t>
            </a:r>
          </a:p>
        </p:txBody>
      </p:sp>
      <p:sp>
        <p:nvSpPr>
          <p:cNvPr id="3" name="Content Placeholder 2"/>
          <p:cNvSpPr>
            <a:spLocks noGrp="1"/>
          </p:cNvSpPr>
          <p:nvPr>
            <p:ph idx="1"/>
          </p:nvPr>
        </p:nvSpPr>
        <p:spPr/>
        <p:txBody>
          <a:bodyPr>
            <a:normAutofit/>
          </a:bodyPr>
          <a:lstStyle/>
          <a:p>
            <a:pPr algn="just"/>
            <a:r>
              <a:rPr lang="en-US" dirty="0"/>
              <a:t>You can delete a cookie by calling the same </a:t>
            </a:r>
            <a:r>
              <a:rPr lang="en-US" dirty="0" err="1"/>
              <a:t>setcookie</a:t>
            </a:r>
            <a:r>
              <a:rPr lang="en-US" dirty="0"/>
              <a:t>() function with the cookie name and any value (such as an empty string) however this time you need the set the expiration date in the past</a:t>
            </a:r>
          </a:p>
          <a:p>
            <a:pPr algn="just"/>
            <a:endParaRPr lang="en-US" dirty="0"/>
          </a:p>
          <a:p>
            <a:pPr>
              <a:buFont typeface="+mj-lt"/>
              <a:buAutoNum type="arabicPeriod"/>
            </a:pPr>
            <a:r>
              <a:rPr lang="en-IN" b="0" i="0" dirty="0">
                <a:solidFill>
                  <a:srgbClr val="000000"/>
                </a:solidFill>
                <a:effectLst/>
                <a:latin typeface="inter-regular"/>
              </a:rPr>
              <a:t>&lt;?php  </a:t>
            </a:r>
          </a:p>
          <a:p>
            <a:pPr>
              <a:buFont typeface="+mj-lt"/>
              <a:buAutoNum type="arabicPeriod"/>
            </a:pPr>
            <a:r>
              <a:rPr lang="en-IN" b="0" i="0" dirty="0" err="1">
                <a:solidFill>
                  <a:srgbClr val="000000"/>
                </a:solidFill>
                <a:effectLst/>
                <a:latin typeface="inter-regular"/>
              </a:rPr>
              <a:t>setcookie</a:t>
            </a:r>
            <a:r>
              <a:rPr lang="en-IN" b="0" i="0" dirty="0">
                <a:solidFill>
                  <a:srgbClr val="000000"/>
                </a:solidFill>
                <a:effectLst/>
                <a:latin typeface="inter-regular"/>
              </a:rPr>
              <a:t> (</a:t>
            </a:r>
            <a:r>
              <a:rPr lang="en-IN" b="0" i="0" dirty="0">
                <a:solidFill>
                  <a:srgbClr val="0000FF"/>
                </a:solidFill>
                <a:effectLst/>
                <a:latin typeface="inter-regular"/>
              </a:rPr>
              <a:t>"</a:t>
            </a:r>
            <a:r>
              <a:rPr lang="en-IN" b="0" i="0" dirty="0" err="1">
                <a:solidFill>
                  <a:srgbClr val="0000FF"/>
                </a:solidFill>
                <a:effectLst/>
                <a:latin typeface="inter-regular"/>
              </a:rPr>
              <a:t>CookieName</a:t>
            </a:r>
            <a:r>
              <a:rPr lang="en-IN" b="0" i="0" dirty="0">
                <a:solidFill>
                  <a:srgbClr val="0000FF"/>
                </a:solidFill>
                <a:effectLst/>
                <a:latin typeface="inter-regular"/>
              </a:rPr>
              <a:t>"</a:t>
            </a:r>
            <a:r>
              <a:rPr lang="en-IN" b="0" i="0" dirty="0">
                <a:solidFill>
                  <a:srgbClr val="000000"/>
                </a:solidFill>
                <a:effectLst/>
                <a:latin typeface="inter-regular"/>
              </a:rPr>
              <a:t>, </a:t>
            </a:r>
            <a:r>
              <a:rPr lang="en-IN" b="0" i="0" dirty="0">
                <a:solidFill>
                  <a:srgbClr val="0000FF"/>
                </a:solidFill>
                <a:effectLst/>
                <a:latin typeface="inter-regular"/>
              </a:rPr>
              <a:t>""</a:t>
            </a:r>
            <a:r>
              <a:rPr lang="en-IN" b="0" i="0" dirty="0">
                <a:solidFill>
                  <a:srgbClr val="000000"/>
                </a:solidFill>
                <a:effectLst/>
                <a:latin typeface="inter-regular"/>
              </a:rPr>
              <a:t>, time() - 3600);</a:t>
            </a:r>
            <a:r>
              <a:rPr lang="en-IN" b="0" i="0" dirty="0">
                <a:solidFill>
                  <a:srgbClr val="008200"/>
                </a:solidFill>
                <a:effectLst/>
                <a:latin typeface="inter-regular"/>
              </a:rPr>
              <a:t>// set the expiration date to one hour ago</a:t>
            </a:r>
            <a:r>
              <a:rPr lang="en-IN" b="0" i="0" dirty="0">
                <a:solidFill>
                  <a:srgbClr val="000000"/>
                </a:solidFill>
                <a:effectLst/>
                <a:latin typeface="inter-regular"/>
              </a:rPr>
              <a:t>  </a:t>
            </a:r>
          </a:p>
          <a:p>
            <a:pPr>
              <a:buFont typeface="+mj-lt"/>
              <a:buAutoNum type="arabicPeriod"/>
            </a:pPr>
            <a:r>
              <a:rPr lang="en-IN" b="0" i="0" dirty="0">
                <a:solidFill>
                  <a:srgbClr val="000000"/>
                </a:solidFill>
                <a:effectLst/>
                <a:latin typeface="inter-regular"/>
              </a:rPr>
              <a:t>?&gt; </a:t>
            </a:r>
          </a:p>
          <a:p>
            <a:pPr>
              <a:buFont typeface="+mj-lt"/>
              <a:buAutoNum type="arabicPeriod"/>
            </a:pPr>
            <a:endParaRPr lang="en-IN" b="0" i="0" dirty="0">
              <a:solidFill>
                <a:srgbClr val="000000"/>
              </a:solidFill>
              <a:effectLst/>
              <a:latin typeface="inter-regular"/>
            </a:endParaRPr>
          </a:p>
          <a:p>
            <a:pPr algn="just"/>
            <a:endParaRPr lang="en-US" dirty="0"/>
          </a:p>
        </p:txBody>
      </p:sp>
    </p:spTree>
    <p:extLst>
      <p:ext uri="{BB962C8B-B14F-4D97-AF65-F5344CB8AC3E}">
        <p14:creationId xmlns:p14="http://schemas.microsoft.com/office/powerpoint/2010/main" val="25662685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186DB15-A0CA-4FFE-8BD1-7168C9DAA072}"/>
              </a:ext>
            </a:extLst>
          </p:cNvPr>
          <p:cNvSpPr>
            <a:spLocks noGrp="1"/>
          </p:cNvSpPr>
          <p:nvPr>
            <p:ph type="title"/>
          </p:nvPr>
        </p:nvSpPr>
        <p:spPr/>
        <p:txBody>
          <a:bodyPr/>
          <a:lstStyle/>
          <a:p>
            <a:r>
              <a:rPr lang="en-US" dirty="0"/>
              <a:t>Poll 1</a:t>
            </a:r>
            <a:endParaRPr lang="en-IN" dirty="0"/>
          </a:p>
        </p:txBody>
      </p:sp>
      <p:sp>
        <p:nvSpPr>
          <p:cNvPr id="3" name="Content Placeholder 2">
            <a:extLst>
              <a:ext uri="{FF2B5EF4-FFF2-40B4-BE49-F238E27FC236}">
                <a16:creationId xmlns:a16="http://schemas.microsoft.com/office/drawing/2014/main" xmlns="" id="{B50CD47A-7D56-4FB3-97CB-E1DD08C61C6D}"/>
              </a:ext>
            </a:extLst>
          </p:cNvPr>
          <p:cNvSpPr>
            <a:spLocks noGrp="1"/>
          </p:cNvSpPr>
          <p:nvPr>
            <p:ph idx="1"/>
          </p:nvPr>
        </p:nvSpPr>
        <p:spPr/>
        <p:txBody>
          <a:bodyPr/>
          <a:lstStyle/>
          <a:p>
            <a:r>
              <a:rPr lang="en-IN" dirty="0"/>
              <a:t>Create a cookie named "username".</a:t>
            </a:r>
          </a:p>
          <a:p>
            <a:endParaRPr lang="en-IN" dirty="0"/>
          </a:p>
          <a:p>
            <a:r>
              <a:rPr lang="en-IN" dirty="0"/>
              <a:t>________("username", "John", time() + (86400 * 30), "/");</a:t>
            </a:r>
          </a:p>
          <a:p>
            <a:endParaRPr lang="en-IN" dirty="0"/>
          </a:p>
          <a:p>
            <a:r>
              <a:rPr lang="en-IN" dirty="0"/>
              <a:t>1. </a:t>
            </a:r>
            <a:r>
              <a:rPr lang="en-IN" dirty="0" err="1"/>
              <a:t>setcookie</a:t>
            </a:r>
            <a:endParaRPr lang="en-IN" dirty="0"/>
          </a:p>
          <a:p>
            <a:r>
              <a:rPr lang="en-IN" dirty="0"/>
              <a:t>2. </a:t>
            </a:r>
            <a:r>
              <a:rPr lang="en-IN" dirty="0" err="1"/>
              <a:t>setcook</a:t>
            </a:r>
            <a:endParaRPr lang="en-IN" dirty="0"/>
          </a:p>
          <a:p>
            <a:r>
              <a:rPr lang="en-IN" dirty="0"/>
              <a:t>3. </a:t>
            </a:r>
            <a:r>
              <a:rPr lang="en-IN" dirty="0" err="1"/>
              <a:t>createcookie</a:t>
            </a:r>
            <a:endParaRPr lang="en-IN" dirty="0"/>
          </a:p>
          <a:p>
            <a:r>
              <a:rPr lang="en-IN" dirty="0"/>
              <a:t>4. </a:t>
            </a:r>
            <a:r>
              <a:rPr lang="en-IN" dirty="0" err="1"/>
              <a:t>scookie</a:t>
            </a:r>
            <a:endParaRPr lang="en-IN" dirty="0"/>
          </a:p>
        </p:txBody>
      </p:sp>
    </p:spTree>
    <p:extLst>
      <p:ext uri="{BB962C8B-B14F-4D97-AF65-F5344CB8AC3E}">
        <p14:creationId xmlns:p14="http://schemas.microsoft.com/office/powerpoint/2010/main" val="27757767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Cookie</a:t>
            </a:r>
            <a:endParaRPr lang="en-IN" b="1" dirty="0"/>
          </a:p>
        </p:txBody>
      </p:sp>
      <p:sp>
        <p:nvSpPr>
          <p:cNvPr id="3" name="Content Placeholder 2"/>
          <p:cNvSpPr>
            <a:spLocks noGrp="1"/>
          </p:cNvSpPr>
          <p:nvPr>
            <p:ph idx="1"/>
          </p:nvPr>
        </p:nvSpPr>
        <p:spPr/>
        <p:txBody>
          <a:bodyPr>
            <a:normAutofit lnSpcReduction="10000"/>
          </a:bodyPr>
          <a:lstStyle/>
          <a:p>
            <a:pPr algn="just"/>
            <a:r>
              <a:rPr lang="en-US" dirty="0"/>
              <a:t>A cookie is a small text file that lets you store a small amount of data on the user's computer. </a:t>
            </a:r>
          </a:p>
          <a:p>
            <a:pPr algn="just"/>
            <a:endParaRPr lang="en-US" dirty="0"/>
          </a:p>
          <a:p>
            <a:pPr algn="just"/>
            <a:r>
              <a:rPr lang="en-IN" dirty="0"/>
              <a:t>Cookie is created at server side and saved to client browser.</a:t>
            </a:r>
            <a:endParaRPr lang="en-US" dirty="0"/>
          </a:p>
          <a:p>
            <a:pPr algn="just"/>
            <a:endParaRPr lang="en-US" dirty="0"/>
          </a:p>
          <a:p>
            <a:pPr algn="just"/>
            <a:r>
              <a:rPr lang="en-US" dirty="0"/>
              <a:t>They are typically used to keeping track of information such as username that the site can retrieve to personalize the page when user visit the website next time.</a:t>
            </a:r>
          </a:p>
          <a:p>
            <a:pPr algn="just"/>
            <a:endParaRPr lang="en-IN" dirty="0"/>
          </a:p>
          <a:p>
            <a:pPr algn="just"/>
            <a:r>
              <a:rPr lang="en-IN" dirty="0"/>
              <a:t>Each time when client sends request to the server, cookie is embedded with request. Such way, cookie can be received at the server side.</a:t>
            </a:r>
            <a:endParaRPr lang="en-US" dirty="0"/>
          </a:p>
        </p:txBody>
      </p:sp>
    </p:spTree>
    <p:extLst>
      <p:ext uri="{BB962C8B-B14F-4D97-AF65-F5344CB8AC3E}">
        <p14:creationId xmlns:p14="http://schemas.microsoft.com/office/powerpoint/2010/main" val="41159826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72682C0-7ABD-46EA-BF35-79B00FC8BF64}"/>
              </a:ext>
            </a:extLst>
          </p:cNvPr>
          <p:cNvSpPr>
            <a:spLocks noGrp="1"/>
          </p:cNvSpPr>
          <p:nvPr>
            <p:ph type="title"/>
          </p:nvPr>
        </p:nvSpPr>
        <p:spPr/>
        <p:txBody>
          <a:bodyPr/>
          <a:lstStyle/>
          <a:p>
            <a:r>
              <a:rPr lang="en-IN" dirty="0"/>
              <a:t>Cookie</a:t>
            </a:r>
          </a:p>
        </p:txBody>
      </p:sp>
      <p:pic>
        <p:nvPicPr>
          <p:cNvPr id="1026" name="Picture 2" descr="cookies in php">
            <a:extLst>
              <a:ext uri="{FF2B5EF4-FFF2-40B4-BE49-F238E27FC236}">
                <a16:creationId xmlns:a16="http://schemas.microsoft.com/office/drawing/2014/main" xmlns="" id="{12711B44-178D-4130-A58E-76F0AF3FEF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6475" y="2695575"/>
            <a:ext cx="4591050" cy="146685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xmlns="" id="{E9C140D9-E6A3-4140-908E-564181B1548C}"/>
              </a:ext>
            </a:extLst>
          </p:cNvPr>
          <p:cNvSpPr txBox="1"/>
          <p:nvPr/>
        </p:nvSpPr>
        <p:spPr>
          <a:xfrm>
            <a:off x="2411760" y="4427334"/>
            <a:ext cx="4572000" cy="923330"/>
          </a:xfrm>
          <a:prstGeom prst="rect">
            <a:avLst/>
          </a:prstGeom>
          <a:noFill/>
        </p:spPr>
        <p:txBody>
          <a:bodyPr wrap="square">
            <a:spAutoFit/>
          </a:bodyPr>
          <a:lstStyle/>
          <a:p>
            <a:r>
              <a:rPr lang="en-IN" dirty="0"/>
              <a:t>In short, cookie can be created, sent and received at server end.</a:t>
            </a:r>
          </a:p>
          <a:p>
            <a:endParaRPr lang="en-IN" dirty="0"/>
          </a:p>
        </p:txBody>
      </p:sp>
    </p:spTree>
    <p:extLst>
      <p:ext uri="{BB962C8B-B14F-4D97-AF65-F5344CB8AC3E}">
        <p14:creationId xmlns:p14="http://schemas.microsoft.com/office/powerpoint/2010/main" val="3188222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US" b="1" dirty="0"/>
              <a:t>Setting a Cookie in PHP</a:t>
            </a:r>
          </a:p>
        </p:txBody>
      </p:sp>
      <p:sp>
        <p:nvSpPr>
          <p:cNvPr id="3" name="Content Placeholder 2"/>
          <p:cNvSpPr>
            <a:spLocks noGrp="1"/>
          </p:cNvSpPr>
          <p:nvPr>
            <p:ph idx="1"/>
          </p:nvPr>
        </p:nvSpPr>
        <p:spPr/>
        <p:txBody>
          <a:bodyPr>
            <a:normAutofit/>
          </a:bodyPr>
          <a:lstStyle/>
          <a:p>
            <a:pPr algn="just"/>
            <a:r>
              <a:rPr lang="en-US" dirty="0"/>
              <a:t>The </a:t>
            </a:r>
            <a:r>
              <a:rPr lang="en-US" dirty="0" err="1"/>
              <a:t>setcookie</a:t>
            </a:r>
            <a:r>
              <a:rPr lang="en-US" dirty="0"/>
              <a:t>() function is used to set a cookie in PHP.</a:t>
            </a:r>
          </a:p>
          <a:p>
            <a:pPr marL="0" indent="0" algn="just">
              <a:buNone/>
            </a:pPr>
            <a:endParaRPr lang="en-IN" dirty="0"/>
          </a:p>
          <a:p>
            <a:pPr algn="l"/>
            <a:r>
              <a:rPr lang="en-IN" b="0" i="0" dirty="0">
                <a:solidFill>
                  <a:srgbClr val="000000"/>
                </a:solidFill>
                <a:effectLst/>
                <a:latin typeface="Segoe UI" panose="020B0502040204020203" pitchFamily="34" charset="0"/>
              </a:rPr>
              <a:t>Syntax</a:t>
            </a:r>
          </a:p>
          <a:p>
            <a:pPr algn="l"/>
            <a:r>
              <a:rPr lang="en-IN" b="0" i="0" dirty="0" err="1">
                <a:solidFill>
                  <a:srgbClr val="000000"/>
                </a:solidFill>
                <a:effectLst/>
                <a:latin typeface="Consolas" panose="020B0609020204030204" pitchFamily="49" charset="0"/>
              </a:rPr>
              <a:t>setcookie</a:t>
            </a:r>
            <a:r>
              <a:rPr lang="en-IN" b="0" i="0" dirty="0">
                <a:solidFill>
                  <a:srgbClr val="000000"/>
                </a:solidFill>
                <a:effectLst/>
                <a:latin typeface="Consolas" panose="020B0609020204030204" pitchFamily="49" charset="0"/>
              </a:rPr>
              <a:t>(</a:t>
            </a:r>
            <a:r>
              <a:rPr lang="en-IN" b="0" i="1" dirty="0">
                <a:solidFill>
                  <a:srgbClr val="000000"/>
                </a:solidFill>
                <a:effectLst/>
                <a:latin typeface="Consolas" panose="020B0609020204030204" pitchFamily="49" charset="0"/>
              </a:rPr>
              <a:t>name, value, expire, path, domain, secure, </a:t>
            </a:r>
            <a:r>
              <a:rPr lang="en-IN" b="0" i="1" dirty="0" err="1">
                <a:solidFill>
                  <a:srgbClr val="000000"/>
                </a:solidFill>
                <a:effectLst/>
                <a:latin typeface="Consolas" panose="020B0609020204030204" pitchFamily="49" charset="0"/>
              </a:rPr>
              <a:t>httponly</a:t>
            </a:r>
            <a:r>
              <a:rPr lang="en-IN" b="0" i="0" dirty="0">
                <a:solidFill>
                  <a:srgbClr val="000000"/>
                </a:solidFill>
                <a:effectLst/>
                <a:latin typeface="Consolas" panose="020B0609020204030204" pitchFamily="49" charset="0"/>
              </a:rPr>
              <a:t>);</a:t>
            </a:r>
          </a:p>
          <a:p>
            <a:pPr algn="l"/>
            <a:r>
              <a:rPr lang="en-IN" sz="1900" b="0" i="0" dirty="0">
                <a:solidFill>
                  <a:srgbClr val="000000"/>
                </a:solidFill>
                <a:effectLst/>
                <a:latin typeface="Verdana" panose="020B0604030504040204" pitchFamily="34" charset="0"/>
              </a:rPr>
              <a:t>Only the </a:t>
            </a:r>
            <a:r>
              <a:rPr lang="en-IN" sz="1900" b="0" i="1" dirty="0">
                <a:solidFill>
                  <a:srgbClr val="000000"/>
                </a:solidFill>
                <a:effectLst/>
                <a:latin typeface="Verdana" panose="020B0604030504040204" pitchFamily="34" charset="0"/>
              </a:rPr>
              <a:t>name</a:t>
            </a:r>
            <a:r>
              <a:rPr lang="en-IN" sz="1900" b="0" i="0" dirty="0">
                <a:solidFill>
                  <a:srgbClr val="000000"/>
                </a:solidFill>
                <a:effectLst/>
                <a:latin typeface="Verdana" panose="020B0604030504040204" pitchFamily="34" charset="0"/>
              </a:rPr>
              <a:t> parameter is required. All other parameters are optional.</a:t>
            </a:r>
          </a:p>
          <a:p>
            <a:pPr marL="0" indent="0" algn="just">
              <a:buNone/>
            </a:pPr>
            <a:endParaRPr lang="en-US" dirty="0"/>
          </a:p>
        </p:txBody>
      </p:sp>
    </p:spTree>
    <p:extLst>
      <p:ext uri="{BB962C8B-B14F-4D97-AF65-F5344CB8AC3E}">
        <p14:creationId xmlns:p14="http://schemas.microsoft.com/office/powerpoint/2010/main" val="12666806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820DE8D-B1FE-4529-92EA-E2D5E79D1388}"/>
              </a:ext>
            </a:extLst>
          </p:cNvPr>
          <p:cNvSpPr>
            <a:spLocks noGrp="1"/>
          </p:cNvSpPr>
          <p:nvPr>
            <p:ph type="title"/>
          </p:nvPr>
        </p:nvSpPr>
        <p:spPr/>
        <p:txBody>
          <a:bodyPr>
            <a:normAutofit/>
          </a:bodyPr>
          <a:lstStyle/>
          <a:p>
            <a:r>
              <a:rPr lang="en-IN" dirty="0"/>
              <a:t>Arguments</a:t>
            </a:r>
          </a:p>
        </p:txBody>
      </p:sp>
      <p:sp>
        <p:nvSpPr>
          <p:cNvPr id="3" name="Content Placeholder 2">
            <a:extLst>
              <a:ext uri="{FF2B5EF4-FFF2-40B4-BE49-F238E27FC236}">
                <a16:creationId xmlns:a16="http://schemas.microsoft.com/office/drawing/2014/main" xmlns="" id="{A9348E67-54C2-4FB0-B279-ABE342B6205E}"/>
              </a:ext>
            </a:extLst>
          </p:cNvPr>
          <p:cNvSpPr>
            <a:spLocks noGrp="1"/>
          </p:cNvSpPr>
          <p:nvPr>
            <p:ph idx="1"/>
          </p:nvPr>
        </p:nvSpPr>
        <p:spPr/>
        <p:txBody>
          <a:bodyPr>
            <a:normAutofit/>
          </a:bodyPr>
          <a:lstStyle/>
          <a:p>
            <a:pPr algn="just">
              <a:buFont typeface="Arial" panose="020B0604020202020204" pitchFamily="34" charset="0"/>
              <a:buChar char="•"/>
            </a:pPr>
            <a:r>
              <a:rPr lang="en-IN" sz="1700" b="1" i="0" dirty="0">
                <a:solidFill>
                  <a:srgbClr val="000000"/>
                </a:solidFill>
                <a:effectLst/>
                <a:latin typeface="Arial" panose="020B0604020202020204" pitchFamily="34" charset="0"/>
              </a:rPr>
              <a:t>Name</a:t>
            </a:r>
            <a:r>
              <a:rPr lang="en-IN" sz="1700" b="0" i="0" dirty="0">
                <a:solidFill>
                  <a:srgbClr val="000000"/>
                </a:solidFill>
                <a:effectLst/>
                <a:latin typeface="Arial" panose="020B0604020202020204" pitchFamily="34" charset="0"/>
              </a:rPr>
              <a:t> − This sets the name of the cookie and is stored in an environment variable called HTTP_COOKIE_VARS. This variable is used while accessing cookies.</a:t>
            </a:r>
          </a:p>
          <a:p>
            <a:pPr algn="just">
              <a:buFont typeface="Arial" panose="020B0604020202020204" pitchFamily="34" charset="0"/>
              <a:buChar char="•"/>
            </a:pPr>
            <a:r>
              <a:rPr lang="en-IN" sz="1700" b="1" i="0" dirty="0">
                <a:solidFill>
                  <a:srgbClr val="000000"/>
                </a:solidFill>
                <a:effectLst/>
                <a:latin typeface="Arial" panose="020B0604020202020204" pitchFamily="34" charset="0"/>
              </a:rPr>
              <a:t>Value</a:t>
            </a:r>
            <a:r>
              <a:rPr lang="en-IN" sz="1700" b="0" i="0" dirty="0">
                <a:solidFill>
                  <a:srgbClr val="000000"/>
                </a:solidFill>
                <a:effectLst/>
                <a:latin typeface="Arial" panose="020B0604020202020204" pitchFamily="34" charset="0"/>
              </a:rPr>
              <a:t> − This sets the value of the named variable and is the content that you actually want to store.</a:t>
            </a:r>
          </a:p>
          <a:p>
            <a:pPr algn="just">
              <a:buFont typeface="Arial" panose="020B0604020202020204" pitchFamily="34" charset="0"/>
              <a:buChar char="•"/>
            </a:pPr>
            <a:r>
              <a:rPr lang="en-IN" sz="1700" b="1" i="0" dirty="0">
                <a:solidFill>
                  <a:srgbClr val="000000"/>
                </a:solidFill>
                <a:effectLst/>
                <a:latin typeface="Arial" panose="020B0604020202020204" pitchFamily="34" charset="0"/>
              </a:rPr>
              <a:t>Expiry</a:t>
            </a:r>
            <a:r>
              <a:rPr lang="en-IN" sz="1700" b="0" i="0" dirty="0">
                <a:solidFill>
                  <a:srgbClr val="000000"/>
                </a:solidFill>
                <a:effectLst/>
                <a:latin typeface="Arial" panose="020B0604020202020204" pitchFamily="34" charset="0"/>
              </a:rPr>
              <a:t> − This specify a future time in seconds since 00:00:00 GMT on 1st Jan 1970. After this time cookie will become inaccessible. If this parameter is not set then cookie will automatically expire when the Web Browser is closed.</a:t>
            </a:r>
          </a:p>
          <a:p>
            <a:pPr algn="just">
              <a:buFont typeface="Arial" panose="020B0604020202020204" pitchFamily="34" charset="0"/>
              <a:buChar char="•"/>
            </a:pPr>
            <a:r>
              <a:rPr lang="en-IN" sz="1700" b="1" i="0" dirty="0">
                <a:solidFill>
                  <a:srgbClr val="000000"/>
                </a:solidFill>
                <a:effectLst/>
                <a:latin typeface="Arial" panose="020B0604020202020204" pitchFamily="34" charset="0"/>
              </a:rPr>
              <a:t>Path</a:t>
            </a:r>
            <a:r>
              <a:rPr lang="en-IN" sz="1700" b="0" i="0" dirty="0">
                <a:solidFill>
                  <a:srgbClr val="000000"/>
                </a:solidFill>
                <a:effectLst/>
                <a:latin typeface="Arial" panose="020B0604020202020204" pitchFamily="34" charset="0"/>
              </a:rPr>
              <a:t> − This specifies the directories for which the cookie is valid. A single forward slash character permits the cookie to be valid for all directories.</a:t>
            </a:r>
          </a:p>
          <a:p>
            <a:pPr algn="just">
              <a:buFont typeface="Arial" panose="020B0604020202020204" pitchFamily="34" charset="0"/>
              <a:buChar char="•"/>
            </a:pPr>
            <a:r>
              <a:rPr lang="en-IN" sz="1700" b="1" i="0" dirty="0">
                <a:solidFill>
                  <a:srgbClr val="000000"/>
                </a:solidFill>
                <a:effectLst/>
                <a:latin typeface="Arial" panose="020B0604020202020204" pitchFamily="34" charset="0"/>
              </a:rPr>
              <a:t>Domain</a:t>
            </a:r>
            <a:r>
              <a:rPr lang="en-IN" sz="1700" b="0" i="0" dirty="0">
                <a:solidFill>
                  <a:srgbClr val="000000"/>
                </a:solidFill>
                <a:effectLst/>
                <a:latin typeface="Arial" panose="020B0604020202020204" pitchFamily="34" charset="0"/>
              </a:rPr>
              <a:t> − This can be used to specify the domain name in very large domains and must contain at least two periods to be valid. All cookies are only valid for the host and domain which created them.</a:t>
            </a:r>
          </a:p>
          <a:p>
            <a:pPr algn="just">
              <a:buFont typeface="Arial" panose="020B0604020202020204" pitchFamily="34" charset="0"/>
              <a:buChar char="•"/>
            </a:pPr>
            <a:r>
              <a:rPr lang="en-IN" sz="1700" b="1" i="0" dirty="0">
                <a:solidFill>
                  <a:srgbClr val="000000"/>
                </a:solidFill>
                <a:effectLst/>
                <a:latin typeface="Arial" panose="020B0604020202020204" pitchFamily="34" charset="0"/>
              </a:rPr>
              <a:t>Security</a:t>
            </a:r>
            <a:r>
              <a:rPr lang="en-IN" sz="1700" b="0" i="0" dirty="0">
                <a:solidFill>
                  <a:srgbClr val="000000"/>
                </a:solidFill>
                <a:effectLst/>
                <a:latin typeface="Arial" panose="020B0604020202020204" pitchFamily="34" charset="0"/>
              </a:rPr>
              <a:t> − This can be set to 1 to specify that the cookie should only be sent by secure transmission using HTTPS otherwise set to 0 which mean cookie can be sent by regular HTTP</a:t>
            </a:r>
            <a:r>
              <a:rPr lang="en-IN" b="0" i="0" dirty="0">
                <a:solidFill>
                  <a:srgbClr val="000000"/>
                </a:solidFill>
                <a:effectLst/>
                <a:latin typeface="Arial" panose="020B0604020202020204" pitchFamily="34" charset="0"/>
              </a:rPr>
              <a:t>.</a:t>
            </a:r>
          </a:p>
          <a:p>
            <a:endParaRPr lang="en-IN" dirty="0"/>
          </a:p>
        </p:txBody>
      </p:sp>
    </p:spTree>
    <p:extLst>
      <p:ext uri="{BB962C8B-B14F-4D97-AF65-F5344CB8AC3E}">
        <p14:creationId xmlns:p14="http://schemas.microsoft.com/office/powerpoint/2010/main" val="23977674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C6678CE-D59A-466D-8B60-DB37CB1EE639}"/>
              </a:ext>
            </a:extLst>
          </p:cNvPr>
          <p:cNvSpPr>
            <a:spLocks noGrp="1"/>
          </p:cNvSpPr>
          <p:nvPr>
            <p:ph type="title"/>
          </p:nvPr>
        </p:nvSpPr>
        <p:spPr/>
        <p:txBody>
          <a:bodyPr>
            <a:normAutofit fontScale="90000"/>
          </a:bodyPr>
          <a:lstStyle/>
          <a:p>
            <a:r>
              <a:rPr lang="en-IN" dirty="0"/>
              <a:t>Example</a:t>
            </a:r>
            <a:br>
              <a:rPr lang="en-IN" dirty="0"/>
            </a:br>
            <a:endParaRPr lang="en-IN" dirty="0"/>
          </a:p>
        </p:txBody>
      </p:sp>
      <p:sp>
        <p:nvSpPr>
          <p:cNvPr id="3" name="Content Placeholder 2">
            <a:extLst>
              <a:ext uri="{FF2B5EF4-FFF2-40B4-BE49-F238E27FC236}">
                <a16:creationId xmlns:a16="http://schemas.microsoft.com/office/drawing/2014/main" xmlns="" id="{F6D9ED70-2EB3-4D81-8490-7967321821AC}"/>
              </a:ext>
            </a:extLst>
          </p:cNvPr>
          <p:cNvSpPr>
            <a:spLocks noGrp="1"/>
          </p:cNvSpPr>
          <p:nvPr>
            <p:ph idx="1"/>
          </p:nvPr>
        </p:nvSpPr>
        <p:spPr/>
        <p:txBody>
          <a:bodyPr/>
          <a:lstStyle/>
          <a:p>
            <a:pPr algn="just">
              <a:buFont typeface="+mj-lt"/>
              <a:buAutoNum type="arabicPeriod"/>
            </a:pPr>
            <a:r>
              <a:rPr lang="en-IN" b="0" i="0" dirty="0" err="1">
                <a:solidFill>
                  <a:srgbClr val="000000"/>
                </a:solidFill>
                <a:effectLst/>
                <a:latin typeface="inter-regular"/>
              </a:rPr>
              <a:t>setcookie</a:t>
            </a:r>
            <a:r>
              <a:rPr lang="en-IN" b="0" i="0" dirty="0">
                <a:solidFill>
                  <a:srgbClr val="000000"/>
                </a:solidFill>
                <a:effectLst/>
                <a:latin typeface="inter-regular"/>
              </a:rPr>
              <a:t>(</a:t>
            </a:r>
            <a:r>
              <a:rPr lang="en-IN" b="0" i="0" dirty="0">
                <a:solidFill>
                  <a:srgbClr val="0000FF"/>
                </a:solidFill>
                <a:effectLst/>
                <a:latin typeface="inter-regular"/>
              </a:rPr>
              <a:t>"</a:t>
            </a:r>
            <a:r>
              <a:rPr lang="en-IN" b="0" i="0" dirty="0" err="1">
                <a:solidFill>
                  <a:srgbClr val="0000FF"/>
                </a:solidFill>
                <a:effectLst/>
                <a:latin typeface="inter-regular"/>
              </a:rPr>
              <a:t>CookieName</a:t>
            </a:r>
            <a:r>
              <a:rPr lang="en-IN" b="0" i="0" dirty="0">
                <a:solidFill>
                  <a:srgbClr val="0000FF"/>
                </a:solidFill>
                <a:effectLst/>
                <a:latin typeface="inter-regular"/>
              </a:rPr>
              <a:t>"</a:t>
            </a:r>
            <a:r>
              <a:rPr lang="en-IN" b="0" i="0" dirty="0">
                <a:solidFill>
                  <a:srgbClr val="000000"/>
                </a:solidFill>
                <a:effectLst/>
                <a:latin typeface="inter-regular"/>
              </a:rPr>
              <a:t>, </a:t>
            </a:r>
            <a:r>
              <a:rPr lang="en-IN" b="0" i="0" dirty="0">
                <a:solidFill>
                  <a:srgbClr val="0000FF"/>
                </a:solidFill>
                <a:effectLst/>
                <a:latin typeface="inter-regular"/>
              </a:rPr>
              <a:t>"</a:t>
            </a:r>
            <a:r>
              <a:rPr lang="en-IN" b="0" i="0" dirty="0" err="1">
                <a:solidFill>
                  <a:srgbClr val="0000FF"/>
                </a:solidFill>
                <a:effectLst/>
                <a:latin typeface="inter-regular"/>
              </a:rPr>
              <a:t>CookieValue</a:t>
            </a:r>
            <a:r>
              <a:rPr lang="en-IN" b="0" i="0" dirty="0">
                <a:solidFill>
                  <a:srgbClr val="0000FF"/>
                </a:solidFill>
                <a:effectLst/>
                <a:latin typeface="inter-regular"/>
              </a:rPr>
              <a:t>"</a:t>
            </a:r>
            <a:r>
              <a:rPr lang="en-IN" b="0" i="0" dirty="0">
                <a:solidFill>
                  <a:srgbClr val="000000"/>
                </a:solidFill>
                <a:effectLst/>
                <a:latin typeface="inter-regular"/>
              </a:rPr>
              <a:t>);</a:t>
            </a:r>
            <a:r>
              <a:rPr lang="en-IN" b="0" i="0" dirty="0">
                <a:solidFill>
                  <a:srgbClr val="008200"/>
                </a:solidFill>
                <a:effectLst/>
                <a:latin typeface="inter-regular"/>
              </a:rPr>
              <a:t>/* defining name and value only*/</a:t>
            </a:r>
            <a:r>
              <a:rPr lang="en-IN" b="0" i="0" dirty="0">
                <a:solidFill>
                  <a:srgbClr val="000000"/>
                </a:solidFill>
                <a:effectLst/>
                <a:latin typeface="inter-regular"/>
              </a:rPr>
              <a:t>  </a:t>
            </a:r>
          </a:p>
          <a:p>
            <a:pPr algn="just">
              <a:buFont typeface="+mj-lt"/>
              <a:buAutoNum type="arabicPeriod"/>
            </a:pPr>
            <a:r>
              <a:rPr lang="en-IN" b="0" i="0" dirty="0" err="1">
                <a:solidFill>
                  <a:srgbClr val="000000"/>
                </a:solidFill>
                <a:effectLst/>
                <a:latin typeface="inter-regular"/>
              </a:rPr>
              <a:t>setcookie</a:t>
            </a:r>
            <a:r>
              <a:rPr lang="en-IN" b="0" i="0" dirty="0">
                <a:solidFill>
                  <a:srgbClr val="000000"/>
                </a:solidFill>
                <a:effectLst/>
                <a:latin typeface="inter-regular"/>
              </a:rPr>
              <a:t>(</a:t>
            </a:r>
            <a:r>
              <a:rPr lang="en-IN" b="0" i="0" dirty="0">
                <a:solidFill>
                  <a:srgbClr val="0000FF"/>
                </a:solidFill>
                <a:effectLst/>
                <a:latin typeface="inter-regular"/>
              </a:rPr>
              <a:t>"</a:t>
            </a:r>
            <a:r>
              <a:rPr lang="en-IN" b="0" i="0" dirty="0" err="1">
                <a:solidFill>
                  <a:srgbClr val="0000FF"/>
                </a:solidFill>
                <a:effectLst/>
                <a:latin typeface="inter-regular"/>
              </a:rPr>
              <a:t>CookieName</a:t>
            </a:r>
            <a:r>
              <a:rPr lang="en-IN" b="0" i="0" dirty="0">
                <a:solidFill>
                  <a:srgbClr val="0000FF"/>
                </a:solidFill>
                <a:effectLst/>
                <a:latin typeface="inter-regular"/>
              </a:rPr>
              <a:t>"</a:t>
            </a:r>
            <a:r>
              <a:rPr lang="en-IN" b="0" i="0" dirty="0">
                <a:solidFill>
                  <a:srgbClr val="000000"/>
                </a:solidFill>
                <a:effectLst/>
                <a:latin typeface="inter-regular"/>
              </a:rPr>
              <a:t>, </a:t>
            </a:r>
            <a:r>
              <a:rPr lang="en-IN" b="0" i="0" dirty="0">
                <a:solidFill>
                  <a:srgbClr val="0000FF"/>
                </a:solidFill>
                <a:effectLst/>
                <a:latin typeface="inter-regular"/>
              </a:rPr>
              <a:t>"</a:t>
            </a:r>
            <a:r>
              <a:rPr lang="en-IN" b="0" i="0" dirty="0" err="1">
                <a:solidFill>
                  <a:srgbClr val="0000FF"/>
                </a:solidFill>
                <a:effectLst/>
                <a:latin typeface="inter-regular"/>
              </a:rPr>
              <a:t>CookieValue</a:t>
            </a:r>
            <a:r>
              <a:rPr lang="en-IN" b="0" i="0" dirty="0">
                <a:solidFill>
                  <a:srgbClr val="0000FF"/>
                </a:solidFill>
                <a:effectLst/>
                <a:latin typeface="inter-regular"/>
              </a:rPr>
              <a:t>"</a:t>
            </a:r>
            <a:r>
              <a:rPr lang="en-IN" b="0" i="0" dirty="0">
                <a:solidFill>
                  <a:srgbClr val="000000"/>
                </a:solidFill>
                <a:effectLst/>
                <a:latin typeface="inter-regular"/>
              </a:rPr>
              <a:t>, time()+1*60*60);</a:t>
            </a:r>
            <a:r>
              <a:rPr lang="en-IN" b="0" i="0" dirty="0">
                <a:solidFill>
                  <a:srgbClr val="008200"/>
                </a:solidFill>
                <a:effectLst/>
                <a:latin typeface="inter-regular"/>
              </a:rPr>
              <a:t>//using expiry in 1 hour(1*60*60 seconds or 3600 seconds)</a:t>
            </a:r>
            <a:r>
              <a:rPr lang="en-IN" b="0" i="0" dirty="0">
                <a:solidFill>
                  <a:srgbClr val="000000"/>
                </a:solidFill>
                <a:effectLst/>
                <a:latin typeface="inter-regular"/>
              </a:rPr>
              <a:t>  </a:t>
            </a:r>
          </a:p>
          <a:p>
            <a:pPr algn="just">
              <a:buFont typeface="+mj-lt"/>
              <a:buAutoNum type="arabicPeriod"/>
            </a:pPr>
            <a:r>
              <a:rPr lang="en-IN" b="0" i="0" dirty="0" err="1">
                <a:solidFill>
                  <a:srgbClr val="000000"/>
                </a:solidFill>
                <a:effectLst/>
                <a:latin typeface="inter-regular"/>
              </a:rPr>
              <a:t>setcookie</a:t>
            </a:r>
            <a:r>
              <a:rPr lang="en-IN" b="0" i="0" dirty="0">
                <a:solidFill>
                  <a:srgbClr val="000000"/>
                </a:solidFill>
                <a:effectLst/>
                <a:latin typeface="inter-regular"/>
              </a:rPr>
              <a:t>(</a:t>
            </a:r>
            <a:r>
              <a:rPr lang="en-IN" b="0" i="0" dirty="0">
                <a:solidFill>
                  <a:srgbClr val="0000FF"/>
                </a:solidFill>
                <a:effectLst/>
                <a:latin typeface="inter-regular"/>
              </a:rPr>
              <a:t>"</a:t>
            </a:r>
            <a:r>
              <a:rPr lang="en-IN" b="0" i="0" dirty="0" err="1">
                <a:solidFill>
                  <a:srgbClr val="0000FF"/>
                </a:solidFill>
                <a:effectLst/>
                <a:latin typeface="inter-regular"/>
              </a:rPr>
              <a:t>CookieName</a:t>
            </a:r>
            <a:r>
              <a:rPr lang="en-IN" b="0" i="0" dirty="0">
                <a:solidFill>
                  <a:srgbClr val="0000FF"/>
                </a:solidFill>
                <a:effectLst/>
                <a:latin typeface="inter-regular"/>
              </a:rPr>
              <a:t>"</a:t>
            </a:r>
            <a:r>
              <a:rPr lang="en-IN" b="0" i="0" dirty="0">
                <a:solidFill>
                  <a:srgbClr val="000000"/>
                </a:solidFill>
                <a:effectLst/>
                <a:latin typeface="inter-regular"/>
              </a:rPr>
              <a:t>, </a:t>
            </a:r>
            <a:r>
              <a:rPr lang="en-IN" b="0" i="0" dirty="0">
                <a:solidFill>
                  <a:srgbClr val="0000FF"/>
                </a:solidFill>
                <a:effectLst/>
                <a:latin typeface="inter-regular"/>
              </a:rPr>
              <a:t>"</a:t>
            </a:r>
            <a:r>
              <a:rPr lang="en-IN" b="0" i="0" dirty="0" err="1">
                <a:solidFill>
                  <a:srgbClr val="0000FF"/>
                </a:solidFill>
                <a:effectLst/>
                <a:latin typeface="inter-regular"/>
              </a:rPr>
              <a:t>CookieValue</a:t>
            </a:r>
            <a:r>
              <a:rPr lang="en-IN" b="0" i="0" dirty="0">
                <a:solidFill>
                  <a:srgbClr val="0000FF"/>
                </a:solidFill>
                <a:effectLst/>
                <a:latin typeface="inter-regular"/>
              </a:rPr>
              <a:t>"</a:t>
            </a:r>
            <a:r>
              <a:rPr lang="en-IN" b="0" i="0" dirty="0">
                <a:solidFill>
                  <a:srgbClr val="000000"/>
                </a:solidFill>
                <a:effectLst/>
                <a:latin typeface="inter-regular"/>
              </a:rPr>
              <a:t>, time()+1*60*60, </a:t>
            </a:r>
            <a:r>
              <a:rPr lang="en-IN" b="0" i="0" dirty="0">
                <a:solidFill>
                  <a:srgbClr val="0000FF"/>
                </a:solidFill>
                <a:effectLst/>
                <a:latin typeface="inter-regular"/>
              </a:rPr>
              <a:t>"/</a:t>
            </a:r>
            <a:r>
              <a:rPr lang="en-IN" b="0" i="0" dirty="0" err="1">
                <a:solidFill>
                  <a:srgbClr val="0000FF"/>
                </a:solidFill>
                <a:effectLst/>
                <a:latin typeface="inter-regular"/>
              </a:rPr>
              <a:t>mypath</a:t>
            </a:r>
            <a:r>
              <a:rPr lang="en-IN" b="0" i="0" dirty="0">
                <a:solidFill>
                  <a:srgbClr val="0000FF"/>
                </a:solidFill>
                <a:effectLst/>
                <a:latin typeface="inter-regular"/>
              </a:rPr>
              <a:t>/"</a:t>
            </a:r>
            <a:r>
              <a:rPr lang="en-IN" b="0" i="0" dirty="0">
                <a:solidFill>
                  <a:srgbClr val="000000"/>
                </a:solidFill>
                <a:effectLst/>
                <a:latin typeface="inter-regular"/>
              </a:rPr>
              <a:t>, </a:t>
            </a:r>
            <a:r>
              <a:rPr lang="en-IN" b="0" i="0" dirty="0" smtClean="0">
                <a:solidFill>
                  <a:srgbClr val="0000FF"/>
                </a:solidFill>
                <a:effectLst/>
                <a:latin typeface="inter-regular"/>
              </a:rPr>
              <a:t>“</a:t>
            </a:r>
            <a:r>
              <a:rPr lang="en-IN" dirty="0" smtClean="0">
                <a:solidFill>
                  <a:srgbClr val="0000FF"/>
                </a:solidFill>
                <a:latin typeface="inter-regular"/>
              </a:rPr>
              <a:t>XYZ</a:t>
            </a:r>
            <a:r>
              <a:rPr lang="en-IN" b="0" i="0" dirty="0" smtClean="0">
                <a:solidFill>
                  <a:srgbClr val="0000FF"/>
                </a:solidFill>
                <a:effectLst/>
                <a:latin typeface="inter-regular"/>
              </a:rPr>
              <a:t>.com</a:t>
            </a:r>
            <a:r>
              <a:rPr lang="en-IN" b="0" i="0" dirty="0">
                <a:solidFill>
                  <a:srgbClr val="0000FF"/>
                </a:solidFill>
                <a:effectLst/>
                <a:latin typeface="inter-regular"/>
              </a:rPr>
              <a:t>"</a:t>
            </a:r>
            <a:r>
              <a:rPr lang="en-IN" b="0" i="0" dirty="0">
                <a:solidFill>
                  <a:srgbClr val="000000"/>
                </a:solidFill>
                <a:effectLst/>
                <a:latin typeface="inter-regular"/>
              </a:rPr>
              <a:t>, 1);  </a:t>
            </a:r>
          </a:p>
          <a:p>
            <a:endParaRPr lang="en-IN" dirty="0"/>
          </a:p>
        </p:txBody>
      </p:sp>
    </p:spTree>
    <p:extLst>
      <p:ext uri="{BB962C8B-B14F-4D97-AF65-F5344CB8AC3E}">
        <p14:creationId xmlns:p14="http://schemas.microsoft.com/office/powerpoint/2010/main" val="19572823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IN" b="1" dirty="0"/>
              <a:t>Accessing Cookies Values</a:t>
            </a:r>
          </a:p>
        </p:txBody>
      </p:sp>
      <p:sp>
        <p:nvSpPr>
          <p:cNvPr id="3" name="Content Placeholder 2"/>
          <p:cNvSpPr>
            <a:spLocks noGrp="1"/>
          </p:cNvSpPr>
          <p:nvPr>
            <p:ph idx="1"/>
          </p:nvPr>
        </p:nvSpPr>
        <p:spPr/>
        <p:txBody>
          <a:bodyPr>
            <a:normAutofit/>
          </a:bodyPr>
          <a:lstStyle/>
          <a:p>
            <a:pPr algn="just"/>
            <a:r>
              <a:rPr lang="en-US" dirty="0"/>
              <a:t>The PHP $_COOKIE </a:t>
            </a:r>
            <a:r>
              <a:rPr lang="en-US" dirty="0" err="1"/>
              <a:t>superglobal</a:t>
            </a:r>
            <a:r>
              <a:rPr lang="en-US" dirty="0"/>
              <a:t> variable is used to retrieve a cookie value.</a:t>
            </a:r>
          </a:p>
          <a:p>
            <a:pPr algn="just"/>
            <a:endParaRPr lang="en-US" dirty="0"/>
          </a:p>
          <a:p>
            <a:pPr algn="just"/>
            <a:r>
              <a:rPr lang="en-US" dirty="0"/>
              <a:t>It's a good practice to check whether a cookie is set or not before accessing its value. To do this you can use the PHP </a:t>
            </a:r>
            <a:r>
              <a:rPr lang="en-US" dirty="0" err="1"/>
              <a:t>isset</a:t>
            </a:r>
            <a:r>
              <a:rPr lang="en-US" dirty="0"/>
              <a:t>() function</a:t>
            </a:r>
          </a:p>
        </p:txBody>
      </p:sp>
      <p:sp>
        <p:nvSpPr>
          <p:cNvPr id="5" name="TextBox 4">
            <a:extLst>
              <a:ext uri="{FF2B5EF4-FFF2-40B4-BE49-F238E27FC236}">
                <a16:creationId xmlns:a16="http://schemas.microsoft.com/office/drawing/2014/main" xmlns="" id="{E01CD7C8-0064-4798-B45F-E30CC6372578}"/>
              </a:ext>
            </a:extLst>
          </p:cNvPr>
          <p:cNvSpPr txBox="1"/>
          <p:nvPr/>
        </p:nvSpPr>
        <p:spPr>
          <a:xfrm>
            <a:off x="1187624" y="4653136"/>
            <a:ext cx="6264696" cy="369332"/>
          </a:xfrm>
          <a:prstGeom prst="rect">
            <a:avLst/>
          </a:prstGeom>
          <a:noFill/>
        </p:spPr>
        <p:txBody>
          <a:bodyPr wrap="square">
            <a:spAutoFit/>
          </a:bodyPr>
          <a:lstStyle/>
          <a:p>
            <a:pPr algn="just">
              <a:buFont typeface="+mj-lt"/>
              <a:buAutoNum type="arabicPeriod"/>
            </a:pPr>
            <a:r>
              <a:rPr lang="en-IN" b="0" i="0" dirty="0">
                <a:solidFill>
                  <a:srgbClr val="000000"/>
                </a:solidFill>
                <a:effectLst/>
                <a:latin typeface="inter-regular"/>
              </a:rPr>
              <a:t>$value=$_COOKIE[</a:t>
            </a:r>
            <a:r>
              <a:rPr lang="en-IN" b="0" i="0" dirty="0">
                <a:solidFill>
                  <a:srgbClr val="0000FF"/>
                </a:solidFill>
                <a:effectLst/>
                <a:latin typeface="inter-regular"/>
              </a:rPr>
              <a:t>"</a:t>
            </a:r>
            <a:r>
              <a:rPr lang="en-IN" b="0" i="0" dirty="0" err="1">
                <a:solidFill>
                  <a:srgbClr val="0000FF"/>
                </a:solidFill>
                <a:effectLst/>
                <a:latin typeface="inter-regular"/>
              </a:rPr>
              <a:t>CookieName</a:t>
            </a:r>
            <a:r>
              <a:rPr lang="en-IN" b="0" i="0" dirty="0">
                <a:solidFill>
                  <a:srgbClr val="0000FF"/>
                </a:solidFill>
                <a:effectLst/>
                <a:latin typeface="inter-regular"/>
              </a:rPr>
              <a:t>"</a:t>
            </a:r>
            <a:r>
              <a:rPr lang="en-IN" b="0" i="0" dirty="0">
                <a:solidFill>
                  <a:srgbClr val="000000"/>
                </a:solidFill>
                <a:effectLst/>
                <a:latin typeface="inter-regular"/>
              </a:rPr>
              <a:t>];</a:t>
            </a:r>
            <a:r>
              <a:rPr lang="en-IN" b="0" i="0" dirty="0">
                <a:solidFill>
                  <a:srgbClr val="008200"/>
                </a:solidFill>
                <a:effectLst/>
                <a:latin typeface="inter-regular"/>
              </a:rPr>
              <a:t>//returns cookie value</a:t>
            </a:r>
            <a:r>
              <a:rPr lang="en-IN" b="0" i="0" dirty="0">
                <a:solidFill>
                  <a:srgbClr val="000000"/>
                </a:solidFill>
                <a:effectLst/>
                <a:latin typeface="inter-regular"/>
              </a:rPr>
              <a:t>  </a:t>
            </a:r>
          </a:p>
        </p:txBody>
      </p:sp>
    </p:spTree>
    <p:extLst>
      <p:ext uri="{BB962C8B-B14F-4D97-AF65-F5344CB8AC3E}">
        <p14:creationId xmlns:p14="http://schemas.microsoft.com/office/powerpoint/2010/main" val="10763187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812EE2F-A431-4E01-9B76-AECC8DF1DF6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BECBA0F8-A748-4F0E-B7E0-FCE94B9B026B}"/>
              </a:ext>
            </a:extLst>
          </p:cNvPr>
          <p:cNvSpPr>
            <a:spLocks noGrp="1"/>
          </p:cNvSpPr>
          <p:nvPr>
            <p:ph idx="1"/>
          </p:nvPr>
        </p:nvSpPr>
        <p:spPr/>
        <p:txBody>
          <a:bodyPr>
            <a:normAutofit fontScale="85000" lnSpcReduction="20000"/>
          </a:bodyPr>
          <a:lstStyle/>
          <a:p>
            <a:r>
              <a:rPr lang="en-IN" dirty="0"/>
              <a:t>&lt;?php</a:t>
            </a:r>
          </a:p>
          <a:p>
            <a:r>
              <a:rPr lang="en-IN" dirty="0"/>
              <a:t>   </a:t>
            </a:r>
            <a:r>
              <a:rPr lang="en-IN" dirty="0" err="1"/>
              <a:t>setcookie</a:t>
            </a:r>
            <a:r>
              <a:rPr lang="en-IN" dirty="0"/>
              <a:t>("name", "John Watkin", time()+3600, "/","", 0);</a:t>
            </a:r>
          </a:p>
          <a:p>
            <a:r>
              <a:rPr lang="en-IN" dirty="0"/>
              <a:t>   </a:t>
            </a:r>
            <a:r>
              <a:rPr lang="en-IN" dirty="0" err="1"/>
              <a:t>setcookie</a:t>
            </a:r>
            <a:r>
              <a:rPr lang="en-IN" dirty="0"/>
              <a:t>("age", "36", time()+3600, "/", "",  0);</a:t>
            </a:r>
          </a:p>
          <a:p>
            <a:r>
              <a:rPr lang="en-IN" dirty="0"/>
              <a:t>?&gt;</a:t>
            </a:r>
          </a:p>
          <a:p>
            <a:r>
              <a:rPr lang="en-IN" dirty="0"/>
              <a:t>&lt;html&gt;</a:t>
            </a:r>
          </a:p>
          <a:p>
            <a:r>
              <a:rPr lang="en-IN" dirty="0"/>
              <a:t>   </a:t>
            </a:r>
          </a:p>
          <a:p>
            <a:r>
              <a:rPr lang="en-IN" dirty="0"/>
              <a:t>   &lt;head&gt;</a:t>
            </a:r>
          </a:p>
          <a:p>
            <a:r>
              <a:rPr lang="en-IN" dirty="0"/>
              <a:t>      &lt;title&gt;Setting Cookies with PHP&lt;/title&gt;</a:t>
            </a:r>
          </a:p>
          <a:p>
            <a:r>
              <a:rPr lang="en-IN" dirty="0"/>
              <a:t>   &lt;/head&gt;</a:t>
            </a:r>
          </a:p>
          <a:p>
            <a:r>
              <a:rPr lang="en-IN" dirty="0"/>
              <a:t>   </a:t>
            </a:r>
          </a:p>
          <a:p>
            <a:r>
              <a:rPr lang="en-IN" dirty="0"/>
              <a:t>   &lt;body&gt;</a:t>
            </a:r>
          </a:p>
          <a:p>
            <a:r>
              <a:rPr lang="en-IN" dirty="0"/>
              <a:t>      &lt;?php echo "Set Cookies"?&gt;</a:t>
            </a:r>
          </a:p>
          <a:p>
            <a:r>
              <a:rPr lang="en-IN" dirty="0"/>
              <a:t>   &lt;/body&gt;</a:t>
            </a:r>
          </a:p>
          <a:p>
            <a:r>
              <a:rPr lang="en-IN" dirty="0"/>
              <a:t>   </a:t>
            </a:r>
          </a:p>
          <a:p>
            <a:r>
              <a:rPr lang="en-IN" dirty="0"/>
              <a:t>&lt;/html&gt;</a:t>
            </a:r>
          </a:p>
        </p:txBody>
      </p:sp>
    </p:spTree>
    <p:extLst>
      <p:ext uri="{BB962C8B-B14F-4D97-AF65-F5344CB8AC3E}">
        <p14:creationId xmlns:p14="http://schemas.microsoft.com/office/powerpoint/2010/main" val="38040560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7A4412-194B-4066-9AF8-55DEC6D351FF}"/>
              </a:ext>
            </a:extLst>
          </p:cNvPr>
          <p:cNvSpPr>
            <a:spLocks noGrp="1"/>
          </p:cNvSpPr>
          <p:nvPr>
            <p:ph type="title"/>
          </p:nvPr>
        </p:nvSpPr>
        <p:spPr/>
        <p:txBody>
          <a:bodyPr/>
          <a:lstStyle/>
          <a:p>
            <a:r>
              <a:rPr lang="en-IN" dirty="0"/>
              <a:t>Accessing Cookies with PHP</a:t>
            </a:r>
          </a:p>
        </p:txBody>
      </p:sp>
      <p:sp>
        <p:nvSpPr>
          <p:cNvPr id="3" name="Content Placeholder 2">
            <a:extLst>
              <a:ext uri="{FF2B5EF4-FFF2-40B4-BE49-F238E27FC236}">
                <a16:creationId xmlns:a16="http://schemas.microsoft.com/office/drawing/2014/main" xmlns="" id="{C34ABD69-3586-4F27-8E02-2C982BE9A4CB}"/>
              </a:ext>
            </a:extLst>
          </p:cNvPr>
          <p:cNvSpPr>
            <a:spLocks noGrp="1"/>
          </p:cNvSpPr>
          <p:nvPr>
            <p:ph idx="1"/>
          </p:nvPr>
        </p:nvSpPr>
        <p:spPr/>
        <p:txBody>
          <a:bodyPr>
            <a:normAutofit fontScale="55000" lnSpcReduction="20000"/>
          </a:bodyPr>
          <a:lstStyle/>
          <a:p>
            <a:r>
              <a:rPr lang="en-IN" dirty="0"/>
              <a:t>&lt;html&gt;</a:t>
            </a:r>
          </a:p>
          <a:p>
            <a:r>
              <a:rPr lang="en-IN" dirty="0"/>
              <a:t>   </a:t>
            </a:r>
          </a:p>
          <a:p>
            <a:r>
              <a:rPr lang="en-IN" dirty="0"/>
              <a:t>   &lt;head&gt;</a:t>
            </a:r>
          </a:p>
          <a:p>
            <a:r>
              <a:rPr lang="en-IN" dirty="0"/>
              <a:t>      &lt;title&gt;Accessing Cookies with PHP&lt;/title&gt;</a:t>
            </a:r>
          </a:p>
          <a:p>
            <a:r>
              <a:rPr lang="en-IN" dirty="0"/>
              <a:t>   &lt;/head&gt;</a:t>
            </a:r>
          </a:p>
          <a:p>
            <a:r>
              <a:rPr lang="en-IN" dirty="0"/>
              <a:t>   </a:t>
            </a:r>
          </a:p>
          <a:p>
            <a:r>
              <a:rPr lang="en-IN" dirty="0"/>
              <a:t>   &lt;body&gt;</a:t>
            </a:r>
          </a:p>
          <a:p>
            <a:r>
              <a:rPr lang="en-IN" dirty="0"/>
              <a:t>      </a:t>
            </a:r>
          </a:p>
          <a:p>
            <a:r>
              <a:rPr lang="en-IN" dirty="0"/>
              <a:t>      &lt;?php</a:t>
            </a:r>
          </a:p>
          <a:p>
            <a:r>
              <a:rPr lang="en-IN" dirty="0"/>
              <a:t>         echo $_COOKIE["name"]. "&lt;</a:t>
            </a:r>
            <a:r>
              <a:rPr lang="en-IN" dirty="0" err="1"/>
              <a:t>br</a:t>
            </a:r>
            <a:r>
              <a:rPr lang="en-IN" dirty="0"/>
              <a:t> /&gt;";</a:t>
            </a:r>
          </a:p>
          <a:p>
            <a:r>
              <a:rPr lang="en-IN" dirty="0"/>
              <a:t>         </a:t>
            </a:r>
          </a:p>
          <a:p>
            <a:r>
              <a:rPr lang="en-IN" dirty="0"/>
              <a:t>         /* is equivalent to */</a:t>
            </a:r>
          </a:p>
          <a:p>
            <a:r>
              <a:rPr lang="en-IN" dirty="0"/>
              <a:t>         echo $HTTP_COOKIE_VARS["name"]. "&lt;</a:t>
            </a:r>
            <a:r>
              <a:rPr lang="en-IN" dirty="0" err="1"/>
              <a:t>br</a:t>
            </a:r>
            <a:r>
              <a:rPr lang="en-IN" dirty="0"/>
              <a:t> /&gt;";</a:t>
            </a:r>
          </a:p>
          <a:p>
            <a:r>
              <a:rPr lang="en-IN" dirty="0"/>
              <a:t>         </a:t>
            </a:r>
          </a:p>
          <a:p>
            <a:r>
              <a:rPr lang="en-IN" dirty="0"/>
              <a:t>         echo $_COOKIE["age"] . "&lt;</a:t>
            </a:r>
            <a:r>
              <a:rPr lang="en-IN" dirty="0" err="1"/>
              <a:t>br</a:t>
            </a:r>
            <a:r>
              <a:rPr lang="en-IN" dirty="0"/>
              <a:t> /&gt;";</a:t>
            </a:r>
          </a:p>
          <a:p>
            <a:r>
              <a:rPr lang="en-IN" dirty="0"/>
              <a:t>         </a:t>
            </a:r>
          </a:p>
          <a:p>
            <a:r>
              <a:rPr lang="en-IN" dirty="0"/>
              <a:t>         /* is equivalent to */</a:t>
            </a:r>
          </a:p>
          <a:p>
            <a:r>
              <a:rPr lang="en-IN" dirty="0"/>
              <a:t>         echo $HTTP_COOKIE_VARS["age"] . "&lt;</a:t>
            </a:r>
            <a:r>
              <a:rPr lang="en-IN" dirty="0" err="1"/>
              <a:t>br</a:t>
            </a:r>
            <a:r>
              <a:rPr lang="en-IN" dirty="0"/>
              <a:t> /&gt;";</a:t>
            </a:r>
          </a:p>
          <a:p>
            <a:r>
              <a:rPr lang="en-IN" dirty="0"/>
              <a:t>      ?&gt;</a:t>
            </a:r>
          </a:p>
          <a:p>
            <a:r>
              <a:rPr lang="en-IN" dirty="0"/>
              <a:t>      </a:t>
            </a:r>
          </a:p>
          <a:p>
            <a:r>
              <a:rPr lang="en-IN" dirty="0"/>
              <a:t>   &lt;/body&gt;</a:t>
            </a:r>
          </a:p>
          <a:p>
            <a:r>
              <a:rPr lang="en-IN" dirty="0"/>
              <a:t>&lt;/html&gt;</a:t>
            </a:r>
          </a:p>
        </p:txBody>
      </p:sp>
    </p:spTree>
    <p:extLst>
      <p:ext uri="{BB962C8B-B14F-4D97-AF65-F5344CB8AC3E}">
        <p14:creationId xmlns:p14="http://schemas.microsoft.com/office/powerpoint/2010/main" val="13264976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869</TotalTime>
  <Words>508</Words>
  <Application>Microsoft Office PowerPoint</Application>
  <PresentationFormat>On-screen Show (4:3)</PresentationFormat>
  <Paragraphs>130</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Clarity</vt:lpstr>
      <vt:lpstr>cookies</vt:lpstr>
      <vt:lpstr>Cookie</vt:lpstr>
      <vt:lpstr>Cookie</vt:lpstr>
      <vt:lpstr>Setting a Cookie in PHP</vt:lpstr>
      <vt:lpstr>Arguments</vt:lpstr>
      <vt:lpstr>Example </vt:lpstr>
      <vt:lpstr>Accessing Cookies Values</vt:lpstr>
      <vt:lpstr>PowerPoint Presentation</vt:lpstr>
      <vt:lpstr>Accessing Cookies with PHP</vt:lpstr>
      <vt:lpstr>isset() function to check if a cookie is set or not.</vt:lpstr>
      <vt:lpstr>PHP Cookie Example</vt:lpstr>
      <vt:lpstr>Modify a Cookie Value</vt:lpstr>
      <vt:lpstr>PHP Delete Cookie</vt:lpstr>
      <vt:lpstr>Poll 1</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Nishant Agnihotri</cp:lastModifiedBy>
  <cp:revision>320</cp:revision>
  <dcterms:created xsi:type="dcterms:W3CDTF">2020-12-03T16:29:07Z</dcterms:created>
  <dcterms:modified xsi:type="dcterms:W3CDTF">2022-03-07T04:22:58Z</dcterms:modified>
</cp:coreProperties>
</file>