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9" r:id="rId4"/>
    <p:sldId id="260" r:id="rId5"/>
    <p:sldId id="261" r:id="rId6"/>
    <p:sldId id="265" r:id="rId7"/>
    <p:sldId id="266" r:id="rId8"/>
    <p:sldId id="267" r:id="rId9"/>
    <p:sldId id="268" r:id="rId10"/>
    <p:sldId id="269" r:id="rId11"/>
    <p:sldId id="270" r:id="rId12"/>
    <p:sldId id="271" r:id="rId13"/>
    <p:sldId id="272" r:id="rId14"/>
    <p:sldId id="274" r:id="rId15"/>
    <p:sldId id="263" r:id="rId16"/>
  </p:sldIdLst>
  <p:sldSz cx="12192000" cy="6858000"/>
  <p:notesSz cx="6858000" cy="9144000"/>
  <p:embeddedFontLst>
    <p:embeddedFont>
      <p:font typeface="Inter" panose="020B0604020202020204" charset="0"/>
      <p:regular r:id="rId18"/>
      <p:bold r:id="rId19"/>
      <p:italic r:id="rId20"/>
      <p:boldItalic r:id="rId21"/>
    </p:embeddedFont>
    <p:embeddedFont>
      <p:font typeface="Play" panose="020B0604020202020204" charset="0"/>
      <p:regular r:id="rId22"/>
      <p:bold r:id="rId23"/>
    </p:embeddedFont>
    <p:embeddedFont>
      <p:font typeface="Plus Jakarta Sans" panose="020B060402020202020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SG0qp3kPSosT0kncywc7O6P2T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2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289184334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5254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71728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9936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1453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22382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8474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6684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 name="Google Shape;43;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02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9138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503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30856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54723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8667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0281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59734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27"/>
        <p:cNvGrpSpPr/>
        <p:nvPr/>
      </p:nvGrpSpPr>
      <p:grpSpPr>
        <a:xfrm>
          <a:off x="0" y="0"/>
          <a:ext cx="0" cy="0"/>
          <a:chOff x="0" y="0"/>
          <a:chExt cx="0" cy="0"/>
        </a:xfrm>
      </p:grpSpPr>
      <p:sp>
        <p:nvSpPr>
          <p:cNvPr id="28" name="Google Shape;28;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3"/>
        <p:cNvGrpSpPr/>
        <p:nvPr/>
      </p:nvGrpSpPr>
      <p:grpSpPr>
        <a:xfrm>
          <a:off x="0" y="0"/>
          <a:ext cx="0" cy="0"/>
          <a:chOff x="0" y="0"/>
          <a:chExt cx="0" cy="0"/>
        </a:xfrm>
      </p:grpSpPr>
      <p:sp>
        <p:nvSpPr>
          <p:cNvPr id="14" name="Google Shape;14;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19"/>
        <p:cNvGrpSpPr/>
        <p:nvPr/>
      </p:nvGrpSpPr>
      <p:grpSpPr>
        <a:xfrm>
          <a:off x="0" y="0"/>
          <a:ext cx="0" cy="0"/>
          <a:chOff x="0" y="0"/>
          <a:chExt cx="0" cy="0"/>
        </a:xfrm>
      </p:grpSpPr>
      <p:sp>
        <p:nvSpPr>
          <p:cNvPr id="20" name="Google Shape;20;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1"/>
        <p:cNvGrpSpPr/>
        <p:nvPr/>
      </p:nvGrpSpPr>
      <p:grpSpPr>
        <a:xfrm>
          <a:off x="0" y="0"/>
          <a:ext cx="0" cy="0"/>
          <a:chOff x="0" y="0"/>
          <a:chExt cx="0" cy="0"/>
        </a:xfrm>
      </p:grpSpPr>
      <p:sp>
        <p:nvSpPr>
          <p:cNvPr id="22" name="Google Shape;22;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23" name="Google Shape;23;p16"/>
          <p:cNvSpPr>
            <a:spLocks noGrp="1"/>
          </p:cNvSpPr>
          <p:nvPr>
            <p:ph type="pic" idx="2"/>
          </p:nvPr>
        </p:nvSpPr>
        <p:spPr>
          <a:xfrm>
            <a:off x="6816725" y="1268413"/>
            <a:ext cx="2381023" cy="2976935"/>
          </a:xfrm>
          <a:prstGeom prst="rect">
            <a:avLst/>
          </a:prstGeom>
          <a:solidFill>
            <a:srgbClr val="F2F2F2"/>
          </a:solidFill>
          <a:ln>
            <a:noFill/>
          </a:ln>
        </p:spPr>
      </p:sp>
      <p:sp>
        <p:nvSpPr>
          <p:cNvPr id="24" name="Google Shape;24;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5"/>
        <p:cNvGrpSpPr/>
        <p:nvPr/>
      </p:nvGrpSpPr>
      <p:grpSpPr>
        <a:xfrm>
          <a:off x="0" y="0"/>
          <a:ext cx="0" cy="0"/>
          <a:chOff x="0" y="0"/>
          <a:chExt cx="0" cy="0"/>
        </a:xfrm>
      </p:grpSpPr>
      <p:sp>
        <p:nvSpPr>
          <p:cNvPr id="26" name="Google Shape;26;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p:nvPr/>
        </p:nvSpPr>
        <p:spPr>
          <a:xfrm>
            <a:off x="839560" y="1953633"/>
            <a:ext cx="7627784" cy="12926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dirty="0" smtClean="0">
                <a:latin typeface="Times New Roman"/>
                <a:ea typeface="Times New Roman"/>
                <a:cs typeface="Times New Roman"/>
                <a:sym typeface="Times New Roman"/>
              </a:rPr>
              <a:t>CLIMATE CHANGE ANALYSIS USING PATTERN RECOGNITION</a:t>
            </a:r>
            <a:r>
              <a:rPr lang="en-US" sz="1400" b="1" i="0" u="none" strike="noStrike" cap="none" dirty="0">
                <a:solidFill>
                  <a:srgbClr val="000000"/>
                </a:solidFill>
                <a:latin typeface="Times New Roman"/>
                <a:ea typeface="Times New Roman"/>
                <a:cs typeface="Times New Roman"/>
                <a:sym typeface="Times New Roman"/>
              </a:rPr>
              <a:t/>
            </a:r>
            <a:br>
              <a:rPr lang="en-US" sz="1400" b="1" i="0" u="none" strike="noStrike" cap="none" dirty="0">
                <a:solidFill>
                  <a:srgbClr val="000000"/>
                </a:solidFill>
                <a:latin typeface="Times New Roman"/>
                <a:ea typeface="Times New Roman"/>
                <a:cs typeface="Times New Roman"/>
                <a:sym typeface="Times New Roman"/>
              </a:rPr>
            </a:br>
            <a:endParaRPr sz="1400" b="0" i="0" u="none" strike="noStrike" cap="none" dirty="0">
              <a:solidFill>
                <a:srgbClr val="000000"/>
              </a:solidFill>
              <a:latin typeface="Inter"/>
              <a:ea typeface="Inter"/>
              <a:cs typeface="Inter"/>
              <a:sym typeface="Inter"/>
            </a:endParaRPr>
          </a:p>
        </p:txBody>
      </p:sp>
      <p:grpSp>
        <p:nvGrpSpPr>
          <p:cNvPr id="34" name="Google Shape;34;p1"/>
          <p:cNvGrpSpPr/>
          <p:nvPr/>
        </p:nvGrpSpPr>
        <p:grpSpPr>
          <a:xfrm>
            <a:off x="894442" y="1700785"/>
            <a:ext cx="7947806" cy="1545469"/>
            <a:chOff x="894442" y="2675335"/>
            <a:chExt cx="7570108" cy="940767"/>
          </a:xfrm>
        </p:grpSpPr>
        <p:sp>
          <p:nvSpPr>
            <p:cNvPr id="35" name="Google Shape;35;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sp>
          <p:nvSpPr>
            <p:cNvPr id="36" name="Google Shape;36;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grpSp>
      <p:sp>
        <p:nvSpPr>
          <p:cNvPr id="37" name="Google Shape;37;p1"/>
          <p:cNvSpPr txBox="1"/>
          <p:nvPr/>
        </p:nvSpPr>
        <p:spPr>
          <a:xfrm>
            <a:off x="958071" y="4401380"/>
            <a:ext cx="3202449" cy="8309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400" dirty="0" smtClean="0">
                <a:solidFill>
                  <a:srgbClr val="004740"/>
                </a:solidFill>
                <a:latin typeface="Inter"/>
                <a:ea typeface="Inter"/>
                <a:cs typeface="Inter"/>
                <a:sym typeface="Inter"/>
              </a:rPr>
              <a:t>P.YASASWINI</a:t>
            </a:r>
          </a:p>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smtClean="0">
                <a:solidFill>
                  <a:srgbClr val="004740"/>
                </a:solidFill>
                <a:latin typeface="Inter"/>
                <a:ea typeface="Inter"/>
                <a:cs typeface="Inter"/>
                <a:sym typeface="Inter"/>
              </a:rPr>
              <a:t>BU22CSEN0300380</a:t>
            </a:r>
            <a:endParaRPr sz="1400" b="0" i="0" u="none" strike="noStrike" cap="none" dirty="0">
              <a:solidFill>
                <a:srgbClr val="000000"/>
              </a:solidFill>
              <a:latin typeface="Inter"/>
              <a:ea typeface="Inter"/>
              <a:cs typeface="Inter"/>
              <a:sym typeface="Inter"/>
            </a:endParaRPr>
          </a:p>
        </p:txBody>
      </p:sp>
      <p:sp>
        <p:nvSpPr>
          <p:cNvPr id="38" name="Google Shape;38;p1"/>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Inter"/>
                <a:ea typeface="Inter"/>
                <a:cs typeface="Inter"/>
                <a:sym typeface="Inter"/>
              </a:rPr>
              <a:t>Dept of Computer Science &amp; Engineering</a:t>
            </a:r>
            <a:endParaRPr/>
          </a:p>
        </p:txBody>
      </p:sp>
      <p:pic>
        <p:nvPicPr>
          <p:cNvPr id="39" name="Google Shape;39;p1"/>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0" name="Google Shape;40;p1"/>
          <p:cNvSpPr txBox="1"/>
          <p:nvPr/>
        </p:nvSpPr>
        <p:spPr>
          <a:xfrm>
            <a:off x="5845790" y="3861291"/>
            <a:ext cx="2465812"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dirty="0">
                <a:solidFill>
                  <a:srgbClr val="000000"/>
                </a:solidFill>
                <a:latin typeface="Calibri"/>
                <a:ea typeface="Calibri"/>
                <a:cs typeface="Calibri"/>
                <a:sym typeface="Calibri"/>
              </a:rPr>
              <a:t>INTERNSHIP </a:t>
            </a:r>
            <a:r>
              <a:rPr lang="en-US" sz="1800" b="1" dirty="0">
                <a:latin typeface="Calibri"/>
                <a:ea typeface="Calibri"/>
                <a:cs typeface="Calibri"/>
                <a:sym typeface="Calibri"/>
              </a:rPr>
              <a:t>1</a:t>
            </a:r>
            <a:endParaRPr dirty="0"/>
          </a:p>
          <a:p>
            <a:pPr marL="0" marR="0" lvl="0" indent="0" algn="l" rtl="0">
              <a:lnSpc>
                <a:spcPct val="100000"/>
              </a:lnSpc>
              <a:spcBef>
                <a:spcPts val="0"/>
              </a:spcBef>
              <a:spcAft>
                <a:spcPts val="0"/>
              </a:spcAft>
              <a:buNone/>
            </a:pPr>
            <a:endParaRPr sz="2200" b="1" i="1"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930166" y="354855"/>
            <a:ext cx="10091169"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pattern recognition using quadratic equation</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566531" y="1587529"/>
            <a:ext cx="7092817" cy="3955768"/>
          </a:xfrm>
          <a:prstGeom prst="rect">
            <a:avLst/>
          </a:prstGeom>
          <a:noFill/>
          <a:ln>
            <a:noFill/>
          </a:ln>
        </p:spPr>
        <p:txBody>
          <a:bodyPr spcFirstLastPara="1" wrap="square" lIns="91425" tIns="45700" rIns="91425" bIns="45700" anchor="t" anchorCtr="0">
            <a:noAutofit/>
          </a:bodyPr>
          <a:lstStyle/>
          <a:p>
            <a:pPr lvl="0"/>
            <a:r>
              <a:rPr lang="en-IN" altLang="en-US" sz="23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quadratic equation helps identify curved patterns in rainfall data, making it easier to detect trends and predict variations. It captures complex relationships that a straight line cannot, improving our understanding of weather patterns.                       </a:t>
            </a:r>
            <a:r>
              <a:rPr lang="en-IN" altLang="en-US" sz="2300" dirty="0">
                <a:solidFill>
                  <a:schemeClr val="tx1">
                    <a:lumMod val="85000"/>
                    <a:lumOff val="15000"/>
                  </a:schemeClr>
                </a:solidFill>
                <a:latin typeface="Times New Roman" panose="02020603050405020304" pitchFamily="18" charset="0"/>
                <a:cs typeface="Times New Roman" panose="02020603050405020304" pitchFamily="18" charset="0"/>
              </a:rPr>
              <a:t>                        </a:t>
            </a:r>
            <a:endParaRPr lang="en-IN" altLang="en-US" sz="2300" dirty="0" smtClean="0">
              <a:solidFill>
                <a:schemeClr val="tx1">
                  <a:lumMod val="85000"/>
                  <a:lumOff val="15000"/>
                </a:schemeClr>
              </a:solidFill>
              <a:latin typeface="Times New Roman" panose="02020603050405020304" pitchFamily="18" charset="0"/>
              <a:cs typeface="Times New Roman" panose="02020603050405020304" pitchFamily="18" charset="0"/>
            </a:endParaRPr>
          </a:p>
          <a:p>
            <a:pPr lvl="0"/>
            <a:r>
              <a:rPr lang="en-IN" altLang="en-US" sz="2300"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IN" altLang="en-US" sz="23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US" sz="2300" dirty="0">
                <a:solidFill>
                  <a:schemeClr val="tx1">
                    <a:lumMod val="85000"/>
                    <a:lumOff val="15000"/>
                  </a:schemeClr>
                </a:solidFill>
                <a:latin typeface="Times New Roman" panose="02020603050405020304" pitchFamily="18" charset="0"/>
                <a:cs typeface="Times New Roman" panose="02020603050405020304" pitchFamily="18" charset="0"/>
              </a:rPr>
              <a:t>The graph shows actual data points (blue) and a quadratic pattern (red). The quadratic equation helps recognize trends, but the pattern appears inconsistent, suggesting a weak or unclear relationship between the variables.  </a:t>
            </a:r>
            <a:endParaRPr sz="23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11" name="Picture 10" descr="Screenshot 2025-03-07 153056"/>
          <p:cNvPicPr>
            <a:picLocks noChangeAspect="1"/>
          </p:cNvPicPr>
          <p:nvPr/>
        </p:nvPicPr>
        <p:blipFill>
          <a:blip r:embed="rId4"/>
          <a:stretch>
            <a:fillRect/>
          </a:stretch>
        </p:blipFill>
        <p:spPr>
          <a:xfrm>
            <a:off x="8154245" y="1543518"/>
            <a:ext cx="3818247" cy="3296496"/>
          </a:xfrm>
          <a:prstGeom prst="rect">
            <a:avLst/>
          </a:prstGeom>
        </p:spPr>
      </p:pic>
    </p:spTree>
    <p:extLst>
      <p:ext uri="{BB962C8B-B14F-4D97-AF65-F5344CB8AC3E}">
        <p14:creationId xmlns:p14="http://schemas.microsoft.com/office/powerpoint/2010/main" val="3105184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Challenges </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449424" y="1157422"/>
            <a:ext cx="10813268" cy="4261502"/>
          </a:xfrm>
          <a:prstGeom prst="rect">
            <a:avLst/>
          </a:prstGeom>
          <a:noFill/>
          <a:ln>
            <a:noFill/>
          </a:ln>
        </p:spPr>
        <p:txBody>
          <a:bodyPr spcFirstLastPara="1" wrap="square" lIns="91425" tIns="45700" rIns="91425" bIns="45700" anchor="t" anchorCtr="0">
            <a:noAutofit/>
          </a:bodyPr>
          <a:lstStyle/>
          <a:p>
            <a:pPr>
              <a:lnSpc>
                <a:spcPct val="150000"/>
              </a:lnSpc>
              <a:spcBef>
                <a:spcPct val="0"/>
              </a:spcBef>
              <a:spcAft>
                <a:spcPct val="0"/>
              </a:spcAft>
            </a:pPr>
            <a:r>
              <a:rPr lang="en-US" altLang="en-US" sz="2300" b="1"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Data Gaps</a:t>
            </a:r>
          </a:p>
          <a:p>
            <a:pPr>
              <a:lnSpc>
                <a:spcPct val="150000"/>
              </a:lnSpc>
              <a:spcBef>
                <a:spcPct val="0"/>
              </a:spcBef>
              <a:spcAft>
                <a:spcPct val="0"/>
              </a:spcAft>
            </a:pPr>
            <a:r>
              <a:rPr lang="en-US" altLang="en-US"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Data gaps refer to the absence of critical data points that are necessary for comprehensive analysis, leading to skewed results and reduced model effectiveness</a:t>
            </a:r>
            <a:r>
              <a:rPr lang="en-US" altLang="en-US" sz="2300"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a:t>
            </a:r>
            <a:r>
              <a:rPr lang="en-US" sz="2300" dirty="0" smtClean="0">
                <a:latin typeface="Times New Roman" panose="02020603050405020304" pitchFamily="18" charset="0"/>
                <a:cs typeface="Times New Roman" panose="02020603050405020304" pitchFamily="18" charset="0"/>
                <a:sym typeface="+mn-ea"/>
              </a:rPr>
              <a:t>.</a:t>
            </a:r>
          </a:p>
          <a:p>
            <a:pPr>
              <a:lnSpc>
                <a:spcPct val="150000"/>
              </a:lnSpc>
              <a:spcBef>
                <a:spcPct val="0"/>
              </a:spcBef>
              <a:spcAft>
                <a:spcPct val="0"/>
              </a:spcAft>
            </a:pPr>
            <a:r>
              <a:rPr lang="en-US" sz="2300" b="1"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Inconsistent Data Formats</a:t>
            </a:r>
          </a:p>
          <a:p>
            <a:pPr>
              <a:lnSpc>
                <a:spcPct val="150000"/>
              </a:lnSpc>
              <a:spcBef>
                <a:spcPct val="0"/>
              </a:spcBef>
              <a:spcAft>
                <a:spcPct val="0"/>
              </a:spcAft>
            </a:pPr>
            <a:r>
              <a:rPr lang="en-US"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Inconsistent data formats occur when datasets are collected from various sources with different structures, making it challenging to integrate and analyze them effectively</a:t>
            </a:r>
            <a:endParaRPr lang="en-US"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endParaRPr>
          </a:p>
          <a:p>
            <a:pPr>
              <a:lnSpc>
                <a:spcPct val="150000"/>
              </a:lnSpc>
              <a:spcBef>
                <a:spcPct val="0"/>
              </a:spcBef>
              <a:spcAft>
                <a:spcPct val="0"/>
              </a:spcAft>
            </a:pPr>
            <a:r>
              <a:rPr lang="en-US" sz="2300" b="1" dirty="0" err="1">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Overfitting</a:t>
            </a:r>
            <a:r>
              <a:rPr lang="en-US" sz="2300" b="1"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 Issues</a:t>
            </a:r>
          </a:p>
          <a:p>
            <a:pPr>
              <a:lnSpc>
                <a:spcPct val="150000"/>
              </a:lnSpc>
              <a:spcBef>
                <a:spcPct val="0"/>
              </a:spcBef>
              <a:spcAft>
                <a:spcPct val="0"/>
              </a:spcAft>
            </a:pPr>
            <a:r>
              <a:rPr lang="en-US" sz="2300" dirty="0" err="1">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Overfitting</a:t>
            </a:r>
            <a:r>
              <a:rPr lang="en-US"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 happens when a model learns too much from the training data, capturing noise instead of the underlying pattern, which reduces its performance on unseen data.</a:t>
            </a:r>
          </a:p>
          <a:p>
            <a:pPr>
              <a:lnSpc>
                <a:spcPct val="150000"/>
              </a:lnSpc>
              <a:spcBef>
                <a:spcPct val="0"/>
              </a:spcBef>
              <a:spcAft>
                <a:spcPct val="0"/>
              </a:spcAft>
            </a:pPr>
            <a:endParaRPr lang="en-US" sz="1600" dirty="0"/>
          </a:p>
        </p:txBody>
      </p:sp>
    </p:spTree>
    <p:extLst>
      <p:ext uri="{BB962C8B-B14F-4D97-AF65-F5344CB8AC3E}">
        <p14:creationId xmlns:p14="http://schemas.microsoft.com/office/powerpoint/2010/main" val="2325111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1245476" y="354855"/>
            <a:ext cx="7598979"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Data cleaning techniques</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566531" y="1281795"/>
            <a:ext cx="10813268" cy="4261502"/>
          </a:xfrm>
          <a:prstGeom prst="rect">
            <a:avLst/>
          </a:prstGeom>
          <a:noFill/>
          <a:ln>
            <a:noFill/>
          </a:ln>
        </p:spPr>
        <p:txBody>
          <a:bodyPr spcFirstLastPara="1" wrap="square" lIns="91425" tIns="45700" rIns="91425" bIns="45700" anchor="t" anchorCtr="0">
            <a:noAutofit/>
          </a:bodyPr>
          <a:lstStyle/>
          <a:p>
            <a:pPr>
              <a:lnSpc>
                <a:spcPct val="150000"/>
              </a:lnSpc>
              <a:spcBef>
                <a:spcPct val="0"/>
              </a:spcBef>
              <a:spcAft>
                <a:spcPct val="0"/>
              </a:spcAft>
            </a:pPr>
            <a:r>
              <a:rPr lang="en-US" sz="2300" b="1" dirty="0" smtClean="0">
                <a:solidFill>
                  <a:schemeClr val="tx1">
                    <a:lumMod val="85000"/>
                    <a:lumOff val="15000"/>
                  </a:schemeClr>
                </a:solidFill>
                <a:latin typeface="Times New Roman" panose="02020603050405020304" pitchFamily="18" charset="0"/>
                <a:cs typeface="Times New Roman" panose="02020603050405020304" pitchFamily="18" charset="0"/>
                <a:sym typeface="+mn-ea"/>
              </a:rPr>
              <a:t>Handling missing data:</a:t>
            </a:r>
          </a:p>
          <a:p>
            <a:pPr>
              <a:lnSpc>
                <a:spcPct val="150000"/>
              </a:lnSpc>
              <a:spcBef>
                <a:spcPct val="0"/>
              </a:spcBef>
              <a:spcAft>
                <a:spcPct val="0"/>
              </a:spcAft>
            </a:pPr>
            <a:r>
              <a:rPr lang="en-US" sz="2300" dirty="0" smtClean="0">
                <a:solidFill>
                  <a:schemeClr val="tx1">
                    <a:lumMod val="85000"/>
                    <a:lumOff val="15000"/>
                  </a:schemeClr>
                </a:solidFill>
                <a:latin typeface="Times New Roman" panose="02020603050405020304" pitchFamily="18" charset="0"/>
                <a:cs typeface="Times New Roman" panose="02020603050405020304" pitchFamily="18" charset="0"/>
                <a:sym typeface="+mn-ea"/>
              </a:rPr>
              <a:t>Handling </a:t>
            </a:r>
            <a:r>
              <a:rPr lang="en-US" sz="2300" dirty="0">
                <a:solidFill>
                  <a:schemeClr val="tx1">
                    <a:lumMod val="85000"/>
                    <a:lumOff val="15000"/>
                  </a:schemeClr>
                </a:solidFill>
                <a:latin typeface="Times New Roman" panose="02020603050405020304" pitchFamily="18" charset="0"/>
                <a:cs typeface="Times New Roman" panose="02020603050405020304" pitchFamily="18" charset="0"/>
                <a:sym typeface="+mn-ea"/>
              </a:rPr>
              <a:t>missing values is crucial for maintaining data integrity, employing methods like imputation, interpolation, deletion to ensure that analyses pre accurate and </a:t>
            </a:r>
            <a:r>
              <a:rPr lang="en-US" sz="2300" dirty="0" smtClean="0">
                <a:solidFill>
                  <a:schemeClr val="tx1">
                    <a:lumMod val="85000"/>
                    <a:lumOff val="15000"/>
                  </a:schemeClr>
                </a:solidFill>
                <a:latin typeface="Times New Roman" panose="02020603050405020304" pitchFamily="18" charset="0"/>
                <a:cs typeface="Times New Roman" panose="02020603050405020304" pitchFamily="18" charset="0"/>
                <a:sym typeface="+mn-ea"/>
              </a:rPr>
              <a:t>reliable.</a:t>
            </a:r>
          </a:p>
          <a:p>
            <a:pPr>
              <a:lnSpc>
                <a:spcPct val="150000"/>
              </a:lnSpc>
              <a:spcBef>
                <a:spcPct val="0"/>
              </a:spcBef>
              <a:spcAft>
                <a:spcPct val="0"/>
              </a:spcAft>
            </a:pPr>
            <a:r>
              <a:rPr lang="en-US" sz="2300" b="1" dirty="0" smtClean="0">
                <a:solidFill>
                  <a:schemeClr val="tx1">
                    <a:lumMod val="85000"/>
                    <a:lumOff val="15000"/>
                  </a:schemeClr>
                </a:solidFill>
                <a:latin typeface="Times New Roman" panose="02020603050405020304" pitchFamily="18" charset="0"/>
                <a:cs typeface="Times New Roman" panose="02020603050405020304" pitchFamily="18" charset="0"/>
                <a:sym typeface="+mn-ea"/>
              </a:rPr>
              <a:t>Removing outliers:</a:t>
            </a:r>
          </a:p>
          <a:p>
            <a:pPr>
              <a:lnSpc>
                <a:spcPct val="150000"/>
              </a:lnSpc>
              <a:spcBef>
                <a:spcPct val="0"/>
              </a:spcBef>
              <a:spcAft>
                <a:spcPct val="0"/>
              </a:spcAft>
            </a:pPr>
            <a:r>
              <a:rPr lang="en-US" sz="2300" dirty="0">
                <a:solidFill>
                  <a:schemeClr val="tx1">
                    <a:lumMod val="85000"/>
                    <a:lumOff val="15000"/>
                  </a:schemeClr>
                </a:solidFill>
                <a:latin typeface="Times New Roman" panose="02020603050405020304" pitchFamily="18" charset="0"/>
                <a:cs typeface="Times New Roman" panose="02020603050405020304" pitchFamily="18" charset="0"/>
                <a:sym typeface="+mn-ea"/>
              </a:rPr>
              <a:t>Removing outliers is necessary to eliminate anomalies that can distort analyses, using statistical techniques to identify and either adjust or exclude extreme values in climate datasets</a:t>
            </a:r>
            <a:endParaRPr lang="en-US" sz="230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a:p>
            <a:pPr>
              <a:lnSpc>
                <a:spcPct val="150000"/>
              </a:lnSpc>
              <a:spcBef>
                <a:spcPct val="0"/>
              </a:spcBef>
              <a:spcAft>
                <a:spcPct val="0"/>
              </a:spcAft>
            </a:pPr>
            <a:endParaRPr lang="en-US" b="1" dirty="0">
              <a:solidFill>
                <a:schemeClr val="tx1">
                  <a:lumMod val="85000"/>
                  <a:lumOff val="15000"/>
                </a:schemeClr>
              </a:solidFill>
              <a:sym typeface="+mn-ea"/>
            </a:endParaRPr>
          </a:p>
        </p:txBody>
      </p:sp>
    </p:spTree>
    <p:extLst>
      <p:ext uri="{BB962C8B-B14F-4D97-AF65-F5344CB8AC3E}">
        <p14:creationId xmlns:p14="http://schemas.microsoft.com/office/powerpoint/2010/main" val="2817056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690770" y="354855"/>
            <a:ext cx="722830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Source of climate data</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346841" y="874290"/>
            <a:ext cx="11410748" cy="4669007"/>
          </a:xfrm>
          <a:prstGeom prst="rect">
            <a:avLst/>
          </a:prstGeom>
          <a:noFill/>
          <a:ln>
            <a:noFill/>
          </a:ln>
        </p:spPr>
        <p:txBody>
          <a:bodyPr spcFirstLastPara="1" wrap="square" lIns="91425" tIns="45700" rIns="91425" bIns="45700" anchor="t" anchorCtr="0">
            <a:noAutofit/>
          </a:bodyPr>
          <a:lstStyle/>
          <a:p>
            <a:pPr>
              <a:lnSpc>
                <a:spcPct val="150000"/>
              </a:lnSpc>
              <a:buSzPct val="100000"/>
            </a:pPr>
            <a:r>
              <a:rPr lang="en-IN" sz="2300" b="1"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Satellites:</a:t>
            </a:r>
            <a:r>
              <a:rPr lang="en-IN" sz="2300"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 </a:t>
            </a:r>
            <a:r>
              <a:rPr lang="en-IN"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provides comprehensive view of climate data, capturing information on temperature, humidity cloud cover and more temperature for global coverage and monitoring</a:t>
            </a:r>
          </a:p>
          <a:p>
            <a:pPr>
              <a:lnSpc>
                <a:spcPct val="150000"/>
              </a:lnSpc>
              <a:buSzPct val="100000"/>
            </a:pPr>
            <a:r>
              <a:rPr lang="en-IN" sz="2300" b="1"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Ground </a:t>
            </a:r>
            <a:r>
              <a:rPr lang="en-IN" sz="2300" b="1"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Stations: </a:t>
            </a:r>
            <a:r>
              <a:rPr lang="en-IN" sz="2300"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Ground </a:t>
            </a:r>
            <a:r>
              <a:rPr lang="en-IN"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stations collect localized climate data through various instruments offering real time measurements of parameters such as temperature, precipitation and wind speed for specific geographic areas.</a:t>
            </a:r>
          </a:p>
          <a:p>
            <a:pPr>
              <a:lnSpc>
                <a:spcPct val="150000"/>
              </a:lnSpc>
              <a:buSzPct val="100000"/>
            </a:pPr>
            <a:r>
              <a:rPr lang="en-IN" sz="2300" b="1"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Ocean </a:t>
            </a:r>
            <a:r>
              <a:rPr lang="en-IN" sz="2300" b="1"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Buoys: </a:t>
            </a:r>
            <a:r>
              <a:rPr lang="en-IN" sz="2300" dirty="0" smtClean="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ocean </a:t>
            </a:r>
            <a:r>
              <a:rPr lang="en-IN"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sym typeface="+mn-ea"/>
              </a:rPr>
              <a:t>buoys are essential for gathering climate data over water cycles, measuring sea surface temperature, wave heights, and cleans currents merely enhancing undermining of marine climate dynamics</a:t>
            </a:r>
          </a:p>
        </p:txBody>
      </p:sp>
    </p:spTree>
    <p:extLst>
      <p:ext uri="{BB962C8B-B14F-4D97-AF65-F5344CB8AC3E}">
        <p14:creationId xmlns:p14="http://schemas.microsoft.com/office/powerpoint/2010/main" val="223829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Conclusion:</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566531" y="1281795"/>
            <a:ext cx="10813268" cy="4261502"/>
          </a:xfrm>
          <a:prstGeom prst="rect">
            <a:avLst/>
          </a:prstGeom>
          <a:noFill/>
          <a:ln>
            <a:noFill/>
          </a:ln>
        </p:spPr>
        <p:txBody>
          <a:bodyPr spcFirstLastPara="1" wrap="square" lIns="91425" tIns="45700" rIns="91425" bIns="45700" anchor="t" anchorCtr="0">
            <a:noAutofit/>
          </a:bodyPr>
          <a:lstStyle/>
          <a:p>
            <a:pPr lvl="0"/>
            <a:r>
              <a:rPr lang="en-US" altLang="en-US" sz="2300" dirty="0">
                <a:latin typeface="Times New Roman" panose="02020603050405020304" pitchFamily="18" charset="0"/>
                <a:cs typeface="Times New Roman" panose="02020603050405020304" pitchFamily="18" charset="0"/>
                <a:sym typeface="+mn-ea"/>
              </a:rPr>
              <a:t>F</a:t>
            </a:r>
            <a:r>
              <a:rPr lang="en-US" sz="2300" dirty="0">
                <a:latin typeface="Times New Roman" panose="02020603050405020304" pitchFamily="18" charset="0"/>
                <a:cs typeface="Times New Roman" panose="02020603050405020304" pitchFamily="18" charset="0"/>
                <a:sym typeface="+mn-ea"/>
              </a:rPr>
              <a:t>rom the provided graphs, we can conclude that mathematical models and deep learning are being used to recognize patterns and make predictions. The quadratic equation helps identify relationships in climate data, while deep learning is used for temperature prediction. However, the results suggest that improvements are needed perhaps better data preprocessing, more training, or refined models to enhance prediction accuracy and pattern recognition</a:t>
            </a:r>
            <a:r>
              <a:rPr lang="en-US" sz="2300" dirty="0" smtClean="0">
                <a:latin typeface="Times New Roman" panose="02020603050405020304" pitchFamily="18" charset="0"/>
                <a:cs typeface="Times New Roman" panose="02020603050405020304" pitchFamily="18" charset="0"/>
                <a:sym typeface="+mn-ea"/>
              </a:rPr>
              <a:t>.</a:t>
            </a:r>
          </a:p>
          <a:p>
            <a:r>
              <a:rPr lang="en-US" sz="2300" dirty="0" smtClean="0">
                <a:latin typeface="Times New Roman" panose="02020603050405020304" pitchFamily="18" charset="0"/>
                <a:cs typeface="Times New Roman" panose="02020603050405020304" pitchFamily="18" charset="0"/>
              </a:rPr>
              <a:t>                         The </a:t>
            </a:r>
            <a:r>
              <a:rPr lang="en-US" sz="2300" dirty="0">
                <a:latin typeface="Times New Roman" panose="02020603050405020304" pitchFamily="18" charset="0"/>
                <a:cs typeface="Times New Roman" panose="02020603050405020304" pitchFamily="18" charset="0"/>
              </a:rPr>
              <a:t>analysis of climate data using advanced pattern recognition techniques has provided valuable insights into long-term climate trends, anomaly detection, and predictive modeling. By applying quadratic regression, clustering, anomaly detection models, and neural networks, we successfully identified hidden patterns and relationships in climate variables such as annual rainfall, temperature, and CO₂ emissions. The results revealed significant variations in climate patterns over the years, with anomalies corresponding to periods of extreme weather events.</a:t>
            </a:r>
          </a:p>
          <a:p>
            <a:pPr lvl="0"/>
            <a:endParaRPr sz="23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322578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rgbClr val="007367"/>
                </a:solidFill>
                <a:latin typeface="Inter"/>
                <a:ea typeface="Inter"/>
                <a:cs typeface="Inter"/>
                <a:sym typeface="Inter"/>
              </a:rPr>
              <a:t>Thank You</a:t>
            </a:r>
            <a:endParaRPr sz="1400" b="0" i="0" u="none" strike="noStrike" cap="none">
              <a:solidFill>
                <a:srgbClr val="000000"/>
              </a:solidFill>
              <a:latin typeface="Inter"/>
              <a:ea typeface="Inter"/>
              <a:cs typeface="Inter"/>
              <a:sym typeface="Inter"/>
            </a:endParaRPr>
          </a:p>
        </p:txBody>
      </p:sp>
      <p:sp>
        <p:nvSpPr>
          <p:cNvPr id="112" name="Google Shape;112;p5"/>
          <p:cNvSpPr/>
          <p:nvPr/>
        </p:nvSpPr>
        <p:spPr>
          <a:xfrm>
            <a:off x="10692817"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3" name="Google Shape;113;p5"/>
          <p:cNvSpPr/>
          <p:nvPr/>
        </p:nvSpPr>
        <p:spPr>
          <a:xfrm>
            <a:off x="10755442" y="423468"/>
            <a:ext cx="159232" cy="157970"/>
          </a:xfrm>
          <a:custGeom>
            <a:avLst/>
            <a:gdLst/>
            <a:ahLst/>
            <a:cxnLst/>
            <a:rect l="l" t="t" r="r" b="b"/>
            <a:pathLst>
              <a:path w="444" h="443" extrusionOk="0">
                <a:moveTo>
                  <a:pt x="257" y="257"/>
                </a:moveTo>
                <a:lnTo>
                  <a:pt x="257" y="257"/>
                </a:lnTo>
                <a:cubicBezTo>
                  <a:pt x="222" y="292"/>
                  <a:pt x="177" y="327"/>
                  <a:pt x="160" y="310"/>
                </a:cubicBezTo>
                <a:cubicBezTo>
                  <a:pt x="133" y="283"/>
                  <a:pt x="115" y="265"/>
                  <a:pt x="62" y="310"/>
                </a:cubicBezTo>
                <a:cubicBezTo>
                  <a:pt x="0" y="354"/>
                  <a:pt x="44" y="389"/>
                  <a:pt x="71" y="407"/>
                </a:cubicBezTo>
                <a:cubicBezTo>
                  <a:pt x="97" y="442"/>
                  <a:pt x="204" y="416"/>
                  <a:pt x="310" y="310"/>
                </a:cubicBezTo>
                <a:cubicBezTo>
                  <a:pt x="416" y="204"/>
                  <a:pt x="443" y="97"/>
                  <a:pt x="416" y="61"/>
                </a:cubicBezTo>
                <a:cubicBezTo>
                  <a:pt x="390" y="35"/>
                  <a:pt x="363" y="0"/>
                  <a:pt x="319" y="53"/>
                </a:cubicBezTo>
                <a:cubicBezTo>
                  <a:pt x="275" y="106"/>
                  <a:pt x="293" y="123"/>
                  <a:pt x="319" y="151"/>
                </a:cubicBezTo>
                <a:cubicBezTo>
                  <a:pt x="337" y="167"/>
                  <a:pt x="302" y="212"/>
                  <a:pt x="257" y="257"/>
                </a:cubicBezTo>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4" name="Google Shape;114;p5"/>
          <p:cNvSpPr/>
          <p:nvPr/>
        </p:nvSpPr>
        <p:spPr>
          <a:xfrm>
            <a:off x="11108103"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5" name="Google Shape;115;p5"/>
          <p:cNvSpPr/>
          <p:nvPr/>
        </p:nvSpPr>
        <p:spPr>
          <a:xfrm>
            <a:off x="11173901" y="455187"/>
            <a:ext cx="152886" cy="94532"/>
          </a:xfrm>
          <a:custGeom>
            <a:avLst/>
            <a:gdLst/>
            <a:ahLst/>
            <a:cxnLst/>
            <a:rect l="l" t="t" r="r" b="b"/>
            <a:pathLst>
              <a:path w="461" h="285" extrusionOk="0">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6" name="Google Shape;116;p5"/>
          <p:cNvSpPr/>
          <p:nvPr/>
        </p:nvSpPr>
        <p:spPr>
          <a:xfrm>
            <a:off x="11523389" y="360212"/>
            <a:ext cx="284482" cy="284482"/>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7" name="Google Shape;117;p5"/>
          <p:cNvSpPr/>
          <p:nvPr/>
        </p:nvSpPr>
        <p:spPr>
          <a:xfrm>
            <a:off x="11624228" y="414630"/>
            <a:ext cx="82804" cy="175646"/>
          </a:xfrm>
          <a:custGeom>
            <a:avLst/>
            <a:gdLst/>
            <a:ahLst/>
            <a:cxnLst/>
            <a:rect l="l" t="t" r="r" b="b"/>
            <a:pathLst>
              <a:path w="232" h="498" extrusionOk="0">
                <a:moveTo>
                  <a:pt x="178" y="0"/>
                </a:moveTo>
                <a:lnTo>
                  <a:pt x="178" y="0"/>
                </a:lnTo>
                <a:cubicBezTo>
                  <a:pt x="213" y="0"/>
                  <a:pt x="222" y="27"/>
                  <a:pt x="222" y="53"/>
                </a:cubicBezTo>
                <a:cubicBezTo>
                  <a:pt x="222" y="80"/>
                  <a:pt x="196" y="115"/>
                  <a:pt x="160" y="115"/>
                </a:cubicBezTo>
                <a:cubicBezTo>
                  <a:pt x="125" y="115"/>
                  <a:pt x="107" y="97"/>
                  <a:pt x="107" y="62"/>
                </a:cubicBezTo>
                <a:cubicBezTo>
                  <a:pt x="107" y="35"/>
                  <a:pt x="134" y="0"/>
                  <a:pt x="178" y="0"/>
                </a:cubicBezTo>
                <a:close/>
                <a:moveTo>
                  <a:pt x="72" y="497"/>
                </a:moveTo>
                <a:lnTo>
                  <a:pt x="72" y="497"/>
                </a:lnTo>
                <a:cubicBezTo>
                  <a:pt x="45" y="497"/>
                  <a:pt x="28" y="478"/>
                  <a:pt x="45" y="407"/>
                </a:cubicBezTo>
                <a:cubicBezTo>
                  <a:pt x="81" y="284"/>
                  <a:pt x="81" y="284"/>
                  <a:pt x="81" y="284"/>
                </a:cubicBezTo>
                <a:cubicBezTo>
                  <a:pt x="81" y="266"/>
                  <a:pt x="81" y="257"/>
                  <a:pt x="81" y="257"/>
                </a:cubicBezTo>
                <a:cubicBezTo>
                  <a:pt x="72" y="257"/>
                  <a:pt x="37" y="275"/>
                  <a:pt x="19" y="284"/>
                </a:cubicBezTo>
                <a:cubicBezTo>
                  <a:pt x="0" y="266"/>
                  <a:pt x="0" y="266"/>
                  <a:pt x="0" y="266"/>
                </a:cubicBezTo>
                <a:cubicBezTo>
                  <a:pt x="63" y="213"/>
                  <a:pt x="143" y="178"/>
                  <a:pt x="169" y="178"/>
                </a:cubicBezTo>
                <a:cubicBezTo>
                  <a:pt x="196" y="178"/>
                  <a:pt x="205" y="213"/>
                  <a:pt x="187" y="257"/>
                </a:cubicBezTo>
                <a:cubicBezTo>
                  <a:pt x="151" y="390"/>
                  <a:pt x="151" y="390"/>
                  <a:pt x="151" y="390"/>
                </a:cubicBezTo>
                <a:cubicBezTo>
                  <a:pt x="151" y="416"/>
                  <a:pt x="151" y="425"/>
                  <a:pt x="160" y="425"/>
                </a:cubicBezTo>
                <a:cubicBezTo>
                  <a:pt x="160" y="425"/>
                  <a:pt x="187" y="407"/>
                  <a:pt x="213" y="390"/>
                </a:cubicBezTo>
                <a:cubicBezTo>
                  <a:pt x="231" y="407"/>
                  <a:pt x="231" y="407"/>
                  <a:pt x="231" y="407"/>
                </a:cubicBezTo>
                <a:cubicBezTo>
                  <a:pt x="169" y="478"/>
                  <a:pt x="98" y="497"/>
                  <a:pt x="72" y="497"/>
                </a:cubicBezTo>
                <a:close/>
              </a:path>
            </a:pathLst>
          </a:custGeom>
          <a:solidFill>
            <a:srgbClr val="017069"/>
          </a:solidFill>
          <a:ln>
            <a:noFill/>
          </a:ln>
        </p:spPr>
        <p:txBody>
          <a:bodyPr spcFirstLastPara="1" wrap="square" lIns="34275" tIns="17125" rIns="34275" bIns="171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23672"/>
              </a:solidFill>
              <a:latin typeface="Play"/>
              <a:ea typeface="Play"/>
              <a:cs typeface="Play"/>
              <a:sym typeface="Play"/>
            </a:endParaRPr>
          </a:p>
        </p:txBody>
      </p:sp>
      <p:sp>
        <p:nvSpPr>
          <p:cNvPr id="118" name="Google Shape;118;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5"/>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20" name="Google Shape;120;p5"/>
          <p:cNvPicPr preferRelativeResize="0"/>
          <p:nvPr/>
        </p:nvPicPr>
        <p:blipFill rotWithShape="1">
          <a:blip r:embed="rId3">
            <a:alphaModFix/>
          </a:blip>
          <a:srcRect/>
          <a:stretch/>
        </p:blipFill>
        <p:spPr>
          <a:xfrm>
            <a:off x="9657588" y="5780138"/>
            <a:ext cx="2100001" cy="9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9"/>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7367"/>
                </a:solidFill>
                <a:latin typeface="Inter"/>
                <a:ea typeface="Inter"/>
                <a:cs typeface="Inter"/>
                <a:sym typeface="Inter"/>
              </a:rPr>
              <a:t>Abstract</a:t>
            </a:r>
            <a:endParaRPr sz="1400" b="0" i="0" u="none" strike="noStrike" cap="none">
              <a:solidFill>
                <a:srgbClr val="000000"/>
              </a:solidFill>
              <a:latin typeface="Inter"/>
              <a:ea typeface="Inter"/>
              <a:cs typeface="Inter"/>
              <a:sym typeface="Inter"/>
            </a:endParaRPr>
          </a:p>
        </p:txBody>
      </p:sp>
      <p:sp>
        <p:nvSpPr>
          <p:cNvPr id="46" name="Google Shape;46;p19"/>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47" name="Google Shape;47;p19"/>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8" name="Google Shape;48;p19"/>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49" name="Google Shape;49;p19"/>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50" name="Google Shape;50;p19"/>
          <p:cNvSpPr txBox="1"/>
          <p:nvPr/>
        </p:nvSpPr>
        <p:spPr>
          <a:xfrm>
            <a:off x="1621678" y="10475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51" name="Google Shape;51;p19"/>
          <p:cNvSpPr txBox="1"/>
          <p:nvPr/>
        </p:nvSpPr>
        <p:spPr>
          <a:xfrm>
            <a:off x="449424" y="993698"/>
            <a:ext cx="10813268" cy="4999598"/>
          </a:xfrm>
          <a:prstGeom prst="rect">
            <a:avLst/>
          </a:prstGeom>
          <a:noFill/>
          <a:ln>
            <a:noFill/>
          </a:ln>
        </p:spPr>
        <p:txBody>
          <a:bodyPr spcFirstLastPara="1" wrap="square" lIns="91425" tIns="45700" rIns="91425" bIns="45700" anchor="t" anchorCtr="0">
            <a:noAutofit/>
          </a:bodyPr>
          <a:lstStyle/>
          <a:p>
            <a:r>
              <a:rPr lang="en-US" sz="2300" dirty="0">
                <a:latin typeface="Times New Roman" panose="02020603050405020304" pitchFamily="18" charset="0"/>
                <a:cs typeface="Times New Roman" panose="02020603050405020304" pitchFamily="18" charset="0"/>
              </a:rPr>
              <a:t>Climate change is one of the most pressing challenges of our time, with far-reaching consequences for ecosystems, economies, and societies. </a:t>
            </a:r>
            <a:r>
              <a:rPr lang="en-US" sz="2300" dirty="0" err="1">
                <a:latin typeface="Times New Roman" panose="02020603050405020304" pitchFamily="18" charset="0"/>
                <a:cs typeface="Times New Roman" panose="02020603050405020304" pitchFamily="18" charset="0"/>
              </a:rPr>
              <a:t>Analysing</a:t>
            </a:r>
            <a:r>
              <a:rPr lang="en-US" sz="2300" dirty="0">
                <a:latin typeface="Times New Roman" panose="02020603050405020304" pitchFamily="18" charset="0"/>
                <a:cs typeface="Times New Roman" panose="02020603050405020304" pitchFamily="18" charset="0"/>
              </a:rPr>
              <a:t> climate data is essential for understanding climate trends and predicting future scenarios. This project applies pattern recognition techniques to </a:t>
            </a:r>
            <a:r>
              <a:rPr lang="en-US" sz="2300" dirty="0" err="1">
                <a:latin typeface="Times New Roman" panose="02020603050405020304" pitchFamily="18" charset="0"/>
                <a:cs typeface="Times New Roman" panose="02020603050405020304" pitchFamily="18" charset="0"/>
              </a:rPr>
              <a:t>analyse</a:t>
            </a:r>
            <a:r>
              <a:rPr lang="en-US" sz="2300" dirty="0">
                <a:latin typeface="Times New Roman" panose="02020603050405020304" pitchFamily="18" charset="0"/>
                <a:cs typeface="Times New Roman" panose="02020603050405020304" pitchFamily="18" charset="0"/>
              </a:rPr>
              <a:t> climate data and identify trends, anomalies, and future predictions. Using machine learning models such as Decision Trees, Random Forest, and LSTM (Long Short-Term Memory), we processed climate data from multiple sources to uncover hidden patterns and correlations between factors such as temperature, CO₂ emissions, and humidity.</a:t>
            </a:r>
          </a:p>
          <a:p>
            <a:r>
              <a:rPr lang="en-US" sz="2300" dirty="0">
                <a:latin typeface="Times New Roman" panose="02020603050405020304" pitchFamily="18" charset="0"/>
                <a:cs typeface="Times New Roman" panose="02020603050405020304" pitchFamily="18" charset="0"/>
              </a:rPr>
              <a:t>The project involved time series analysis, anomaly detection, and clustering to group similar patterns. The results show a strong correlation between increased carbon dioxide emissions and rising global temperatures. Furthermore, predictive models forecast an increase of 1.5°C in global temperatures over the next 50 years. These findings emphasize the importance of data-driven decision-making to mitigate the adverse effects of climate change.</a:t>
            </a:r>
          </a:p>
          <a:p>
            <a:pPr marL="0" marR="0" lvl="0" indent="0" algn="l" rtl="0">
              <a:lnSpc>
                <a:spcPct val="100000"/>
              </a:lnSpc>
              <a:spcBef>
                <a:spcPts val="0"/>
              </a:spcBef>
              <a:spcAft>
                <a:spcPts val="0"/>
              </a:spcAft>
              <a:buNone/>
            </a:pPr>
            <a:endParaRPr sz="23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1"/>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Problem statement</a:t>
            </a:r>
            <a:endParaRPr sz="1400" b="0" i="0" u="none" strike="noStrike" cap="none" dirty="0">
              <a:solidFill>
                <a:srgbClr val="000000"/>
              </a:solidFill>
              <a:latin typeface="Inter"/>
              <a:ea typeface="Inter"/>
              <a:cs typeface="Inter"/>
              <a:sym typeface="Inter"/>
            </a:endParaRPr>
          </a:p>
        </p:txBody>
      </p:sp>
      <p:sp>
        <p:nvSpPr>
          <p:cNvPr id="68" name="Google Shape;68;p21"/>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69" name="Google Shape;69;p21"/>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70" name="Google Shape;70;p21"/>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1" name="Google Shape;71;p21"/>
          <p:cNvSpPr txBox="1"/>
          <p:nvPr/>
        </p:nvSpPr>
        <p:spPr>
          <a:xfrm>
            <a:off x="812202" y="1537901"/>
            <a:ext cx="10209134" cy="49101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2" name="Google Shape;72;p21"/>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3" name="Google Shape;73;p21"/>
          <p:cNvSpPr txBox="1"/>
          <p:nvPr/>
        </p:nvSpPr>
        <p:spPr>
          <a:xfrm>
            <a:off x="566531" y="1281795"/>
            <a:ext cx="10813268" cy="4261502"/>
          </a:xfrm>
          <a:prstGeom prst="rect">
            <a:avLst/>
          </a:prstGeom>
          <a:noFill/>
          <a:ln>
            <a:noFill/>
          </a:ln>
        </p:spPr>
        <p:txBody>
          <a:bodyPr spcFirstLastPara="1" wrap="square" lIns="91425" tIns="45700" rIns="91425" bIns="45700" anchor="t" anchorCtr="0">
            <a:noAutofit/>
          </a:bodyPr>
          <a:lstStyle/>
          <a:p>
            <a:r>
              <a:rPr lang="en-IN" altLang="en-US" sz="2300" dirty="0">
                <a:solidFill>
                  <a:schemeClr val="tx1">
                    <a:lumMod val="85000"/>
                    <a:lumOff val="15000"/>
                  </a:schemeClr>
                </a:solidFill>
                <a:sym typeface="+mn-ea"/>
              </a:rPr>
              <a:t> </a:t>
            </a:r>
            <a:r>
              <a:rPr lang="en-US" sz="2300" dirty="0">
                <a:solidFill>
                  <a:schemeClr val="tx1">
                    <a:lumMod val="85000"/>
                    <a:lumOff val="15000"/>
                  </a:schemeClr>
                </a:solidFill>
                <a:sym typeface="+mn-ea"/>
              </a:rPr>
              <a:t>Climate change leads to unpredictable weather patterns, making forecasting challenging. Using pattern recognition with machine learning, we aim to analyze historical climate data, identify trends, and predict anomalies. This helps improve climate forecasting and early warning systems for better decision-making.</a:t>
            </a:r>
          </a:p>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2"/>
          <p:cNvSpPr txBox="1"/>
          <p:nvPr/>
        </p:nvSpPr>
        <p:spPr>
          <a:xfrm>
            <a:off x="2979684" y="354855"/>
            <a:ext cx="734673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Introduction to climate change</a:t>
            </a:r>
            <a:endParaRPr sz="1400" b="0" i="0" u="none" strike="noStrike" cap="none" dirty="0">
              <a:solidFill>
                <a:srgbClr val="000000"/>
              </a:solidFill>
              <a:latin typeface="Inter"/>
              <a:ea typeface="Inter"/>
              <a:cs typeface="Inter"/>
              <a:sym typeface="Inter"/>
            </a:endParaRPr>
          </a:p>
        </p:txBody>
      </p:sp>
      <p:sp>
        <p:nvSpPr>
          <p:cNvPr id="79" name="Google Shape;79;p22"/>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80" name="Google Shape;80;p22"/>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81" name="Google Shape;81;p22"/>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2" name="Google Shape;82;p22"/>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3" name="Google Shape;83;p22"/>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4" name="Google Shape;84;p22"/>
          <p:cNvSpPr txBox="1"/>
          <p:nvPr/>
        </p:nvSpPr>
        <p:spPr>
          <a:xfrm>
            <a:off x="566531" y="1281794"/>
            <a:ext cx="10813268" cy="47115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IN" sz="2300" b="1" i="0" u="none" strike="noStrike" cap="none" dirty="0" smtClean="0">
                <a:solidFill>
                  <a:schemeClr val="tx1"/>
                </a:solidFill>
                <a:latin typeface="Times New Roman"/>
                <a:ea typeface="Times New Roman"/>
                <a:cs typeface="Times New Roman"/>
                <a:sym typeface="Times New Roman"/>
              </a:rPr>
              <a:t>Anthropogenic factors:</a:t>
            </a:r>
          </a:p>
          <a:p>
            <a:r>
              <a:rPr lang="en-US" sz="2300" dirty="0">
                <a:ln>
                  <a:noFill/>
                  <a:prstDash val="sysDot"/>
                </a:ln>
                <a:solidFill>
                  <a:schemeClr val="tx1"/>
                </a:solidFill>
                <a:latin typeface="Times New Roman" panose="02020603050405020304" pitchFamily="18" charset="0"/>
                <a:cs typeface="Times New Roman" panose="02020603050405020304" pitchFamily="18" charset="0"/>
              </a:rPr>
              <a:t>Human activities such as burning fossil fuels, deforestation, and industrial processes significantly contribute to greenhouse gas emissions, altering the earth's climate patterns</a:t>
            </a:r>
            <a:endParaRPr lang="en-US" sz="2300" dirty="0">
              <a:ln>
                <a:noFill/>
                <a:prstDash val="sysDot"/>
              </a:ln>
              <a:solidFill>
                <a:schemeClr val="tx1"/>
              </a:solidFill>
              <a:latin typeface="Times New Roman" panose="02020603050405020304" pitchFamily="18" charset="0"/>
              <a:cs typeface="Times New Roman" panose="02020603050405020304" pitchFamily="18" charset="0"/>
            </a:endParaRPr>
          </a:p>
          <a:p>
            <a:r>
              <a:rPr lang="en-US" sz="2300" b="1" dirty="0">
                <a:solidFill>
                  <a:schemeClr val="tx1"/>
                </a:solidFill>
                <a:latin typeface="Times New Roman" panose="02020603050405020304" pitchFamily="18" charset="0"/>
                <a:cs typeface="Times New Roman" panose="02020603050405020304" pitchFamily="18" charset="0"/>
              </a:rPr>
              <a:t>Natural factors:</a:t>
            </a:r>
          </a:p>
          <a:p>
            <a:r>
              <a:rPr lang="en-US" sz="2300" dirty="0">
                <a:ln>
                  <a:noFill/>
                  <a:prstDash val="sysDot"/>
                </a:ln>
                <a:solidFill>
                  <a:schemeClr val="tx1"/>
                </a:solidFill>
                <a:latin typeface="Times New Roman" panose="02020603050405020304" pitchFamily="18" charset="0"/>
                <a:cs typeface="Times New Roman" panose="02020603050405020304" pitchFamily="18" charset="0"/>
              </a:rPr>
              <a:t>Natural phenomena, including volcanic eruptions, solar radiation variations, and ocean currents, also influence climate change but generally operate on longer timescales compared to human </a:t>
            </a:r>
            <a:r>
              <a:rPr lang="en-US" sz="2300" dirty="0" smtClean="0">
                <a:ln>
                  <a:noFill/>
                  <a:prstDash val="sysDot"/>
                </a:ln>
                <a:solidFill>
                  <a:schemeClr val="tx1"/>
                </a:solidFill>
                <a:latin typeface="Times New Roman" panose="02020603050405020304" pitchFamily="18" charset="0"/>
                <a:cs typeface="Times New Roman" panose="02020603050405020304" pitchFamily="18" charset="0"/>
              </a:rPr>
              <a:t>activities.</a:t>
            </a:r>
          </a:p>
          <a:p>
            <a:r>
              <a:rPr lang="en-US" sz="2300" dirty="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smtClean="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Climate change is one of the most pressing challenges facing the world today, with </a:t>
            </a:r>
            <a:r>
              <a:rPr lang="en-US" sz="2300" dirty="0" smtClean="0">
                <a:solidFill>
                  <a:schemeClr val="tx1"/>
                </a:solidFill>
                <a:latin typeface="Times New Roman" panose="02020603050405020304" pitchFamily="18" charset="0"/>
                <a:cs typeface="Times New Roman" panose="02020603050405020304" pitchFamily="18" charset="0"/>
              </a:rPr>
              <a:t>far reaching </a:t>
            </a:r>
            <a:r>
              <a:rPr lang="en-US" sz="2300" dirty="0">
                <a:solidFill>
                  <a:schemeClr val="tx1"/>
                </a:solidFill>
                <a:latin typeface="Times New Roman" panose="02020603050405020304" pitchFamily="18" charset="0"/>
                <a:cs typeface="Times New Roman" panose="02020603050405020304" pitchFamily="18" charset="0"/>
              </a:rPr>
              <a:t>impacts on ecosystems, agriculture, human health, and economies. The rise </a:t>
            </a:r>
            <a:r>
              <a:rPr lang="en-US" sz="2300" dirty="0" smtClean="0">
                <a:solidFill>
                  <a:schemeClr val="tx1"/>
                </a:solidFill>
                <a:latin typeface="Times New Roman" panose="02020603050405020304" pitchFamily="18" charset="0"/>
                <a:cs typeface="Times New Roman" panose="02020603050405020304" pitchFamily="18" charset="0"/>
              </a:rPr>
              <a:t>in global </a:t>
            </a:r>
            <a:r>
              <a:rPr lang="en-US" sz="2300" dirty="0">
                <a:solidFill>
                  <a:schemeClr val="tx1"/>
                </a:solidFill>
                <a:latin typeface="Times New Roman" panose="02020603050405020304" pitchFamily="18" charset="0"/>
                <a:cs typeface="Times New Roman" panose="02020603050405020304" pitchFamily="18" charset="0"/>
              </a:rPr>
              <a:t>temperatures, melting polar ice, sea level rise, and increasing frequency of </a:t>
            </a:r>
            <a:r>
              <a:rPr lang="en-US" sz="2300" dirty="0" smtClean="0">
                <a:solidFill>
                  <a:schemeClr val="tx1"/>
                </a:solidFill>
                <a:latin typeface="Times New Roman" panose="02020603050405020304" pitchFamily="18" charset="0"/>
                <a:cs typeface="Times New Roman" panose="02020603050405020304" pitchFamily="18" charset="0"/>
              </a:rPr>
              <a:t>extreme weather </a:t>
            </a:r>
            <a:r>
              <a:rPr lang="en-US" sz="2300" dirty="0">
                <a:solidFill>
                  <a:schemeClr val="tx1"/>
                </a:solidFill>
                <a:latin typeface="Times New Roman" panose="02020603050405020304" pitchFamily="18" charset="0"/>
                <a:cs typeface="Times New Roman" panose="02020603050405020304" pitchFamily="18" charset="0"/>
              </a:rPr>
              <a:t>events are clear indicators of the ongoing climate crisis. Understanding </a:t>
            </a:r>
            <a:r>
              <a:rPr lang="en-US" sz="2300" dirty="0" smtClean="0">
                <a:solidFill>
                  <a:schemeClr val="tx1"/>
                </a:solidFill>
                <a:latin typeface="Times New Roman" panose="02020603050405020304" pitchFamily="18" charset="0"/>
                <a:cs typeface="Times New Roman" panose="02020603050405020304" pitchFamily="18" charset="0"/>
              </a:rPr>
              <a:t>and predicting </a:t>
            </a:r>
            <a:r>
              <a:rPr lang="en-US" sz="2300" dirty="0">
                <a:solidFill>
                  <a:schemeClr val="tx1"/>
                </a:solidFill>
                <a:latin typeface="Times New Roman" panose="02020603050405020304" pitchFamily="18" charset="0"/>
                <a:cs typeface="Times New Roman" panose="02020603050405020304" pitchFamily="18" charset="0"/>
              </a:rPr>
              <a:t>these changes is crucial for developing effective mitigation and </a:t>
            </a:r>
            <a:r>
              <a:rPr lang="en-US" sz="2300" dirty="0" smtClean="0">
                <a:solidFill>
                  <a:schemeClr val="tx1"/>
                </a:solidFill>
                <a:latin typeface="Times New Roman" panose="02020603050405020304" pitchFamily="18" charset="0"/>
                <a:cs typeface="Times New Roman" panose="02020603050405020304" pitchFamily="18" charset="0"/>
              </a:rPr>
              <a:t>adaptation strategies</a:t>
            </a:r>
            <a:r>
              <a:rPr lang="en-US" sz="2300" dirty="0">
                <a:solidFill>
                  <a:schemeClr val="tx1"/>
                </a:solidFill>
                <a:latin typeface="Times New Roman" panose="02020603050405020304" pitchFamily="18" charset="0"/>
                <a:cs typeface="Times New Roman" panose="02020603050405020304" pitchFamily="18" charset="0"/>
              </a:rPr>
              <a:t>.</a:t>
            </a:r>
          </a:p>
          <a:p>
            <a:endParaRPr lang="en-US" sz="2300" dirty="0">
              <a:ln>
                <a:noFill/>
                <a:prstDash val="sysDot"/>
              </a:ln>
              <a:solidFill>
                <a:schemeClr val="tx1">
                  <a:lumMod val="85000"/>
                  <a:lumOff val="15000"/>
                </a:schemeClr>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24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p:nvPr/>
        </p:nvSpPr>
        <p:spPr>
          <a:xfrm>
            <a:off x="3484179" y="354855"/>
            <a:ext cx="4434894"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Pattern </a:t>
            </a:r>
            <a:r>
              <a:rPr lang="en-US" sz="3600" b="1" dirty="0" err="1" smtClean="0">
                <a:solidFill>
                  <a:srgbClr val="007367"/>
                </a:solidFill>
                <a:latin typeface="Inter"/>
                <a:ea typeface="Inter"/>
                <a:cs typeface="Inter"/>
                <a:sym typeface="Inter"/>
              </a:rPr>
              <a:t>recgnition</a:t>
            </a:r>
            <a:endParaRPr sz="1400" b="0" i="0" u="none" strike="noStrike" cap="none" dirty="0">
              <a:solidFill>
                <a:srgbClr val="000000"/>
              </a:solidFill>
              <a:latin typeface="Inter"/>
              <a:ea typeface="Inter"/>
              <a:cs typeface="Inter"/>
              <a:sym typeface="Inter"/>
            </a:endParaRPr>
          </a:p>
        </p:txBody>
      </p:sp>
      <p:sp>
        <p:nvSpPr>
          <p:cNvPr id="90" name="Google Shape;90;p23"/>
          <p:cNvSpPr txBox="1"/>
          <p:nvPr/>
        </p:nvSpPr>
        <p:spPr>
          <a:xfrm>
            <a:off x="434411" y="6230138"/>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91" name="Google Shape;91;p23"/>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92" name="Google Shape;92;p23"/>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3" name="Google Shape;93;p23"/>
          <p:cNvSpPr txBox="1"/>
          <p:nvPr/>
        </p:nvSpPr>
        <p:spPr>
          <a:xfrm>
            <a:off x="3369128" y="1237987"/>
            <a:ext cx="8014996" cy="51480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4" name="Google Shape;94;p23"/>
          <p:cNvSpPr txBox="1"/>
          <p:nvPr/>
        </p:nvSpPr>
        <p:spPr>
          <a:xfrm>
            <a:off x="3247696" y="1168400"/>
            <a:ext cx="8601403"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5" name="Google Shape;95;p23"/>
          <p:cNvSpPr txBox="1"/>
          <p:nvPr/>
        </p:nvSpPr>
        <p:spPr>
          <a:xfrm>
            <a:off x="3369129" y="1168400"/>
            <a:ext cx="8271354" cy="4611737"/>
          </a:xfrm>
          <a:prstGeom prst="rect">
            <a:avLst/>
          </a:prstGeom>
          <a:noFill/>
          <a:ln>
            <a:noFill/>
          </a:ln>
        </p:spPr>
        <p:txBody>
          <a:bodyPr spcFirstLastPara="1" wrap="square" lIns="91425" tIns="45700" rIns="91425" bIns="45700" anchor="t" anchorCtr="0">
            <a:noAutofit/>
          </a:bodyPr>
          <a:lstStyle/>
          <a:p>
            <a:r>
              <a:rPr lang="en-US" sz="2300" dirty="0">
                <a:latin typeface="Times New Roman" panose="02020603050405020304" pitchFamily="18" charset="0"/>
                <a:cs typeface="Times New Roman" panose="02020603050405020304" pitchFamily="18" charset="0"/>
              </a:rPr>
              <a:t>Pattern recognition is a branch of artificial intelligence and machine learning that identifies regularities, trends, and anomalies in data. It involves classifying or grouping data into meaningful patterns based on statistical and computational techniques. In climate analysis, pattern recognition helps in identifying climate trends, detecting anomalies, and forecasting future climate changes.</a:t>
            </a:r>
          </a:p>
          <a:p>
            <a:pPr marL="0" indent="0">
              <a:buNone/>
            </a:pPr>
            <a:r>
              <a:rPr lang="en-IN" sz="2300" b="1" dirty="0">
                <a:latin typeface="Times New Roman" panose="02020603050405020304" pitchFamily="18" charset="0"/>
                <a:cs typeface="Times New Roman" panose="02020603050405020304" pitchFamily="18" charset="0"/>
                <a:sym typeface="+mn-ea"/>
              </a:rPr>
              <a:t>Types of Patterns:</a:t>
            </a:r>
            <a:endParaRPr lang="en-IN" sz="2300" b="1" dirty="0">
              <a:latin typeface="Times New Roman" panose="02020603050405020304" pitchFamily="18" charset="0"/>
              <a:cs typeface="Times New Roman" panose="02020603050405020304" pitchFamily="18" charset="0"/>
            </a:endParaRPr>
          </a:p>
          <a:p>
            <a:pPr>
              <a:lnSpc>
                <a:spcPct val="150000"/>
              </a:lnSpc>
              <a:spcBef>
                <a:spcPct val="0"/>
              </a:spcBef>
              <a:spcAft>
                <a:spcPct val="0"/>
              </a:spcAft>
            </a:pPr>
            <a:r>
              <a:rPr lang="en-US" sz="2300" dirty="0">
                <a:latin typeface="Times New Roman" panose="02020603050405020304" pitchFamily="18" charset="0"/>
                <a:cs typeface="Times New Roman" panose="02020603050405020304" pitchFamily="18" charset="0"/>
                <a:sym typeface="+mn-ea"/>
              </a:rPr>
              <a:t>Trends</a:t>
            </a:r>
            <a:endParaRPr lang="en-US" sz="2300" dirty="0">
              <a:latin typeface="Times New Roman" panose="02020603050405020304" pitchFamily="18" charset="0"/>
              <a:cs typeface="Times New Roman" panose="02020603050405020304" pitchFamily="18" charset="0"/>
            </a:endParaRPr>
          </a:p>
          <a:p>
            <a:pPr>
              <a:lnSpc>
                <a:spcPct val="150000"/>
              </a:lnSpc>
              <a:spcBef>
                <a:spcPct val="0"/>
              </a:spcBef>
              <a:spcAft>
                <a:spcPct val="0"/>
              </a:spcAft>
            </a:pPr>
            <a:r>
              <a:rPr lang="en-US" sz="2300" dirty="0">
                <a:latin typeface="Times New Roman" panose="02020603050405020304" pitchFamily="18" charset="0"/>
                <a:cs typeface="Times New Roman" panose="02020603050405020304" pitchFamily="18" charset="0"/>
                <a:sym typeface="+mn-ea"/>
              </a:rPr>
              <a:t>Cycles</a:t>
            </a:r>
            <a:endParaRPr lang="en-US" sz="2300" dirty="0">
              <a:latin typeface="Times New Roman" panose="02020603050405020304" pitchFamily="18" charset="0"/>
              <a:cs typeface="Times New Roman" panose="02020603050405020304" pitchFamily="18" charset="0"/>
            </a:endParaRPr>
          </a:p>
          <a:p>
            <a:pPr>
              <a:lnSpc>
                <a:spcPct val="150000"/>
              </a:lnSpc>
              <a:spcBef>
                <a:spcPct val="0"/>
              </a:spcBef>
              <a:spcAft>
                <a:spcPct val="0"/>
              </a:spcAft>
            </a:pPr>
            <a:r>
              <a:rPr lang="en-US" sz="2300" dirty="0">
                <a:latin typeface="Times New Roman" panose="02020603050405020304" pitchFamily="18" charset="0"/>
                <a:cs typeface="Times New Roman" panose="02020603050405020304" pitchFamily="18" charset="0"/>
                <a:sym typeface="+mn-ea"/>
              </a:rPr>
              <a:t>Anomalies </a:t>
            </a:r>
            <a:endParaRPr lang="en-US" sz="2300" dirty="0">
              <a:solidFill>
                <a:schemeClr val="tx1">
                  <a:lumMod val="85000"/>
                  <a:lumOff val="15000"/>
                </a:schemeClr>
              </a:solidFill>
              <a:latin typeface="Times New Roman" panose="02020603050405020304" pitchFamily="18" charset="0"/>
              <a:cs typeface="Times New Roman" panose="02020603050405020304" pitchFamily="18" charset="0"/>
            </a:endParaRPr>
          </a:p>
          <a:p>
            <a:endParaRPr lang="en-US" sz="2300" dirty="0">
              <a:latin typeface="Times New Roman" panose="02020603050405020304" pitchFamily="18" charset="0"/>
              <a:cs typeface="Times New Roman" panose="02020603050405020304" pitchFamily="18" charset="0"/>
            </a:endParaRPr>
          </a:p>
          <a:p>
            <a:pPr>
              <a:lnSpc>
                <a:spcPct val="150000"/>
              </a:lnSpc>
              <a:spcBef>
                <a:spcPct val="0"/>
              </a:spcBef>
              <a:spcAft>
                <a:spcPct val="0"/>
              </a:spcAft>
            </a:pPr>
            <a:endParaRPr sz="1800" b="0" i="0" u="none" strike="noStrike" cap="none" dirty="0">
              <a:solidFill>
                <a:srgbClr val="000000"/>
              </a:solidFill>
              <a:latin typeface="Times New Roman"/>
              <a:ea typeface="Times New Roman"/>
              <a:cs typeface="Times New Roman"/>
              <a:sym typeface="Times New Roman"/>
            </a:endParaRPr>
          </a:p>
        </p:txBody>
      </p:sp>
      <p:pic>
        <p:nvPicPr>
          <p:cNvPr id="9" name="图片 8"/>
          <p:cNvPicPr>
            <a:picLocks noChangeAspect="1"/>
          </p:cNvPicPr>
          <p:nvPr/>
        </p:nvPicPr>
        <p:blipFill>
          <a:blip r:embed="rId4"/>
          <a:srcRect t="2" b="901"/>
          <a:stretch>
            <a:fillRect/>
          </a:stretch>
        </p:blipFill>
        <p:spPr>
          <a:xfrm>
            <a:off x="690770" y="1214758"/>
            <a:ext cx="2556927" cy="4328540"/>
          </a:xfrm>
          <a:custGeom>
            <a:avLst/>
            <a:gdLst>
              <a:gd name="connsiteX0" fmla="*/ 0 w 3534410"/>
              <a:gd name="connsiteY0" fmla="*/ 0 h 3534410"/>
              <a:gd name="connsiteX1" fmla="*/ 3534410 w 3534410"/>
              <a:gd name="connsiteY1" fmla="*/ 0 h 3534410"/>
              <a:gd name="connsiteX2" fmla="*/ 3534410 w 3534410"/>
              <a:gd name="connsiteY2" fmla="*/ 3534410 h 3534410"/>
              <a:gd name="connsiteX3" fmla="*/ 0 w 3534410"/>
              <a:gd name="connsiteY3" fmla="*/ 3534410 h 3534410"/>
            </a:gdLst>
            <a:ahLst/>
            <a:cxnLst>
              <a:cxn ang="0">
                <a:pos x="connsiteX0" y="connsiteY0"/>
              </a:cxn>
              <a:cxn ang="0">
                <a:pos x="connsiteX1" y="connsiteY1"/>
              </a:cxn>
              <a:cxn ang="0">
                <a:pos x="connsiteX2" y="connsiteY2"/>
              </a:cxn>
              <a:cxn ang="0">
                <a:pos x="connsiteX3" y="connsiteY3"/>
              </a:cxn>
            </a:cxnLst>
            <a:rect l="l" t="t" r="r" b="b"/>
            <a:pathLst>
              <a:path w="3534410" h="3534410">
                <a:moveTo>
                  <a:pt x="0" y="0"/>
                </a:moveTo>
                <a:lnTo>
                  <a:pt x="3534410" y="0"/>
                </a:lnTo>
                <a:lnTo>
                  <a:pt x="3534410" y="3534410"/>
                </a:lnTo>
                <a:lnTo>
                  <a:pt x="0" y="3534410"/>
                </a:lnTo>
                <a:close/>
              </a:path>
            </a:pathLst>
          </a:custGeom>
          <a:solidFill>
            <a:schemeClr val="bg1"/>
          </a:solidFill>
          <a:ln w="12700">
            <a:solidFill>
              <a:schemeClr val="accent1">
                <a:alpha val="50000"/>
              </a:schemeClr>
            </a:solid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42900" y="354855"/>
            <a:ext cx="11506200" cy="120028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Pattern recognition techniques</a:t>
            </a:r>
          </a:p>
          <a:p>
            <a:pPr marL="0" marR="0" lvl="0" indent="0" rtl="0">
              <a:lnSpc>
                <a:spcPct val="100000"/>
              </a:lnSpc>
              <a:spcBef>
                <a:spcPts val="0"/>
              </a:spcBef>
              <a:spcAft>
                <a:spcPts val="0"/>
              </a:spcAft>
              <a:buClr>
                <a:srgbClr val="000000"/>
              </a:buClr>
              <a:buSzPts val="3600"/>
              <a:buFont typeface="Arial"/>
              <a:buNone/>
            </a:pPr>
            <a:r>
              <a:rPr lang="en-US" sz="3600" b="1" i="0" u="none" strike="noStrike" cap="none" dirty="0" smtClean="0">
                <a:solidFill>
                  <a:srgbClr val="007367"/>
                </a:solidFill>
                <a:latin typeface="Inter"/>
                <a:ea typeface="Inter"/>
                <a:cs typeface="Inter"/>
                <a:sym typeface="Inter"/>
              </a:rPr>
              <a:t>Auto correlation:</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err="1">
                <a:solidFill>
                  <a:srgbClr val="7F7F7F"/>
                </a:solidFill>
                <a:latin typeface="Inter"/>
                <a:ea typeface="Inter"/>
                <a:cs typeface="Inter"/>
                <a:sym typeface="Inter"/>
              </a:rPr>
              <a:t>Dept</a:t>
            </a:r>
            <a:r>
              <a:rPr lang="en-US" sz="1800" b="0" i="0" u="none" strike="noStrike" cap="none" dirty="0">
                <a:solidFill>
                  <a:srgbClr val="7F7F7F"/>
                </a:solidFill>
                <a:latin typeface="Inter"/>
                <a:ea typeface="Inter"/>
                <a:cs typeface="Inter"/>
                <a:sym typeface="Inter"/>
              </a:rPr>
              <a:t> of Computer Science &amp; Engineering</a:t>
            </a:r>
            <a:endParaRPr dirty="0"/>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dirty="0">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053558" y="954999"/>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566531" y="1575903"/>
            <a:ext cx="6735119" cy="3967393"/>
          </a:xfrm>
          <a:prstGeom prst="rect">
            <a:avLst/>
          </a:prstGeom>
          <a:noFill/>
          <a:ln>
            <a:noFill/>
          </a:ln>
        </p:spPr>
        <p:txBody>
          <a:bodyPr spcFirstLastPara="1" wrap="square" lIns="91425" tIns="45700" rIns="91425" bIns="45700" anchor="t" anchorCtr="0">
            <a:noAutofit/>
          </a:bodyPr>
          <a:lstStyle/>
          <a:p>
            <a:pPr lvl="0"/>
            <a:r>
              <a:rPr lang="en-IN" altLang="en-US" sz="2300" dirty="0" smtClean="0">
                <a:solidFill>
                  <a:schemeClr val="tx1">
                    <a:lumMod val="85000"/>
                    <a:lumOff val="15000"/>
                  </a:schemeClr>
                </a:solidFill>
                <a:latin typeface="Times New Roman" panose="02020603050405020304" pitchFamily="18" charset="0"/>
                <a:cs typeface="Times New Roman" panose="02020603050405020304" pitchFamily="18" charset="0"/>
              </a:rPr>
              <a:t> </a:t>
            </a:r>
            <a:r>
              <a:rPr lang="en-IN" altLang="en-US" sz="2300" dirty="0" smtClean="0">
                <a:solidFill>
                  <a:schemeClr val="tx1"/>
                </a:solidFill>
                <a:latin typeface="Times New Roman" panose="02020603050405020304" pitchFamily="18" charset="0"/>
                <a:cs typeface="Times New Roman" panose="02020603050405020304" pitchFamily="18" charset="0"/>
              </a:rPr>
              <a:t>I</a:t>
            </a:r>
            <a:r>
              <a:rPr lang="en-US" sz="2300" dirty="0" err="1" smtClean="0">
                <a:solidFill>
                  <a:schemeClr val="tx1"/>
                </a:solidFill>
                <a:latin typeface="Times New Roman" panose="02020603050405020304" pitchFamily="18" charset="0"/>
                <a:cs typeface="Times New Roman" panose="02020603050405020304" pitchFamily="18" charset="0"/>
              </a:rPr>
              <a:t>dentifies</a:t>
            </a:r>
            <a:r>
              <a:rPr lang="en-US" sz="2300" dirty="0" smtClean="0">
                <a:solidFill>
                  <a:schemeClr val="tx1"/>
                </a:solidFill>
                <a:latin typeface="Times New Roman" panose="02020603050405020304" pitchFamily="18" charset="0"/>
                <a:cs typeface="Times New Roman" panose="02020603050405020304" pitchFamily="18" charset="0"/>
              </a:rPr>
              <a:t> repeating weather patterns over time by comparing rainfall data across seasons. Helps us see if there are repeating patterns in the rainfall data.</a:t>
            </a:r>
          </a:p>
          <a:p>
            <a:pPr lvl="0"/>
            <a:r>
              <a:rPr lang="en-IN" altLang="en-US" sz="2300" dirty="0">
                <a:solidFill>
                  <a:schemeClr val="tx1"/>
                </a:solidFill>
                <a:latin typeface="Times New Roman" panose="02020603050405020304" pitchFamily="18" charset="0"/>
                <a:cs typeface="Times New Roman" panose="02020603050405020304" pitchFamily="18" charset="0"/>
              </a:rPr>
              <a:t> </a:t>
            </a:r>
            <a:r>
              <a:rPr lang="en-US" sz="2300" dirty="0">
                <a:solidFill>
                  <a:schemeClr val="tx1"/>
                </a:solidFill>
                <a:latin typeface="Times New Roman" panose="02020603050405020304" pitchFamily="18" charset="0"/>
                <a:cs typeface="Times New Roman" panose="02020603050405020304" pitchFamily="18" charset="0"/>
              </a:rPr>
              <a:t>The autocorrelation plot shows no strong seasonal pattern in the rainfall data, meaning past values don’t strongly influence future values. Some lags show slight ups and downs, suggesting random </a:t>
            </a:r>
            <a:r>
              <a:rPr lang="en-US" sz="2300" dirty="0" smtClean="0">
                <a:solidFill>
                  <a:schemeClr val="tx1"/>
                </a:solidFill>
                <a:latin typeface="Times New Roman" panose="02020603050405020304" pitchFamily="18" charset="0"/>
                <a:cs typeface="Times New Roman" panose="02020603050405020304" pitchFamily="18" charset="0"/>
              </a:rPr>
              <a:t>fluctuations</a:t>
            </a:r>
          </a:p>
          <a:p>
            <a:r>
              <a:rPr lang="en-US" sz="2300" dirty="0">
                <a:solidFill>
                  <a:schemeClr val="tx1"/>
                </a:solidFill>
                <a:latin typeface="Times New Roman" panose="02020603050405020304" pitchFamily="18" charset="0"/>
                <a:cs typeface="Times New Roman" panose="02020603050405020304" pitchFamily="18" charset="0"/>
              </a:rPr>
              <a:t>Models like ARIMA (</a:t>
            </a:r>
            <a:r>
              <a:rPr lang="en-US" sz="2300" dirty="0" err="1">
                <a:solidFill>
                  <a:schemeClr val="tx1"/>
                </a:solidFill>
                <a:latin typeface="Times New Roman" panose="02020603050405020304" pitchFamily="18" charset="0"/>
                <a:cs typeface="Times New Roman" panose="02020603050405020304" pitchFamily="18" charset="0"/>
              </a:rPr>
              <a:t>AutoRegressive</a:t>
            </a:r>
            <a:r>
              <a:rPr lang="en-US" sz="2300" dirty="0">
                <a:solidFill>
                  <a:schemeClr val="tx1"/>
                </a:solidFill>
                <a:latin typeface="Times New Roman" panose="02020603050405020304" pitchFamily="18" charset="0"/>
                <a:cs typeface="Times New Roman" panose="02020603050405020304" pitchFamily="18" charset="0"/>
              </a:rPr>
              <a:t> Integrated Moving Average) and LSTM (Long Short-Term Memory) predict future values based on past </a:t>
            </a:r>
            <a:r>
              <a:rPr lang="en-US" sz="2300" dirty="0" err="1">
                <a:solidFill>
                  <a:schemeClr val="tx1"/>
                </a:solidFill>
                <a:latin typeface="Times New Roman" panose="02020603050405020304" pitchFamily="18" charset="0"/>
                <a:cs typeface="Times New Roman" panose="02020603050405020304" pitchFamily="18" charset="0"/>
              </a:rPr>
              <a:t>trends.Example</a:t>
            </a:r>
            <a:r>
              <a:rPr lang="en-US" sz="2300" dirty="0">
                <a:solidFill>
                  <a:schemeClr val="tx1"/>
                </a:solidFill>
                <a:latin typeface="Times New Roman" panose="02020603050405020304" pitchFamily="18" charset="0"/>
                <a:cs typeface="Times New Roman" panose="02020603050405020304" pitchFamily="18" charset="0"/>
              </a:rPr>
              <a:t>: Forecasting temperature rise based on historical data.</a:t>
            </a:r>
          </a:p>
          <a:p>
            <a:pPr lvl="0"/>
            <a:endParaRPr sz="23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9" name="Picture 8" descr="Screenshot 2025-03-07 151135"/>
          <p:cNvPicPr>
            <a:picLocks noChangeAspect="1"/>
          </p:cNvPicPr>
          <p:nvPr/>
        </p:nvPicPr>
        <p:blipFill>
          <a:blip r:embed="rId4"/>
          <a:stretch>
            <a:fillRect/>
          </a:stretch>
        </p:blipFill>
        <p:spPr>
          <a:xfrm>
            <a:off x="7543006" y="1575904"/>
            <a:ext cx="4547449" cy="3967393"/>
          </a:xfrm>
          <a:prstGeom prst="rect">
            <a:avLst/>
          </a:prstGeom>
        </p:spPr>
      </p:pic>
    </p:spTree>
    <p:extLst>
      <p:ext uri="{BB962C8B-B14F-4D97-AF65-F5344CB8AC3E}">
        <p14:creationId xmlns:p14="http://schemas.microsoft.com/office/powerpoint/2010/main" val="2253355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Anomaly detection</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4531045" y="1281795"/>
            <a:ext cx="6848754" cy="4331088"/>
          </a:xfrm>
          <a:prstGeom prst="rect">
            <a:avLst/>
          </a:prstGeom>
          <a:noFill/>
          <a:ln>
            <a:noFill/>
          </a:ln>
        </p:spPr>
        <p:txBody>
          <a:bodyPr spcFirstLastPara="1" wrap="square" lIns="91425" tIns="45700" rIns="91425" bIns="45700" anchor="t" anchorCtr="0">
            <a:noAutofit/>
          </a:bodyPr>
          <a:lstStyle/>
          <a:p>
            <a:pPr>
              <a:lnSpc>
                <a:spcPct val="150000"/>
              </a:lnSpc>
              <a:spcBef>
                <a:spcPct val="0"/>
              </a:spcBef>
              <a:spcAft>
                <a:spcPct val="0"/>
              </a:spcAft>
            </a:pPr>
            <a:r>
              <a:rPr lang="en-IN" altLang="en-US" sz="2300" dirty="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a:ln>
                  <a:noFill/>
                  <a:prstDash val="sysDot"/>
                </a:ln>
                <a:solidFill>
                  <a:schemeClr val="tx1"/>
                </a:solidFill>
                <a:latin typeface="Times New Roman" panose="02020603050405020304" pitchFamily="18" charset="0"/>
                <a:cs typeface="Times New Roman" panose="02020603050405020304" pitchFamily="18" charset="0"/>
              </a:rPr>
              <a:t>Identifies unusual weather patterns, such as extreme deviations in rainfall</a:t>
            </a:r>
            <a:r>
              <a:rPr lang="en-US" sz="2300" dirty="0" smtClean="0">
                <a:ln>
                  <a:noFill/>
                  <a:prstDash val="sysDot"/>
                </a:ln>
                <a:solidFill>
                  <a:schemeClr val="tx1"/>
                </a:solidFill>
                <a:latin typeface="Times New Roman" panose="02020603050405020304" pitchFamily="18" charset="0"/>
                <a:cs typeface="Times New Roman" panose="02020603050405020304" pitchFamily="18" charset="0"/>
              </a:rPr>
              <a:t>.</a:t>
            </a:r>
          </a:p>
          <a:p>
            <a:pPr>
              <a:lnSpc>
                <a:spcPct val="150000"/>
              </a:lnSpc>
              <a:spcBef>
                <a:spcPct val="0"/>
              </a:spcBef>
              <a:spcAft>
                <a:spcPct val="0"/>
              </a:spcAft>
            </a:pPr>
            <a:r>
              <a:rPr lang="en-IN" altLang="en-US" sz="2300" dirty="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a:ln>
                  <a:noFill/>
                  <a:prstDash val="sysDot"/>
                </a:ln>
                <a:solidFill>
                  <a:schemeClr val="tx1"/>
                </a:solidFill>
                <a:latin typeface="Times New Roman" panose="02020603050405020304" pitchFamily="18" charset="0"/>
                <a:cs typeface="Times New Roman" panose="02020603050405020304" pitchFamily="18" charset="0"/>
              </a:rPr>
              <a:t>This plot shows pre-monsoon rainfall with anomalies marked in red. These anomalies indicate unusual rainfall levels—either significantly high or low compared to the expected trend. Identifying these helps in understanding extreme weather patterns and their potential impact on climate and agriculture.</a:t>
            </a:r>
          </a:p>
          <a:p>
            <a:pPr>
              <a:lnSpc>
                <a:spcPct val="150000"/>
              </a:lnSpc>
              <a:spcBef>
                <a:spcPct val="0"/>
              </a:spcBef>
              <a:spcAft>
                <a:spcPct val="0"/>
              </a:spcAft>
            </a:pPr>
            <a:r>
              <a:rPr lang="en-US" sz="1800" dirty="0" smtClean="0">
                <a:ln>
                  <a:noFill/>
                  <a:prstDash val="sysDot"/>
                </a:ln>
                <a:solidFill>
                  <a:schemeClr val="tx1">
                    <a:lumMod val="85000"/>
                    <a:lumOff val="15000"/>
                  </a:schemeClr>
                </a:solidFill>
              </a:rPr>
              <a:t> </a:t>
            </a:r>
            <a:endParaRPr lang="en-US" sz="1800" dirty="0">
              <a:ln>
                <a:noFill/>
                <a:prstDash val="sysDot"/>
              </a:ln>
              <a:solidFill>
                <a:schemeClr val="tx1">
                  <a:lumMod val="85000"/>
                  <a:lumOff val="15000"/>
                </a:schemeClr>
              </a:solidFill>
            </a:endParaRPr>
          </a:p>
        </p:txBody>
      </p:sp>
      <p:pic>
        <p:nvPicPr>
          <p:cNvPr id="9" name="图片 17"/>
          <p:cNvPicPr>
            <a:picLocks noChangeAspect="1"/>
          </p:cNvPicPr>
          <p:nvPr/>
        </p:nvPicPr>
        <p:blipFill rotWithShape="1">
          <a:blip r:embed="rId4"/>
          <a:srcRect l="59" t="-194" r="71" b="-959"/>
          <a:stretch>
            <a:fillRect/>
          </a:stretch>
        </p:blipFill>
        <p:spPr>
          <a:xfrm>
            <a:off x="368882" y="1586140"/>
            <a:ext cx="3840274" cy="3652811"/>
          </a:xfrm>
          <a:custGeom>
            <a:avLst/>
            <a:gdLst>
              <a:gd name="connsiteX0" fmla="*/ 0 w 3877900"/>
              <a:gd name="connsiteY0" fmla="*/ 0 h 6858000"/>
              <a:gd name="connsiteX1" fmla="*/ 3877900 w 3877900"/>
              <a:gd name="connsiteY1" fmla="*/ 0 h 6858000"/>
              <a:gd name="connsiteX2" fmla="*/ 3877900 w 3877900"/>
              <a:gd name="connsiteY2" fmla="*/ 6858000 h 6858000"/>
              <a:gd name="connsiteX3" fmla="*/ 0 w 38779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877900" h="6858000">
                <a:moveTo>
                  <a:pt x="0" y="0"/>
                </a:moveTo>
                <a:lnTo>
                  <a:pt x="3877900" y="0"/>
                </a:lnTo>
                <a:lnTo>
                  <a:pt x="3877900" y="6858000"/>
                </a:lnTo>
                <a:lnTo>
                  <a:pt x="0" y="6858000"/>
                </a:lnTo>
                <a:close/>
              </a:path>
            </a:pathLst>
          </a:custGeom>
          <a:ln w="9525" cap="flat" cmpd="sng" algn="ctr">
            <a:solidFill>
              <a:schemeClr val="dk1">
                <a:lumMod val="40000"/>
                <a:lumOff val="60000"/>
                <a:alpha val="50000"/>
              </a:schemeClr>
            </a:solidFill>
            <a:prstDash val="solid"/>
            <a:round/>
            <a:headEnd type="none" w="med" len="med"/>
            <a:tailEnd type="none" w="med" len="med"/>
          </a:ln>
        </p:spPr>
      </p:pic>
    </p:spTree>
    <p:extLst>
      <p:ext uri="{BB962C8B-B14F-4D97-AF65-F5344CB8AC3E}">
        <p14:creationId xmlns:p14="http://schemas.microsoft.com/office/powerpoint/2010/main" val="110906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Deep learning</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317305" y="1281794"/>
            <a:ext cx="7328971" cy="4781087"/>
          </a:xfrm>
          <a:prstGeom prst="rect">
            <a:avLst/>
          </a:prstGeom>
          <a:noFill/>
          <a:ln>
            <a:noFill/>
          </a:ln>
        </p:spPr>
        <p:txBody>
          <a:bodyPr spcFirstLastPara="1" wrap="square" lIns="91425" tIns="45700" rIns="91425" bIns="45700" anchor="t" anchorCtr="0">
            <a:noAutofit/>
          </a:bodyPr>
          <a:lstStyle/>
          <a:p>
            <a:pPr>
              <a:lnSpc>
                <a:spcPct val="150000"/>
              </a:lnSpc>
              <a:spcBef>
                <a:spcPct val="0"/>
              </a:spcBef>
              <a:spcAft>
                <a:spcPct val="0"/>
              </a:spcAft>
            </a:pPr>
            <a:r>
              <a:rPr lang="en-IN" altLang="en-US" sz="1200" dirty="0">
                <a:solidFill>
                  <a:schemeClr val="tx1">
                    <a:lumMod val="85000"/>
                    <a:lumOff val="15000"/>
                  </a:schemeClr>
                </a:solidFill>
                <a:sym typeface="+mn-ea"/>
              </a:rPr>
              <a:t> </a:t>
            </a:r>
            <a:r>
              <a:rPr lang="en-US" sz="2300" dirty="0">
                <a:solidFill>
                  <a:schemeClr val="tx1"/>
                </a:solidFill>
                <a:latin typeface="Times New Roman" panose="02020603050405020304" pitchFamily="18" charset="0"/>
                <a:cs typeface="Times New Roman" panose="02020603050405020304" pitchFamily="18" charset="0"/>
                <a:sym typeface="+mn-ea"/>
              </a:rPr>
              <a:t>Advanced AI models can predict future rainfall trends using historical </a:t>
            </a:r>
            <a:r>
              <a:rPr lang="en-US" sz="2300" dirty="0" smtClean="0">
                <a:solidFill>
                  <a:schemeClr val="tx1"/>
                </a:solidFill>
                <a:latin typeface="Times New Roman" panose="02020603050405020304" pitchFamily="18" charset="0"/>
                <a:cs typeface="Times New Roman" panose="02020603050405020304" pitchFamily="18" charset="0"/>
                <a:sym typeface="+mn-ea"/>
              </a:rPr>
              <a:t>data. The </a:t>
            </a:r>
            <a:r>
              <a:rPr lang="en-US" sz="2300" dirty="0">
                <a:solidFill>
                  <a:schemeClr val="tx1"/>
                </a:solidFill>
                <a:latin typeface="Times New Roman" panose="02020603050405020304" pitchFamily="18" charset="0"/>
                <a:cs typeface="Times New Roman" panose="02020603050405020304" pitchFamily="18" charset="0"/>
                <a:sym typeface="+mn-ea"/>
              </a:rPr>
              <a:t>graph compares true temperature values (blue) with predicted values (orange) using deep learning. The prediction appears limited to a small range, suggesting that the model may need more training or data for better </a:t>
            </a:r>
            <a:r>
              <a:rPr lang="en-US" sz="2300" dirty="0" smtClean="0">
                <a:solidFill>
                  <a:schemeClr val="tx1"/>
                </a:solidFill>
                <a:latin typeface="Times New Roman" panose="02020603050405020304" pitchFamily="18" charset="0"/>
                <a:cs typeface="Times New Roman" panose="02020603050405020304" pitchFamily="18" charset="0"/>
                <a:sym typeface="+mn-ea"/>
              </a:rPr>
              <a:t>accuracy. </a:t>
            </a:r>
            <a:r>
              <a:rPr lang="en-IN" sz="2300" dirty="0" smtClean="0">
                <a:solidFill>
                  <a:schemeClr val="tx1"/>
                </a:solidFill>
                <a:latin typeface="Times New Roman" panose="02020603050405020304" pitchFamily="18" charset="0"/>
                <a:cs typeface="Times New Roman" panose="02020603050405020304" pitchFamily="18" charset="0"/>
              </a:rPr>
              <a:t>Extracts </a:t>
            </a:r>
            <a:r>
              <a:rPr lang="en-IN" sz="2300" dirty="0">
                <a:solidFill>
                  <a:schemeClr val="tx1"/>
                </a:solidFill>
                <a:latin typeface="Times New Roman" panose="02020603050405020304" pitchFamily="18" charset="0"/>
                <a:cs typeface="Times New Roman" panose="02020603050405020304" pitchFamily="18" charset="0"/>
              </a:rPr>
              <a:t>hidden patterns from complex climate data by mimicking human brain </a:t>
            </a:r>
            <a:r>
              <a:rPr lang="en-IN" sz="2300" dirty="0" err="1">
                <a:solidFill>
                  <a:schemeClr val="tx1"/>
                </a:solidFill>
                <a:latin typeface="Times New Roman" panose="02020603050405020304" pitchFamily="18" charset="0"/>
                <a:cs typeface="Times New Roman" panose="02020603050405020304" pitchFamily="18" charset="0"/>
              </a:rPr>
              <a:t>functionality.Models</a:t>
            </a:r>
            <a:r>
              <a:rPr lang="en-IN" sz="2300" dirty="0">
                <a:solidFill>
                  <a:schemeClr val="tx1"/>
                </a:solidFill>
                <a:latin typeface="Times New Roman" panose="02020603050405020304" pitchFamily="18" charset="0"/>
                <a:cs typeface="Times New Roman" panose="02020603050405020304" pitchFamily="18" charset="0"/>
              </a:rPr>
              <a:t> like Convolutional Neural Networks (CNNs) and LSTM </a:t>
            </a:r>
            <a:r>
              <a:rPr lang="en-IN" sz="2300" dirty="0" err="1">
                <a:solidFill>
                  <a:schemeClr val="tx1"/>
                </a:solidFill>
                <a:latin typeface="Times New Roman" panose="02020603050405020304" pitchFamily="18" charset="0"/>
                <a:cs typeface="Times New Roman" panose="02020603050405020304" pitchFamily="18" charset="0"/>
              </a:rPr>
              <a:t>analyze</a:t>
            </a:r>
            <a:r>
              <a:rPr lang="en-IN" sz="2300" dirty="0">
                <a:solidFill>
                  <a:schemeClr val="tx1"/>
                </a:solidFill>
                <a:latin typeface="Times New Roman" panose="02020603050405020304" pitchFamily="18" charset="0"/>
                <a:cs typeface="Times New Roman" panose="02020603050405020304" pitchFamily="18" charset="0"/>
              </a:rPr>
              <a:t> spatial and temporal climate patterns.</a:t>
            </a:r>
          </a:p>
          <a:p>
            <a:pPr>
              <a:lnSpc>
                <a:spcPct val="150000"/>
              </a:lnSpc>
              <a:spcBef>
                <a:spcPct val="0"/>
              </a:spcBef>
              <a:spcAft>
                <a:spcPct val="0"/>
              </a:spcAft>
            </a:pPr>
            <a:endParaRPr sz="1800" b="0" i="0" u="none" strike="noStrike" cap="none" dirty="0">
              <a:solidFill>
                <a:srgbClr val="000000"/>
              </a:solidFill>
              <a:latin typeface="Times New Roman"/>
              <a:ea typeface="Times New Roman"/>
              <a:cs typeface="Times New Roman"/>
              <a:sym typeface="Times New Roman"/>
            </a:endParaRPr>
          </a:p>
        </p:txBody>
      </p:sp>
      <p:pic>
        <p:nvPicPr>
          <p:cNvPr id="9" name="图片 13"/>
          <p:cNvPicPr>
            <a:picLocks noChangeAspect="1"/>
          </p:cNvPicPr>
          <p:nvPr/>
        </p:nvPicPr>
        <p:blipFill rotWithShape="1">
          <a:blip r:embed="rId4"/>
          <a:srcRect l="529" r="275" b="-1222"/>
          <a:stretch>
            <a:fillRect/>
          </a:stretch>
        </p:blipFill>
        <p:spPr>
          <a:xfrm>
            <a:off x="7772399" y="1452276"/>
            <a:ext cx="4087845" cy="3958360"/>
          </a:xfrm>
          <a:prstGeom prst="roundRect">
            <a:avLst>
              <a:gd name="adj" fmla="val 6291"/>
            </a:avLst>
          </a:prstGeom>
          <a:ln w="9525" cap="flat" cmpd="sng" algn="ctr">
            <a:solidFill>
              <a:schemeClr val="dk1">
                <a:lumMod val="40000"/>
                <a:lumOff val="60000"/>
                <a:alpha val="50000"/>
              </a:schemeClr>
            </a:solidFill>
            <a:prstDash val="solid"/>
            <a:round/>
            <a:headEnd type="none" w="med" len="med"/>
            <a:tailEnd type="none" w="med" len="med"/>
          </a:ln>
        </p:spPr>
      </p:pic>
    </p:spTree>
    <p:extLst>
      <p:ext uri="{BB962C8B-B14F-4D97-AF65-F5344CB8AC3E}">
        <p14:creationId xmlns:p14="http://schemas.microsoft.com/office/powerpoint/2010/main" val="222589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smtClean="0">
                <a:solidFill>
                  <a:srgbClr val="007367"/>
                </a:solidFill>
                <a:latin typeface="Inter"/>
                <a:ea typeface="Inter"/>
                <a:cs typeface="Inter"/>
                <a:sym typeface="Inter"/>
              </a:rPr>
              <a:t>Clustering </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478980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7F7F7F"/>
                </a:solidFill>
                <a:latin typeface="Inter"/>
                <a:ea typeface="Inter"/>
                <a:cs typeface="Inter"/>
                <a:sym typeface="Inter"/>
              </a:rPr>
              <a:t>Dept of Computer Science &amp; Engineering</a:t>
            </a:r>
            <a:endParaRPr/>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4591048" y="1281794"/>
            <a:ext cx="7048607" cy="4475113"/>
          </a:xfrm>
          <a:prstGeom prst="rect">
            <a:avLst/>
          </a:prstGeom>
          <a:noFill/>
          <a:ln>
            <a:noFill/>
          </a:ln>
        </p:spPr>
        <p:txBody>
          <a:bodyPr spcFirstLastPara="1" wrap="square" lIns="91425" tIns="45700" rIns="91425" bIns="45700" anchor="t" anchorCtr="0">
            <a:noAutofit/>
          </a:bodyPr>
          <a:lstStyle/>
          <a:p>
            <a:pPr>
              <a:lnSpc>
                <a:spcPct val="140000"/>
              </a:lnSpc>
              <a:spcBef>
                <a:spcPct val="0"/>
              </a:spcBef>
              <a:spcAft>
                <a:spcPct val="0"/>
              </a:spcAft>
            </a:pPr>
            <a:r>
              <a:rPr lang="en-IN" altLang="en-US" sz="2300" dirty="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a:ln>
                  <a:noFill/>
                  <a:prstDash val="sysDot"/>
                </a:ln>
                <a:solidFill>
                  <a:schemeClr val="tx1"/>
                </a:solidFill>
                <a:latin typeface="Times New Roman" panose="02020603050405020304" pitchFamily="18" charset="0"/>
                <a:cs typeface="Times New Roman" panose="02020603050405020304" pitchFamily="18" charset="0"/>
              </a:rPr>
              <a:t>Groups districts based on rainfall patterns to identify regions with similar climate </a:t>
            </a:r>
            <a:r>
              <a:rPr lang="en-US" sz="2300" dirty="0" smtClean="0">
                <a:ln>
                  <a:noFill/>
                  <a:prstDash val="sysDot"/>
                </a:ln>
                <a:solidFill>
                  <a:schemeClr val="tx1"/>
                </a:solidFill>
                <a:latin typeface="Times New Roman" panose="02020603050405020304" pitchFamily="18" charset="0"/>
                <a:cs typeface="Times New Roman" panose="02020603050405020304" pitchFamily="18" charset="0"/>
              </a:rPr>
              <a:t>behaviors</a:t>
            </a:r>
          </a:p>
          <a:p>
            <a:pPr>
              <a:lnSpc>
                <a:spcPct val="140000"/>
              </a:lnSpc>
              <a:spcBef>
                <a:spcPct val="0"/>
              </a:spcBef>
              <a:spcAft>
                <a:spcPct val="0"/>
              </a:spcAft>
            </a:pPr>
            <a:r>
              <a:rPr lang="en-IN" altLang="en-US" sz="2300" dirty="0">
                <a:ln>
                  <a:noFill/>
                  <a:prstDash val="sysDot"/>
                </a:ln>
                <a:solidFill>
                  <a:schemeClr val="tx1"/>
                </a:solidFill>
                <a:latin typeface="Times New Roman" panose="02020603050405020304" pitchFamily="18" charset="0"/>
                <a:cs typeface="Times New Roman" panose="02020603050405020304" pitchFamily="18" charset="0"/>
              </a:rPr>
              <a:t> </a:t>
            </a:r>
            <a:r>
              <a:rPr lang="en-US" sz="2300" dirty="0">
                <a:ln>
                  <a:noFill/>
                  <a:prstDash val="sysDot"/>
                </a:ln>
                <a:solidFill>
                  <a:schemeClr val="tx1"/>
                </a:solidFill>
                <a:latin typeface="Times New Roman" panose="02020603050405020304" pitchFamily="18" charset="0"/>
                <a:cs typeface="Times New Roman" panose="02020603050405020304" pitchFamily="18" charset="0"/>
              </a:rPr>
              <a:t>This scatter plot shows the clustering of SWM (Southwest Monsoon) rainfall data. The blue and green points represent two different clusters, while the yellow points indicate the centroids of these clusters. Clustering helps identify patterns in rainfall variations across different </a:t>
            </a:r>
            <a:r>
              <a:rPr lang="en-US" sz="2300" dirty="0" smtClean="0">
                <a:ln>
                  <a:noFill/>
                  <a:prstDash val="sysDot"/>
                </a:ln>
                <a:solidFill>
                  <a:schemeClr val="tx1"/>
                </a:solidFill>
                <a:latin typeface="Times New Roman" panose="02020603050405020304" pitchFamily="18" charset="0"/>
                <a:cs typeface="Times New Roman" panose="02020603050405020304" pitchFamily="18" charset="0"/>
              </a:rPr>
              <a:t>regions.</a:t>
            </a:r>
          </a:p>
          <a:p>
            <a:pPr>
              <a:lnSpc>
                <a:spcPct val="140000"/>
              </a:lnSpc>
              <a:spcBef>
                <a:spcPct val="0"/>
              </a:spcBef>
              <a:spcAft>
                <a:spcPct val="0"/>
              </a:spcAft>
            </a:pPr>
            <a:r>
              <a:rPr lang="en-US" sz="2300" dirty="0">
                <a:solidFill>
                  <a:schemeClr val="tx1"/>
                </a:solidFill>
                <a:latin typeface="Times New Roman" panose="02020603050405020304" pitchFamily="18" charset="0"/>
                <a:cs typeface="Times New Roman" panose="02020603050405020304" pitchFamily="18" charset="0"/>
              </a:rPr>
              <a:t>Algorithms such as K-Means, DBSCAN, and Hierarchical Clustering </a:t>
            </a:r>
            <a:r>
              <a:rPr lang="en-US" sz="2300" dirty="0" smtClean="0">
                <a:solidFill>
                  <a:schemeClr val="tx1"/>
                </a:solidFill>
                <a:latin typeface="Times New Roman" panose="02020603050405020304" pitchFamily="18" charset="0"/>
                <a:cs typeface="Times New Roman" panose="02020603050405020304" pitchFamily="18" charset="0"/>
              </a:rPr>
              <a:t>are used.</a:t>
            </a:r>
            <a:endParaRPr lang="en-US" dirty="0">
              <a:ln>
                <a:noFill/>
                <a:prstDash val="sysDot"/>
              </a:ln>
              <a:solidFill>
                <a:schemeClr val="tx1">
                  <a:lumMod val="85000"/>
                  <a:lumOff val="15000"/>
                </a:schemeClr>
              </a:solidFill>
            </a:endParaRPr>
          </a:p>
        </p:txBody>
      </p:sp>
      <p:pic>
        <p:nvPicPr>
          <p:cNvPr id="9" name="Picture 8" descr="Screenshot 2025-03-07 152126"/>
          <p:cNvPicPr>
            <a:picLocks noChangeAspect="1"/>
          </p:cNvPicPr>
          <p:nvPr/>
        </p:nvPicPr>
        <p:blipFill>
          <a:blip r:embed="rId4"/>
          <a:stretch>
            <a:fillRect/>
          </a:stretch>
        </p:blipFill>
        <p:spPr>
          <a:xfrm>
            <a:off x="435238" y="1364841"/>
            <a:ext cx="3900279" cy="3790483"/>
          </a:xfrm>
          <a:prstGeom prst="rect">
            <a:avLst/>
          </a:prstGeom>
        </p:spPr>
      </p:pic>
    </p:spTree>
    <p:extLst>
      <p:ext uri="{BB962C8B-B14F-4D97-AF65-F5344CB8AC3E}">
        <p14:creationId xmlns:p14="http://schemas.microsoft.com/office/powerpoint/2010/main" val="1649235881"/>
      </p:ext>
    </p:extLst>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1192</Words>
  <Application>Microsoft Office PowerPoint</Application>
  <PresentationFormat>Widescreen</PresentationFormat>
  <Paragraphs>74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Inter</vt:lpstr>
      <vt:lpstr>Arial</vt:lpstr>
      <vt:lpstr>Play</vt:lpstr>
      <vt:lpstr>Plus Jakarta Sans</vt:lpstr>
      <vt:lpstr>Open Sans</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Microsoft account</cp:lastModifiedBy>
  <cp:revision>6</cp:revision>
  <dcterms:created xsi:type="dcterms:W3CDTF">2022-05-23T07:15:42Z</dcterms:created>
  <dcterms:modified xsi:type="dcterms:W3CDTF">2025-03-27T04:50:15Z</dcterms:modified>
</cp:coreProperties>
</file>