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Proxima Nova"/>
      <p:regular r:id="rId25"/>
      <p:bold r:id="rId26"/>
      <p:italic r:id="rId27"/>
      <p:boldItalic r:id="rId28"/>
    </p:embeddedFont>
    <p:embeddedFont>
      <p:font typeface="Fira Sans Extra Condensed"/>
      <p:regular r:id="rId29"/>
      <p:bold r:id="rId30"/>
      <p:italic r:id="rId31"/>
      <p:boldItalic r:id="rId32"/>
    </p:embeddedFont>
    <p:embeddedFont>
      <p:font typeface="Fira Sans Extra Condensed SemiBold"/>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Extra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ExtraCondensed-italic.fntdata"/><Relationship Id="rId30" Type="http://schemas.openxmlformats.org/officeDocument/2006/relationships/font" Target="fonts/FiraSansExtraCondensed-bold.fntdata"/><Relationship Id="rId11" Type="http://schemas.openxmlformats.org/officeDocument/2006/relationships/slide" Target="slides/slide6.xml"/><Relationship Id="rId33" Type="http://schemas.openxmlformats.org/officeDocument/2006/relationships/font" Target="fonts/FiraSansExtraCondensedSemiBold-regular.fntdata"/><Relationship Id="rId10" Type="http://schemas.openxmlformats.org/officeDocument/2006/relationships/slide" Target="slides/slide5.xml"/><Relationship Id="rId32" Type="http://schemas.openxmlformats.org/officeDocument/2006/relationships/font" Target="fonts/FiraSansExtraCondensed-boldItalic.fntdata"/><Relationship Id="rId13" Type="http://schemas.openxmlformats.org/officeDocument/2006/relationships/slide" Target="slides/slide8.xml"/><Relationship Id="rId35" Type="http://schemas.openxmlformats.org/officeDocument/2006/relationships/font" Target="fonts/FiraSansExtraCondensedSemiBold-italic.fntdata"/><Relationship Id="rId12" Type="http://schemas.openxmlformats.org/officeDocument/2006/relationships/slide" Target="slides/slide7.xml"/><Relationship Id="rId34" Type="http://schemas.openxmlformats.org/officeDocument/2006/relationships/font" Target="fonts/FiraSansExtraCondensedSemiBold-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FiraSansExtraCondensedSemiBol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dcb566e1d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dcb566e1d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43d3f32df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43d3f32df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3d3f32df_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3d3f32df_6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d10d2d12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d10d2d12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43d3f32df_6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43d3f32df_6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43d3f32df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43d3f32df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43d3f32df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43d3f32df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f2daf039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f2daf039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ed10d2d12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ed10d2d12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03a06adb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03a06adb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3a06adb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03a06adb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ec1d4239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ec1d4239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d10d2d12f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d10d2d12f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3d3f32df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3d3f32d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43d3f32df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43d3f32df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95063" y="1103038"/>
            <a:ext cx="3498000" cy="2509500"/>
          </a:xfrm>
          <a:prstGeom prst="rect">
            <a:avLst/>
          </a:prstGeom>
        </p:spPr>
        <p:txBody>
          <a:bodyPr anchorCtr="0" anchor="t" bIns="91425" lIns="91425" spcFirstLastPara="1" rIns="91425" wrap="square" tIns="91425">
            <a:normAutofit/>
          </a:bodyPr>
          <a:lstStyle>
            <a:lvl1pPr lvl="0">
              <a:spcBef>
                <a:spcPts val="0"/>
              </a:spcBef>
              <a:spcAft>
                <a:spcPts val="0"/>
              </a:spcAft>
              <a:buSzPts val="5200"/>
              <a:buNone/>
              <a:defRPr b="0" sz="500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0" name="Google Shape;10;p2"/>
          <p:cNvSpPr txBox="1"/>
          <p:nvPr>
            <p:ph idx="1" type="subTitle"/>
          </p:nvPr>
        </p:nvSpPr>
        <p:spPr>
          <a:xfrm>
            <a:off x="1195038" y="3612650"/>
            <a:ext cx="3498000" cy="42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800"/>
              <a:buNone/>
              <a:defRPr sz="16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p:txBody>
      </p:sp>
      <p:sp>
        <p:nvSpPr>
          <p:cNvPr id="15" name="Google Shape;15;p4"/>
          <p:cNvSpPr txBox="1"/>
          <p:nvPr>
            <p:ph idx="1" type="body"/>
          </p:nvPr>
        </p:nvSpPr>
        <p:spPr>
          <a:xfrm>
            <a:off x="457200" y="1247950"/>
            <a:ext cx="8229600" cy="30291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457200" y="411475"/>
            <a:ext cx="8229600" cy="371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0" name="Google Shape;30;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1" name="Google Shape;31;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2" name="Shape 32"/>
        <p:cNvGrpSpPr/>
        <p:nvPr/>
      </p:nvGrpSpPr>
      <p:grpSpPr>
        <a:xfrm>
          <a:off x="0" y="0"/>
          <a:ext cx="0" cy="0"/>
          <a:chOff x="0" y="0"/>
          <a:chExt cx="0" cy="0"/>
        </a:xfrm>
      </p:grpSpPr>
      <p:sp>
        <p:nvSpPr>
          <p:cNvPr id="33" name="Google Shape;3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11475"/>
            <a:ext cx="8229600" cy="371400"/>
          </a:xfrm>
          <a:prstGeom prst="rect">
            <a:avLst/>
          </a:prstGeom>
          <a:noFill/>
          <a:ln>
            <a:noFill/>
          </a:ln>
        </p:spPr>
        <p:txBody>
          <a:bodyPr anchorCtr="0" anchor="ctr" bIns="91425" lIns="91425" spcFirstLastPara="1" rIns="91425" wrap="square" tIns="91425">
            <a:normAutofit/>
          </a:bodyPr>
          <a:lstStyle>
            <a:lvl1pPr lvl="0"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b="1" sz="2800">
                <a:solidFill>
                  <a:schemeClr val="dk1"/>
                </a:solidFill>
                <a:latin typeface="Fira Sans Extra Condensed"/>
                <a:ea typeface="Fira Sans Extra Condensed"/>
                <a:cs typeface="Fira Sans Extra Condensed"/>
                <a:sym typeface="Fira Sans Extra Condensed"/>
              </a:defRPr>
            </a:lvl9pPr>
          </a:lstStyle>
          <a:p/>
        </p:txBody>
      </p:sp>
      <p:sp>
        <p:nvSpPr>
          <p:cNvPr id="7" name="Google Shape;7;p1"/>
          <p:cNvSpPr txBox="1"/>
          <p:nvPr>
            <p:ph idx="1" type="body"/>
          </p:nvPr>
        </p:nvSpPr>
        <p:spPr>
          <a:xfrm>
            <a:off x="457200" y="1152475"/>
            <a:ext cx="8229600" cy="3579600"/>
          </a:xfrm>
          <a:prstGeom prst="rect">
            <a:avLst/>
          </a:prstGeom>
          <a:noFill/>
          <a:ln>
            <a:noFill/>
          </a:ln>
        </p:spPr>
        <p:txBody>
          <a:bodyPr anchorCtr="0" anchor="t" bIns="91425" lIns="91425" spcFirstLastPara="1" rIns="91425" wrap="square" tIns="91425">
            <a:normAutofit/>
          </a:bodyPr>
          <a:lstStyle>
            <a:lvl1pPr indent="-317500" lvl="0" marL="457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indent="-317500" lvl="1" marL="914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hyperlink" Target="http://www.acsij.org/documents/v2i4/ACSIJ-2013-2-4-214.p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3"/>
          <p:cNvSpPr txBox="1"/>
          <p:nvPr>
            <p:ph type="ctrTitle"/>
          </p:nvPr>
        </p:nvSpPr>
        <p:spPr>
          <a:xfrm>
            <a:off x="588177" y="1103050"/>
            <a:ext cx="4028700" cy="250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Content Based Image Retrieval system</a:t>
            </a:r>
            <a:endParaRPr/>
          </a:p>
        </p:txBody>
      </p:sp>
      <p:sp>
        <p:nvSpPr>
          <p:cNvPr id="43" name="Google Shape;43;p13"/>
          <p:cNvSpPr txBox="1"/>
          <p:nvPr>
            <p:ph idx="1" type="subTitle"/>
          </p:nvPr>
        </p:nvSpPr>
        <p:spPr>
          <a:xfrm>
            <a:off x="588175" y="3459150"/>
            <a:ext cx="3498000" cy="13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 34 </a:t>
            </a:r>
            <a:endParaRPr/>
          </a:p>
          <a:p>
            <a:pPr indent="0" lvl="0" marL="0" rtl="0" algn="l">
              <a:spcBef>
                <a:spcPts val="0"/>
              </a:spcBef>
              <a:spcAft>
                <a:spcPts val="0"/>
              </a:spcAft>
              <a:buNone/>
            </a:pPr>
            <a:r>
              <a:rPr lang="en"/>
              <a:t>ANKITA CHANDRA(IIT2018053)</a:t>
            </a:r>
            <a:endParaRPr/>
          </a:p>
          <a:p>
            <a:pPr indent="0" lvl="0" marL="0" rtl="0" algn="l">
              <a:spcBef>
                <a:spcPts val="0"/>
              </a:spcBef>
              <a:spcAft>
                <a:spcPts val="0"/>
              </a:spcAft>
              <a:buNone/>
            </a:pPr>
            <a:r>
              <a:rPr lang="en"/>
              <a:t>AYUSHI GUPTA(IIT2018118)</a:t>
            </a:r>
            <a:endParaRPr/>
          </a:p>
          <a:p>
            <a:pPr indent="0" lvl="0" marL="0" rtl="0" algn="l">
              <a:spcBef>
                <a:spcPts val="0"/>
              </a:spcBef>
              <a:spcAft>
                <a:spcPts val="0"/>
              </a:spcAft>
              <a:buNone/>
            </a:pPr>
            <a:r>
              <a:rPr lang="en"/>
              <a:t>PUJA KUMARI(IIT2018191)</a:t>
            </a:r>
            <a:endParaRPr/>
          </a:p>
        </p:txBody>
      </p:sp>
      <p:grpSp>
        <p:nvGrpSpPr>
          <p:cNvPr id="44" name="Google Shape;44;p13"/>
          <p:cNvGrpSpPr/>
          <p:nvPr/>
        </p:nvGrpSpPr>
        <p:grpSpPr>
          <a:xfrm flipH="1">
            <a:off x="4388059" y="1261813"/>
            <a:ext cx="3616328" cy="2787302"/>
            <a:chOff x="4693050" y="1429500"/>
            <a:chExt cx="3255900" cy="2509500"/>
          </a:xfrm>
        </p:grpSpPr>
        <p:sp>
          <p:nvSpPr>
            <p:cNvPr id="45" name="Google Shape;45;p13"/>
            <p:cNvSpPr/>
            <p:nvPr/>
          </p:nvSpPr>
          <p:spPr>
            <a:xfrm>
              <a:off x="4693050" y="1429500"/>
              <a:ext cx="3255900" cy="627300"/>
            </a:xfrm>
            <a:prstGeom prst="rightArrow">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p:txBody>
        </p:sp>
        <p:sp>
          <p:nvSpPr>
            <p:cNvPr id="46" name="Google Shape;46;p13"/>
            <p:cNvSpPr/>
            <p:nvPr/>
          </p:nvSpPr>
          <p:spPr>
            <a:xfrm flipH="1">
              <a:off x="4693107" y="2056886"/>
              <a:ext cx="2638200" cy="627300"/>
            </a:xfrm>
            <a:prstGeom prst="rightArrow">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p:txBody>
        </p:sp>
        <p:sp>
          <p:nvSpPr>
            <p:cNvPr id="47" name="Google Shape;47;p13"/>
            <p:cNvSpPr/>
            <p:nvPr/>
          </p:nvSpPr>
          <p:spPr>
            <a:xfrm>
              <a:off x="4693050" y="2684250"/>
              <a:ext cx="2169600" cy="627300"/>
            </a:xfrm>
            <a:prstGeom prst="righ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p:txBody>
        </p:sp>
        <p:sp>
          <p:nvSpPr>
            <p:cNvPr id="48" name="Google Shape;48;p13"/>
            <p:cNvSpPr/>
            <p:nvPr/>
          </p:nvSpPr>
          <p:spPr>
            <a:xfrm flipH="1" rot="10800000">
              <a:off x="4693050" y="3311700"/>
              <a:ext cx="1632900" cy="627300"/>
            </a:xfrm>
            <a:prstGeom prst="rightArrow">
              <a:avLst>
                <a:gd fmla="val 50000" name="adj1"/>
                <a:gd fmla="val 50000" name="adj2"/>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Roboto"/>
                <a:ea typeface="Roboto"/>
                <a:cs typeface="Roboto"/>
                <a:sym typeface="Robo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Similarity measure</a:t>
            </a:r>
            <a:endParaRPr/>
          </a:p>
        </p:txBody>
      </p:sp>
      <p:sp>
        <p:nvSpPr>
          <p:cNvPr id="128" name="Google Shape;128;p22"/>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txBox="1"/>
          <p:nvPr/>
        </p:nvSpPr>
        <p:spPr>
          <a:xfrm>
            <a:off x="589350" y="947250"/>
            <a:ext cx="7929600" cy="1488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We are measuring similarity between </a:t>
            </a:r>
            <a:r>
              <a:rPr lang="en">
                <a:latin typeface="Roboto"/>
                <a:ea typeface="Roboto"/>
                <a:cs typeface="Roboto"/>
                <a:sym typeface="Roboto"/>
              </a:rPr>
              <a:t>descriptors</a:t>
            </a:r>
            <a:r>
              <a:rPr lang="en">
                <a:latin typeface="Roboto"/>
                <a:ea typeface="Roboto"/>
                <a:cs typeface="Roboto"/>
                <a:sym typeface="Roboto"/>
              </a:rPr>
              <a:t> using </a:t>
            </a:r>
            <a:r>
              <a:rPr lang="en">
                <a:latin typeface="Roboto"/>
                <a:ea typeface="Roboto"/>
                <a:cs typeface="Roboto"/>
                <a:sym typeface="Roboto"/>
              </a:rPr>
              <a:t>cosine</a:t>
            </a:r>
            <a:r>
              <a:rPr lang="en">
                <a:latin typeface="Roboto"/>
                <a:ea typeface="Roboto"/>
                <a:cs typeface="Roboto"/>
                <a:sym typeface="Roboto"/>
              </a:rPr>
              <a:t> similarity between the features extracted by the dataset and features in the given input image. </a:t>
            </a:r>
            <a:endParaRPr>
              <a:latin typeface="Roboto"/>
              <a:ea typeface="Roboto"/>
              <a:cs typeface="Roboto"/>
              <a:sym typeface="Roboto"/>
            </a:endParaRPr>
          </a:p>
          <a:p>
            <a:pPr indent="0" lvl="0" marL="0" rtl="0" algn="l">
              <a:spcBef>
                <a:spcPts val="1000"/>
              </a:spcBef>
              <a:spcAft>
                <a:spcPts val="0"/>
              </a:spcAft>
              <a:buNone/>
            </a:pPr>
            <a:r>
              <a:t/>
            </a:r>
            <a:endParaRPr sz="1300">
              <a:latin typeface="Roboto"/>
              <a:ea typeface="Roboto"/>
              <a:cs typeface="Roboto"/>
              <a:sym typeface="Roboto"/>
            </a:endParaRPr>
          </a:p>
          <a:p>
            <a:pPr indent="0" lvl="0" marL="0" rtl="0" algn="l">
              <a:spcBef>
                <a:spcPts val="100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34" name="Shape 134"/>
        <p:cNvGrpSpPr/>
        <p:nvPr/>
      </p:nvGrpSpPr>
      <p:grpSpPr>
        <a:xfrm>
          <a:off x="0" y="0"/>
          <a:ext cx="0" cy="0"/>
          <a:chOff x="0" y="0"/>
          <a:chExt cx="0" cy="0"/>
        </a:xfrm>
      </p:grpSpPr>
      <p:sp>
        <p:nvSpPr>
          <p:cNvPr id="135" name="Google Shape;135;p23"/>
          <p:cNvSpPr txBox="1"/>
          <p:nvPr>
            <p:ph type="title"/>
          </p:nvPr>
        </p:nvSpPr>
        <p:spPr>
          <a:xfrm>
            <a:off x="457200" y="411475"/>
            <a:ext cx="8229600" cy="371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Implementation</a:t>
            </a:r>
            <a:endParaRPr/>
          </a:p>
        </p:txBody>
      </p:sp>
      <p:sp>
        <p:nvSpPr>
          <p:cNvPr id="136" name="Google Shape;136;p23"/>
          <p:cNvSpPr txBox="1"/>
          <p:nvPr/>
        </p:nvSpPr>
        <p:spPr>
          <a:xfrm>
            <a:off x="870450" y="1085225"/>
            <a:ext cx="7816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For retrieving the images color, edge &amp; texture features are considered.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At first , initial </a:t>
            </a:r>
            <a:r>
              <a:rPr lang="en">
                <a:latin typeface="Roboto"/>
                <a:ea typeface="Roboto"/>
                <a:cs typeface="Roboto"/>
                <a:sym typeface="Roboto"/>
              </a:rPr>
              <a:t>setup</a:t>
            </a:r>
            <a:r>
              <a:rPr lang="en">
                <a:latin typeface="Roboto"/>
                <a:ea typeface="Roboto"/>
                <a:cs typeface="Roboto"/>
                <a:sym typeface="Roboto"/>
              </a:rPr>
              <a:t> is done .</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We </a:t>
            </a:r>
            <a:r>
              <a:rPr lang="en">
                <a:latin typeface="Roboto"/>
                <a:ea typeface="Roboto"/>
                <a:cs typeface="Roboto"/>
                <a:sym typeface="Roboto"/>
              </a:rPr>
              <a:t>downloaded</a:t>
            </a:r>
            <a:r>
              <a:rPr lang="en">
                <a:latin typeface="Roboto"/>
                <a:ea typeface="Roboto"/>
                <a:cs typeface="Roboto"/>
                <a:sym typeface="Roboto"/>
              </a:rPr>
              <a:t> the dataset , it consist of </a:t>
            </a:r>
            <a:r>
              <a:rPr lang="en">
                <a:latin typeface="Roboto"/>
                <a:ea typeface="Roboto"/>
                <a:cs typeface="Roboto"/>
                <a:sym typeface="Roboto"/>
              </a:rPr>
              <a:t>around</a:t>
            </a:r>
            <a:r>
              <a:rPr lang="en">
                <a:latin typeface="Roboto"/>
                <a:ea typeface="Roboto"/>
                <a:cs typeface="Roboto"/>
                <a:sym typeface="Roboto"/>
              </a:rPr>
              <a:t> 1000 images.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latin typeface="Roboto"/>
                <a:ea typeface="Roboto"/>
                <a:cs typeface="Roboto"/>
                <a:sym typeface="Roboto"/>
              </a:rPr>
              <a:t>Dataset has 1 query and other comparing similarity images</a:t>
            </a:r>
            <a:endParaRPr>
              <a:latin typeface="Roboto"/>
              <a:ea typeface="Roboto"/>
              <a:cs typeface="Roboto"/>
              <a:sym typeface="Roboto"/>
            </a:endParaRPr>
          </a:p>
          <a:p>
            <a:pPr indent="-317500" lvl="0" marL="457200" rtl="0" algn="l">
              <a:spcBef>
                <a:spcPts val="0"/>
              </a:spcBef>
              <a:spcAft>
                <a:spcPts val="0"/>
              </a:spcAft>
              <a:buSzPts val="1400"/>
              <a:buFont typeface="Roboto"/>
              <a:buAutoNum type="arabicPeriod"/>
            </a:pPr>
            <a:r>
              <a:rPr lang="en">
                <a:solidFill>
                  <a:schemeClr val="dk1"/>
                </a:solidFill>
                <a:latin typeface="Roboto"/>
                <a:ea typeface="Roboto"/>
                <a:cs typeface="Roboto"/>
                <a:sym typeface="Roboto"/>
              </a:rPr>
              <a:t>Global </a:t>
            </a:r>
            <a:r>
              <a:rPr lang="en">
                <a:solidFill>
                  <a:schemeClr val="dk1"/>
                </a:solidFill>
                <a:latin typeface="Roboto"/>
                <a:ea typeface="Roboto"/>
                <a:cs typeface="Roboto"/>
                <a:sym typeface="Roboto"/>
              </a:rPr>
              <a:t> &amp; Local features are extracted calculated and these are stored. </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Cosine similarity is calculated between the feature vector of query image and database images</a:t>
            </a:r>
            <a:endParaRPr>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
                <a:solidFill>
                  <a:schemeClr val="dk1"/>
                </a:solidFill>
                <a:latin typeface="Roboto"/>
                <a:ea typeface="Roboto"/>
                <a:cs typeface="Roboto"/>
                <a:sym typeface="Roboto"/>
              </a:rPr>
              <a:t>Sorted the distance in ascending order and Top K images ais selected.</a:t>
            </a:r>
            <a:endParaRPr>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142" name="Google Shape;142;p24"/>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4"/>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4" name="Google Shape;144;p24"/>
          <p:cNvPicPr preferRelativeResize="0"/>
          <p:nvPr/>
        </p:nvPicPr>
        <p:blipFill>
          <a:blip r:embed="rId3">
            <a:alphaModFix/>
          </a:blip>
          <a:stretch>
            <a:fillRect/>
          </a:stretch>
        </p:blipFill>
        <p:spPr>
          <a:xfrm>
            <a:off x="4461700" y="1057200"/>
            <a:ext cx="4132251" cy="3486150"/>
          </a:xfrm>
          <a:prstGeom prst="rect">
            <a:avLst/>
          </a:prstGeom>
          <a:noFill/>
          <a:ln>
            <a:noFill/>
          </a:ln>
        </p:spPr>
      </p:pic>
      <p:pic>
        <p:nvPicPr>
          <p:cNvPr id="145" name="Google Shape;145;p24"/>
          <p:cNvPicPr preferRelativeResize="0"/>
          <p:nvPr/>
        </p:nvPicPr>
        <p:blipFill>
          <a:blip r:embed="rId4">
            <a:alphaModFix/>
          </a:blip>
          <a:stretch>
            <a:fillRect/>
          </a:stretch>
        </p:blipFill>
        <p:spPr>
          <a:xfrm>
            <a:off x="936275" y="2189163"/>
            <a:ext cx="1828575" cy="1222225"/>
          </a:xfrm>
          <a:prstGeom prst="rect">
            <a:avLst/>
          </a:prstGeom>
          <a:noFill/>
          <a:ln>
            <a:noFill/>
          </a:ln>
        </p:spPr>
      </p:pic>
      <p:sp>
        <p:nvSpPr>
          <p:cNvPr id="146" name="Google Shape;146;p24"/>
          <p:cNvSpPr txBox="1"/>
          <p:nvPr/>
        </p:nvSpPr>
        <p:spPr>
          <a:xfrm>
            <a:off x="936275" y="3494025"/>
            <a:ext cx="1789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Proxima Nova"/>
                <a:ea typeface="Proxima Nova"/>
                <a:cs typeface="Proxima Nova"/>
                <a:sym typeface="Proxima Nova"/>
              </a:rPr>
              <a:t>Input</a:t>
            </a:r>
            <a:endParaRPr b="1" sz="1700">
              <a:solidFill>
                <a:schemeClr val="dk1"/>
              </a:solidFill>
              <a:latin typeface="Proxima Nova"/>
              <a:ea typeface="Proxima Nova"/>
              <a:cs typeface="Proxima Nova"/>
              <a:sym typeface="Proxima Nova"/>
            </a:endParaRPr>
          </a:p>
        </p:txBody>
      </p:sp>
      <p:sp>
        <p:nvSpPr>
          <p:cNvPr id="147" name="Google Shape;147;p24"/>
          <p:cNvSpPr txBox="1"/>
          <p:nvPr/>
        </p:nvSpPr>
        <p:spPr>
          <a:xfrm>
            <a:off x="6117875" y="4560825"/>
            <a:ext cx="1789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Proxima Nova"/>
                <a:ea typeface="Proxima Nova"/>
                <a:cs typeface="Proxima Nova"/>
                <a:sym typeface="Proxima Nova"/>
              </a:rPr>
              <a:t>Output</a:t>
            </a:r>
            <a:endParaRPr b="1" sz="1700">
              <a:solidFill>
                <a:schemeClr val="dk1"/>
              </a:solidFill>
              <a:latin typeface="Proxima Nova"/>
              <a:ea typeface="Proxima Nova"/>
              <a:cs typeface="Proxima Nova"/>
              <a:sym typeface="Proxima Nova"/>
            </a:endParaRPr>
          </a:p>
        </p:txBody>
      </p:sp>
      <p:sp>
        <p:nvSpPr>
          <p:cNvPr id="148" name="Google Shape;148;p24"/>
          <p:cNvSpPr/>
          <p:nvPr/>
        </p:nvSpPr>
        <p:spPr>
          <a:xfrm>
            <a:off x="3064675" y="2372450"/>
            <a:ext cx="1146600" cy="7071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54" name="Google Shape;154;p25"/>
          <p:cNvSpPr txBox="1"/>
          <p:nvPr>
            <p:ph idx="2" type="body"/>
          </p:nvPr>
        </p:nvSpPr>
        <p:spPr>
          <a:xfrm>
            <a:off x="4939500" y="1379125"/>
            <a:ext cx="3837000" cy="30402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lang="en" sz="6400">
                <a:latin typeface="Times New Roman"/>
                <a:ea typeface="Times New Roman"/>
                <a:cs typeface="Times New Roman"/>
                <a:sym typeface="Times New Roman"/>
              </a:rPr>
              <a:t>A query image can be retrieved efficiently from a large database. </a:t>
            </a:r>
            <a:endParaRPr sz="6400">
              <a:latin typeface="Times New Roman"/>
              <a:ea typeface="Times New Roman"/>
              <a:cs typeface="Times New Roman"/>
              <a:sym typeface="Times New Roman"/>
            </a:endParaRPr>
          </a:p>
          <a:p>
            <a:pPr indent="0" lvl="0" marL="0" rtl="0" algn="l">
              <a:spcBef>
                <a:spcPts val="1200"/>
              </a:spcBef>
              <a:spcAft>
                <a:spcPts val="0"/>
              </a:spcAft>
              <a:buNone/>
            </a:pPr>
            <a:r>
              <a:rPr lang="en" sz="6400">
                <a:latin typeface="Times New Roman"/>
                <a:ea typeface="Times New Roman"/>
                <a:cs typeface="Times New Roman"/>
                <a:sym typeface="Times New Roman"/>
              </a:rPr>
              <a:t>The retrieved result images often contain the similar content against the query image when compared with the Database. </a:t>
            </a:r>
            <a:endParaRPr sz="6400">
              <a:latin typeface="Times New Roman"/>
              <a:ea typeface="Times New Roman"/>
              <a:cs typeface="Times New Roman"/>
              <a:sym typeface="Times New Roman"/>
            </a:endParaRPr>
          </a:p>
          <a:p>
            <a:pPr indent="0" lvl="0" marL="0" rtl="0" algn="l">
              <a:spcBef>
                <a:spcPts val="1200"/>
              </a:spcBef>
              <a:spcAft>
                <a:spcPts val="0"/>
              </a:spcAft>
              <a:buNone/>
            </a:pPr>
            <a:r>
              <a:t/>
            </a:r>
            <a:endParaRPr sz="6400">
              <a:latin typeface="Times New Roman"/>
              <a:ea typeface="Times New Roman"/>
              <a:cs typeface="Times New Roman"/>
              <a:sym typeface="Times New Roman"/>
            </a:endParaRPr>
          </a:p>
          <a:p>
            <a:pPr indent="0" lvl="0" marL="0" rtl="0" algn="l">
              <a:spcBef>
                <a:spcPts val="1200"/>
              </a:spcBef>
              <a:spcAft>
                <a:spcPts val="0"/>
              </a:spcAft>
              <a:buNone/>
            </a:pPr>
            <a:r>
              <a:rPr lang="en" sz="6400">
                <a:latin typeface="Times New Roman"/>
                <a:ea typeface="Times New Roman"/>
                <a:cs typeface="Times New Roman"/>
                <a:sym typeface="Times New Roman"/>
              </a:rPr>
              <a:t>The result can be improved in future by introducing feedback and user’s choice in the system.</a:t>
            </a:r>
            <a:endParaRPr sz="6400">
              <a:latin typeface="Times New Roman"/>
              <a:ea typeface="Times New Roman"/>
              <a:cs typeface="Times New Roman"/>
              <a:sym typeface="Times New Roman"/>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78571"/>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a:t>References</a:t>
            </a:r>
            <a:endParaRPr b="0"/>
          </a:p>
        </p:txBody>
      </p:sp>
      <p:sp>
        <p:nvSpPr>
          <p:cNvPr id="160" name="Google Shape;160;p2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u="sng">
                <a:solidFill>
                  <a:srgbClr val="0000FF"/>
                </a:solidFill>
                <a:hlinkClick r:id="rId3">
                  <a:extLst>
                    <a:ext uri="{A12FA001-AC4F-418D-AE19-62706E023703}">
                      <ahyp:hlinkClr val="tx"/>
                    </a:ext>
                  </a:extLst>
                </a:hlinkClick>
              </a:rPr>
              <a:t>http://www.acsij.org/documents/v2i4/ACSIJ-2013-2-4-214.pdf</a:t>
            </a:r>
            <a:endParaRPr>
              <a:solidFill>
                <a:srgbClr val="0000FF"/>
              </a:solidFill>
            </a:endParaRPr>
          </a:p>
          <a:p>
            <a:pPr indent="0" lvl="0" marL="0" rtl="0" algn="l">
              <a:spcBef>
                <a:spcPts val="1200"/>
              </a:spcBef>
              <a:spcAft>
                <a:spcPts val="0"/>
              </a:spcAft>
              <a:buNone/>
            </a:pPr>
            <a:r>
              <a:t/>
            </a:r>
            <a:endParaRPr>
              <a:solidFill>
                <a:srgbClr val="0000FF"/>
              </a:solidFill>
            </a:endParaRPr>
          </a:p>
          <a:p>
            <a:pPr indent="0" lvl="0" marL="0" rtl="0" algn="l">
              <a:spcBef>
                <a:spcPts val="1200"/>
              </a:spcBef>
              <a:spcAft>
                <a:spcPts val="1200"/>
              </a:spcAft>
              <a:buNone/>
            </a:pPr>
            <a:r>
              <a:t/>
            </a:r>
            <a:endParaRPr>
              <a:solidFill>
                <a:srgbClr val="0000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457200" y="411475"/>
            <a:ext cx="8229600" cy="42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4"/>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Change management infographics</a:t>
            </a:r>
            <a:endParaRPr/>
          </a:p>
        </p:txBody>
      </p:sp>
      <p:sp>
        <p:nvSpPr>
          <p:cNvPr id="54" name="Google Shape;54;p14"/>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nvSpPr>
        <p:spPr>
          <a:xfrm>
            <a:off x="901300" y="1043700"/>
            <a:ext cx="7393800" cy="3652500"/>
          </a:xfrm>
          <a:prstGeom prst="rect">
            <a:avLst/>
          </a:prstGeom>
          <a:solidFill>
            <a:srgbClr val="23C8AC">
              <a:alpha val="25099"/>
            </a:srgbClr>
          </a:solid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It is the application of computer vision techniques to the image retrieval problem, that is, the problem of searching for digital images in large databases.</a:t>
            </a:r>
            <a:endParaRPr sz="1800">
              <a:solidFill>
                <a:schemeClr val="dk1"/>
              </a:solidFill>
              <a:latin typeface="Proxima Nova"/>
              <a:ea typeface="Proxima Nova"/>
              <a:cs typeface="Proxima Nova"/>
              <a:sym typeface="Proxima Nova"/>
            </a:endParaRPr>
          </a:p>
          <a:p>
            <a:pPr indent="-342900" lvl="0" marL="457200" rtl="0" algn="just">
              <a:lnSpc>
                <a:spcPct val="115000"/>
              </a:lnSpc>
              <a:spcBef>
                <a:spcPts val="10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"Content-based" means that the search analyzes the contents of the image rather than the metadata such as keywords, tags, or descriptions associated with the image.</a:t>
            </a:r>
            <a:endParaRPr sz="1800">
              <a:solidFill>
                <a:schemeClr val="dk1"/>
              </a:solidFill>
              <a:latin typeface="Proxima Nova"/>
              <a:ea typeface="Proxima Nova"/>
              <a:cs typeface="Proxima Nova"/>
              <a:sym typeface="Proxima Nova"/>
            </a:endParaRPr>
          </a:p>
          <a:p>
            <a:pPr indent="-342900" lvl="0" marL="457200" rtl="0" algn="just">
              <a:lnSpc>
                <a:spcPct val="115000"/>
              </a:lnSpc>
              <a:spcBef>
                <a:spcPts val="1000"/>
              </a:spcBef>
              <a:spcAft>
                <a:spcPts val="0"/>
              </a:spcAft>
              <a:buClr>
                <a:schemeClr val="dk1"/>
              </a:buClr>
              <a:buSzPts val="1800"/>
              <a:buFont typeface="Proxima Nova"/>
              <a:buChar char="●"/>
            </a:pPr>
            <a:r>
              <a:rPr lang="en" sz="1800">
                <a:solidFill>
                  <a:schemeClr val="dk1"/>
                </a:solidFill>
                <a:latin typeface="Proxima Nova"/>
                <a:ea typeface="Proxima Nova"/>
                <a:cs typeface="Proxima Nova"/>
                <a:sym typeface="Proxima Nova"/>
              </a:rPr>
              <a:t>The term "content" in this context might refer to colors, shapes, textures, or any other information that can be derived from the image itself.</a:t>
            </a:r>
            <a:endParaRPr sz="1800">
              <a:solidFill>
                <a:schemeClr val="dk1"/>
              </a:solidFill>
              <a:latin typeface="Proxima Nova"/>
              <a:ea typeface="Proxima Nova"/>
              <a:cs typeface="Proxima Nova"/>
              <a:sym typeface="Proxima Nova"/>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5"/>
          <p:cNvSpPr txBox="1"/>
          <p:nvPr/>
        </p:nvSpPr>
        <p:spPr>
          <a:xfrm>
            <a:off x="6197700" y="1864225"/>
            <a:ext cx="2489100" cy="2837700"/>
          </a:xfrm>
          <a:prstGeom prst="rect">
            <a:avLst/>
          </a:prstGeom>
          <a:solidFill>
            <a:srgbClr val="21979E">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62" name="Google Shape;62;p15"/>
          <p:cNvSpPr txBox="1"/>
          <p:nvPr/>
        </p:nvSpPr>
        <p:spPr>
          <a:xfrm>
            <a:off x="3327450" y="1864225"/>
            <a:ext cx="2489100" cy="2837700"/>
          </a:xfrm>
          <a:prstGeom prst="rect">
            <a:avLst/>
          </a:prstGeom>
          <a:solidFill>
            <a:srgbClr val="218799">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63" name="Google Shape;63;p15"/>
          <p:cNvSpPr txBox="1"/>
          <p:nvPr/>
        </p:nvSpPr>
        <p:spPr>
          <a:xfrm>
            <a:off x="457200" y="1864225"/>
            <a:ext cx="2489100" cy="2837700"/>
          </a:xfrm>
          <a:prstGeom prst="rect">
            <a:avLst/>
          </a:prstGeom>
          <a:solidFill>
            <a:srgbClr val="207794">
              <a:alpha val="1254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800">
              <a:solidFill>
                <a:schemeClr val="lt1"/>
              </a:solidFill>
              <a:latin typeface="Fira Sans Extra Condensed"/>
              <a:ea typeface="Fira Sans Extra Condensed"/>
              <a:cs typeface="Fira Sans Extra Condensed"/>
              <a:sym typeface="Fira Sans Extra Condensed"/>
            </a:endParaRPr>
          </a:p>
        </p:txBody>
      </p:sp>
      <p:sp>
        <p:nvSpPr>
          <p:cNvPr id="64" name="Google Shape;64;p15"/>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Content Comparison using Image Distance Measure</a:t>
            </a:r>
            <a:endParaRPr/>
          </a:p>
        </p:txBody>
      </p:sp>
      <p:sp>
        <p:nvSpPr>
          <p:cNvPr id="65" name="Google Shape;65;p15"/>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773850" y="1676950"/>
            <a:ext cx="1855800" cy="371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Colour</a:t>
            </a:r>
            <a:endParaRPr b="1" sz="1800">
              <a:solidFill>
                <a:schemeClr val="lt1"/>
              </a:solidFill>
              <a:latin typeface="Fira Sans Extra Condensed"/>
              <a:ea typeface="Fira Sans Extra Condensed"/>
              <a:cs typeface="Fira Sans Extra Condensed"/>
              <a:sym typeface="Fira Sans Extra Condensed"/>
            </a:endParaRPr>
          </a:p>
        </p:txBody>
      </p:sp>
      <p:sp>
        <p:nvSpPr>
          <p:cNvPr id="68" name="Google Shape;68;p15"/>
          <p:cNvSpPr txBox="1"/>
          <p:nvPr/>
        </p:nvSpPr>
        <p:spPr>
          <a:xfrm>
            <a:off x="457200" y="2207479"/>
            <a:ext cx="2489100" cy="2213400"/>
          </a:xfrm>
          <a:prstGeom prst="rect">
            <a:avLst/>
          </a:prstGeom>
          <a:noFill/>
          <a:ln>
            <a:noFill/>
          </a:ln>
        </p:spPr>
        <p:txBody>
          <a:bodyPr anchorCtr="0" anchor="ctr" bIns="91425" lIns="91425" spcFirstLastPara="1" rIns="91425" wrap="square" tIns="91425">
            <a:noAutofit/>
          </a:bodyPr>
          <a:lstStyle/>
          <a:p>
            <a:pPr indent="-317500" lvl="0" marL="457200" rtl="0" algn="l">
              <a:lnSpc>
                <a:spcPct val="100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Computing distance measures based on color similarity is achieved by computing a color histogram for each image that identifies the proportion of pixels within an image holding specific values.</a:t>
            </a:r>
            <a:endParaRPr>
              <a:solidFill>
                <a:schemeClr val="dk1"/>
              </a:solidFill>
              <a:latin typeface="Roboto"/>
              <a:ea typeface="Roboto"/>
              <a:cs typeface="Roboto"/>
              <a:sym typeface="Roboto"/>
            </a:endParaRPr>
          </a:p>
        </p:txBody>
      </p:sp>
      <p:sp>
        <p:nvSpPr>
          <p:cNvPr id="69" name="Google Shape;69;p15"/>
          <p:cNvSpPr txBox="1"/>
          <p:nvPr/>
        </p:nvSpPr>
        <p:spPr>
          <a:xfrm>
            <a:off x="6514400" y="1676950"/>
            <a:ext cx="1855800" cy="371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Shape</a:t>
            </a:r>
            <a:endParaRPr b="1" sz="1800">
              <a:solidFill>
                <a:schemeClr val="lt1"/>
              </a:solidFill>
              <a:latin typeface="Fira Sans Extra Condensed"/>
              <a:ea typeface="Fira Sans Extra Condensed"/>
              <a:cs typeface="Fira Sans Extra Condensed"/>
              <a:sym typeface="Fira Sans Extra Condensed"/>
            </a:endParaRPr>
          </a:p>
        </p:txBody>
      </p:sp>
      <p:sp>
        <p:nvSpPr>
          <p:cNvPr id="70" name="Google Shape;70;p15"/>
          <p:cNvSpPr txBox="1"/>
          <p:nvPr/>
        </p:nvSpPr>
        <p:spPr>
          <a:xfrm>
            <a:off x="6121500" y="2055063"/>
            <a:ext cx="2489100" cy="16845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Shape does not refer to the shape of an image but to the shape of a particular region that is being sought out.</a:t>
            </a:r>
            <a:endParaRPr>
              <a:solidFill>
                <a:schemeClr val="dk1"/>
              </a:solidFill>
              <a:latin typeface="Roboto"/>
              <a:ea typeface="Roboto"/>
              <a:cs typeface="Roboto"/>
              <a:sym typeface="Roboto"/>
            </a:endParaRPr>
          </a:p>
        </p:txBody>
      </p:sp>
      <p:sp>
        <p:nvSpPr>
          <p:cNvPr id="71" name="Google Shape;71;p15"/>
          <p:cNvSpPr txBox="1"/>
          <p:nvPr/>
        </p:nvSpPr>
        <p:spPr>
          <a:xfrm>
            <a:off x="3327450" y="1902663"/>
            <a:ext cx="2489100" cy="16845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It measures look for visual patterns in images and how they are spatially defined.</a:t>
            </a:r>
            <a:endParaRPr>
              <a:solidFill>
                <a:schemeClr val="dk1"/>
              </a:solidFill>
              <a:latin typeface="Roboto"/>
              <a:ea typeface="Roboto"/>
              <a:cs typeface="Roboto"/>
              <a:sym typeface="Roboto"/>
            </a:endParaRPr>
          </a:p>
        </p:txBody>
      </p:sp>
      <p:sp>
        <p:nvSpPr>
          <p:cNvPr id="72" name="Google Shape;72;p15"/>
          <p:cNvSpPr txBox="1"/>
          <p:nvPr/>
        </p:nvSpPr>
        <p:spPr>
          <a:xfrm>
            <a:off x="3644100" y="1676950"/>
            <a:ext cx="1855800" cy="371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Texture</a:t>
            </a:r>
            <a:endParaRPr b="1" sz="1800">
              <a:solidFill>
                <a:schemeClr val="lt1"/>
              </a:solidFill>
              <a:latin typeface="Fira Sans Extra Condensed"/>
              <a:ea typeface="Fira Sans Extra Condensed"/>
              <a:cs typeface="Fira Sans Extra Condensed"/>
              <a:sym typeface="Fira Sans Extra Condensed"/>
            </a:endParaRPr>
          </a:p>
        </p:txBody>
      </p:sp>
      <p:sp>
        <p:nvSpPr>
          <p:cNvPr id="73" name="Google Shape;73;p15"/>
          <p:cNvSpPr txBox="1"/>
          <p:nvPr/>
        </p:nvSpPr>
        <p:spPr>
          <a:xfrm>
            <a:off x="2711050" y="982775"/>
            <a:ext cx="3718500" cy="371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Fira Sans Extra Condensed"/>
                <a:ea typeface="Fira Sans Extra Condensed"/>
                <a:cs typeface="Fira Sans Extra Condensed"/>
                <a:sym typeface="Fira Sans Extra Condensed"/>
              </a:rPr>
              <a:t>Measures of Image distance</a:t>
            </a:r>
            <a:endParaRPr b="1" sz="1800">
              <a:solidFill>
                <a:schemeClr val="lt1"/>
              </a:solidFill>
              <a:latin typeface="Fira Sans Extra Condensed"/>
              <a:ea typeface="Fira Sans Extra Condensed"/>
              <a:cs typeface="Fira Sans Extra Condensed"/>
              <a:sym typeface="Fira Sans Extra Condensed"/>
            </a:endParaRPr>
          </a:p>
        </p:txBody>
      </p:sp>
      <p:cxnSp>
        <p:nvCxnSpPr>
          <p:cNvPr id="74" name="Google Shape;74;p15"/>
          <p:cNvCxnSpPr>
            <a:stCxn id="73" idx="2"/>
            <a:endCxn id="67" idx="0"/>
          </p:cNvCxnSpPr>
          <p:nvPr/>
        </p:nvCxnSpPr>
        <p:spPr>
          <a:xfrm rot="5400000">
            <a:off x="2974600" y="81275"/>
            <a:ext cx="322800" cy="28686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75" name="Google Shape;75;p15"/>
          <p:cNvCxnSpPr>
            <a:stCxn id="73" idx="2"/>
            <a:endCxn id="72" idx="0"/>
          </p:cNvCxnSpPr>
          <p:nvPr/>
        </p:nvCxnSpPr>
        <p:spPr>
          <a:xfrm flipH="1" rot="-5400000">
            <a:off x="4409800" y="1514675"/>
            <a:ext cx="322800" cy="18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76" name="Google Shape;76;p15"/>
          <p:cNvCxnSpPr>
            <a:stCxn id="73" idx="2"/>
            <a:endCxn id="69" idx="0"/>
          </p:cNvCxnSpPr>
          <p:nvPr/>
        </p:nvCxnSpPr>
        <p:spPr>
          <a:xfrm flipH="1" rot="-5400000">
            <a:off x="5844850" y="79625"/>
            <a:ext cx="322800" cy="2871900"/>
          </a:xfrm>
          <a:prstGeom prst="bentConnector3">
            <a:avLst>
              <a:gd fmla="val 49996"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Dataset Description</a:t>
            </a:r>
            <a:endParaRPr/>
          </a:p>
        </p:txBody>
      </p:sp>
      <p:sp>
        <p:nvSpPr>
          <p:cNvPr id="82" name="Google Shape;82;p16"/>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txBox="1"/>
          <p:nvPr/>
        </p:nvSpPr>
        <p:spPr>
          <a:xfrm>
            <a:off x="578650" y="1354450"/>
            <a:ext cx="7929600" cy="1693200"/>
          </a:xfrm>
          <a:prstGeom prst="rect">
            <a:avLst/>
          </a:prstGeom>
          <a:solidFill>
            <a:srgbClr val="207794">
              <a:alpha val="12549"/>
            </a:srgbClr>
          </a:solidFill>
          <a:ln>
            <a:noFill/>
          </a:ln>
        </p:spPr>
        <p:txBody>
          <a:bodyPr anchorCtr="0" anchor="ctr"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We are using corel dataset consists of around 1000 images.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Each image in the dataset is of 384 * 256 or 256 * 384 size-wise.</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Corel dataset is of the following semantic categories: Mountains and Snow,people and </a:t>
            </a:r>
            <a:r>
              <a:rPr lang="en">
                <a:latin typeface="Roboto"/>
                <a:ea typeface="Roboto"/>
                <a:cs typeface="Roboto"/>
                <a:sym typeface="Roboto"/>
              </a:rPr>
              <a:t>villages</a:t>
            </a:r>
            <a:r>
              <a:rPr lang="en">
                <a:latin typeface="Roboto"/>
                <a:ea typeface="Roboto"/>
                <a:cs typeface="Roboto"/>
                <a:sym typeface="Roboto"/>
              </a:rPr>
              <a:t> in  Africa, Dinosaurs, monuments, Buses, Food, Elephants,Horses, Beach and Flowers.</a:t>
            </a:r>
            <a:endParaRPr>
              <a:latin typeface="Roboto"/>
              <a:ea typeface="Roboto"/>
              <a:cs typeface="Roboto"/>
              <a:sym typeface="Roboto"/>
            </a:endParaRPr>
          </a:p>
          <a:p>
            <a:pPr indent="0" lvl="0" marL="45720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idx="4294967295"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pic>
        <p:nvPicPr>
          <p:cNvPr id="90" name="Google Shape;90;p17"/>
          <p:cNvPicPr preferRelativeResize="0"/>
          <p:nvPr/>
        </p:nvPicPr>
        <p:blipFill rotWithShape="1">
          <a:blip r:embed="rId3">
            <a:alphaModFix/>
          </a:blip>
          <a:srcRect b="16774" l="50598" r="27018" t="41623"/>
          <a:stretch/>
        </p:blipFill>
        <p:spPr>
          <a:xfrm>
            <a:off x="2710450" y="1022750"/>
            <a:ext cx="3705826" cy="3874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8"/>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803675" y="738900"/>
            <a:ext cx="7575900" cy="37095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solidFill>
                  <a:schemeClr val="lt1"/>
                </a:solidFill>
                <a:highlight>
                  <a:srgbClr val="23C8AC"/>
                </a:highlight>
                <a:latin typeface="Roboto"/>
                <a:ea typeface="Roboto"/>
                <a:cs typeface="Roboto"/>
                <a:sym typeface="Roboto"/>
              </a:rPr>
              <a:t>Feature Extraction</a:t>
            </a:r>
            <a:r>
              <a:rPr lang="en" sz="1700">
                <a:highlight>
                  <a:srgbClr val="23C8AC"/>
                </a:highlight>
                <a:latin typeface="Roboto"/>
                <a:ea typeface="Roboto"/>
                <a:cs typeface="Roboto"/>
                <a:sym typeface="Roboto"/>
              </a:rPr>
              <a:t>:</a:t>
            </a:r>
            <a:r>
              <a:rPr lang="en" sz="1700">
                <a:latin typeface="Roboto"/>
                <a:ea typeface="Roboto"/>
                <a:cs typeface="Roboto"/>
                <a:sym typeface="Roboto"/>
              </a:rPr>
              <a:t> In this module the features of interest are calculated for image database. </a:t>
            </a:r>
            <a:endParaRPr sz="1700">
              <a:latin typeface="Roboto"/>
              <a:ea typeface="Roboto"/>
              <a:cs typeface="Roboto"/>
              <a:sym typeface="Roboto"/>
            </a:endParaRPr>
          </a:p>
          <a:p>
            <a:pPr indent="-336550" lvl="0" marL="457200" rtl="0" algn="l">
              <a:spcBef>
                <a:spcPts val="1000"/>
              </a:spcBef>
              <a:spcAft>
                <a:spcPts val="0"/>
              </a:spcAft>
              <a:buSzPts val="1700"/>
              <a:buFont typeface="Roboto"/>
              <a:buChar char="●"/>
            </a:pPr>
            <a:r>
              <a:rPr b="1" lang="en" sz="1700">
                <a:solidFill>
                  <a:schemeClr val="lt1"/>
                </a:solidFill>
                <a:highlight>
                  <a:srgbClr val="22B8A7"/>
                </a:highlight>
                <a:latin typeface="Roboto"/>
                <a:ea typeface="Roboto"/>
                <a:cs typeface="Roboto"/>
                <a:sym typeface="Roboto"/>
              </a:rPr>
              <a:t>Feature extraction of query image:</a:t>
            </a:r>
            <a:r>
              <a:rPr lang="en" sz="1700">
                <a:latin typeface="Roboto"/>
                <a:ea typeface="Roboto"/>
                <a:cs typeface="Roboto"/>
                <a:sym typeface="Roboto"/>
              </a:rPr>
              <a:t> This module calculates the feature of the query image. Query image can be a part of image database or it may not be a part of image database. </a:t>
            </a:r>
            <a:endParaRPr sz="1700">
              <a:latin typeface="Roboto"/>
              <a:ea typeface="Roboto"/>
              <a:cs typeface="Roboto"/>
              <a:sym typeface="Roboto"/>
            </a:endParaRPr>
          </a:p>
          <a:p>
            <a:pPr indent="-336550" lvl="0" marL="457200" rtl="0" algn="l">
              <a:spcBef>
                <a:spcPts val="1000"/>
              </a:spcBef>
              <a:spcAft>
                <a:spcPts val="0"/>
              </a:spcAft>
              <a:buSzPts val="1700"/>
              <a:buFont typeface="Roboto"/>
              <a:buChar char="●"/>
            </a:pPr>
            <a:r>
              <a:rPr b="1" lang="en" sz="1700">
                <a:solidFill>
                  <a:schemeClr val="lt1"/>
                </a:solidFill>
                <a:highlight>
                  <a:srgbClr val="22A8A2"/>
                </a:highlight>
                <a:latin typeface="Roboto"/>
                <a:ea typeface="Roboto"/>
                <a:cs typeface="Roboto"/>
                <a:sym typeface="Roboto"/>
              </a:rPr>
              <a:t>Similarity measure</a:t>
            </a:r>
            <a:r>
              <a:rPr b="1" lang="en" sz="1700">
                <a:solidFill>
                  <a:schemeClr val="lt1"/>
                </a:solidFill>
                <a:latin typeface="Roboto"/>
                <a:ea typeface="Roboto"/>
                <a:cs typeface="Roboto"/>
                <a:sym typeface="Roboto"/>
              </a:rPr>
              <a:t>:</a:t>
            </a:r>
            <a:r>
              <a:rPr lang="en" sz="1700">
                <a:latin typeface="Roboto"/>
                <a:ea typeface="Roboto"/>
                <a:cs typeface="Roboto"/>
                <a:sym typeface="Roboto"/>
              </a:rPr>
              <a:t> This module compares the feature database of the existing images with the query image on basis of the similarity measure of the interest</a:t>
            </a:r>
            <a:endParaRPr sz="1700">
              <a:latin typeface="Roboto"/>
              <a:ea typeface="Roboto"/>
              <a:cs typeface="Roboto"/>
              <a:sym typeface="Roboto"/>
            </a:endParaRPr>
          </a:p>
          <a:p>
            <a:pPr indent="-336550" lvl="0" marL="457200" rtl="0" algn="l">
              <a:spcBef>
                <a:spcPts val="1000"/>
              </a:spcBef>
              <a:spcAft>
                <a:spcPts val="1000"/>
              </a:spcAft>
              <a:buSzPts val="1700"/>
              <a:buFont typeface="Roboto"/>
              <a:buChar char="●"/>
            </a:pPr>
            <a:r>
              <a:rPr b="1" lang="en" sz="1700">
                <a:solidFill>
                  <a:schemeClr val="lt1"/>
                </a:solidFill>
                <a:highlight>
                  <a:srgbClr val="21979E"/>
                </a:highlight>
                <a:latin typeface="Roboto"/>
                <a:ea typeface="Roboto"/>
                <a:cs typeface="Roboto"/>
                <a:sym typeface="Roboto"/>
              </a:rPr>
              <a:t>Indexing:</a:t>
            </a:r>
            <a:r>
              <a:rPr b="1" lang="en" sz="1700">
                <a:solidFill>
                  <a:schemeClr val="lt1"/>
                </a:solidFill>
                <a:latin typeface="Roboto"/>
                <a:ea typeface="Roboto"/>
                <a:cs typeface="Roboto"/>
                <a:sym typeface="Roboto"/>
              </a:rPr>
              <a:t> </a:t>
            </a:r>
            <a:r>
              <a:rPr lang="en" sz="1700">
                <a:latin typeface="Roboto"/>
                <a:ea typeface="Roboto"/>
                <a:cs typeface="Roboto"/>
                <a:sym typeface="Roboto"/>
              </a:rPr>
              <a:t>This module performs filtering of images based on their content would provide better indexing and return more accurate results. Retrieval and Result: This module will display the matching images to the user based on indexing of similarity measure</a:t>
            </a:r>
            <a:endParaRPr sz="17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7794">
            <a:alpha val="12549"/>
          </a:srgbClr>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Extracting Colour Images</a:t>
            </a:r>
            <a:endParaRPr/>
          </a:p>
        </p:txBody>
      </p:sp>
      <p:sp>
        <p:nvSpPr>
          <p:cNvPr id="103" name="Google Shape;103;p19"/>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589350" y="947250"/>
            <a:ext cx="7929600" cy="3601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The M * N input RGB image I will be transformed into YCbCr color space.</a:t>
            </a:r>
            <a:endParaRPr sz="13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Following the image transformation, the portion of YCbCr is separated before the application of the canny edge detector to the portion of the image Y</a:t>
            </a:r>
            <a:endParaRPr sz="13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The edge obtained in the previous step is then merged with the unobtrusive Cb and Cr.</a:t>
            </a:r>
            <a:endParaRPr sz="13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Then, the synthesized image is transformed into a single RGB image.</a:t>
            </a:r>
            <a:endParaRPr sz="13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Next, each RGB component is broken down into separate R, G, and B component, followed by the histogram calculation for each portion within RGB image.</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For feature performance enhancement, separate wavelet transform is used on each obtained histogram. </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The feature vector for each image is computed in the repository.</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C8AC">
            <a:alpha val="12549"/>
          </a:srgbClr>
        </a:solidFill>
      </p:bgPr>
    </p:bg>
    <p:spTree>
      <p:nvGrpSpPr>
        <p:cNvPr id="109" name="Shape 109"/>
        <p:cNvGrpSpPr/>
        <p:nvPr/>
      </p:nvGrpSpPr>
      <p:grpSpPr>
        <a:xfrm>
          <a:off x="0" y="0"/>
          <a:ext cx="0" cy="0"/>
          <a:chOff x="0" y="0"/>
          <a:chExt cx="0" cy="0"/>
        </a:xfrm>
      </p:grpSpPr>
      <p:sp>
        <p:nvSpPr>
          <p:cNvPr id="110" name="Google Shape;110;p20"/>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Extracting Shape Features</a:t>
            </a:r>
            <a:endParaRPr/>
          </a:p>
        </p:txBody>
      </p:sp>
      <p:sp>
        <p:nvSpPr>
          <p:cNvPr id="111" name="Google Shape;111;p20"/>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txBox="1"/>
          <p:nvPr/>
        </p:nvSpPr>
        <p:spPr>
          <a:xfrm>
            <a:off x="589350" y="947250"/>
            <a:ext cx="7929600" cy="4099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AutoNum type="arabicPeriod"/>
            </a:pPr>
            <a:r>
              <a:rPr lang="en" sz="1300">
                <a:latin typeface="Roboto"/>
                <a:ea typeface="Roboto"/>
                <a:cs typeface="Roboto"/>
                <a:sym typeface="Roboto"/>
              </a:rPr>
              <a:t>The RGB color image is converted to grayscale image. For this purpose, the formula proposed by Craig is used as shown below :</a:t>
            </a:r>
            <a:endParaRPr sz="1300">
              <a:latin typeface="Roboto"/>
              <a:ea typeface="Roboto"/>
              <a:cs typeface="Roboto"/>
              <a:sym typeface="Roboto"/>
            </a:endParaRPr>
          </a:p>
          <a:p>
            <a:pPr indent="0" lvl="0" marL="457200" rtl="0" algn="l">
              <a:spcBef>
                <a:spcPts val="1000"/>
              </a:spcBef>
              <a:spcAft>
                <a:spcPts val="0"/>
              </a:spcAft>
              <a:buNone/>
            </a:pPr>
            <a:r>
              <a:t/>
            </a:r>
            <a:endParaRPr sz="1300">
              <a:latin typeface="Roboto"/>
              <a:ea typeface="Roboto"/>
              <a:cs typeface="Roboto"/>
              <a:sym typeface="Roboto"/>
            </a:endParaRPr>
          </a:p>
          <a:p>
            <a:pPr indent="0" lvl="0" marL="457200" rtl="0" algn="l">
              <a:spcBef>
                <a:spcPts val="1000"/>
              </a:spcBef>
              <a:spcAft>
                <a:spcPts val="0"/>
              </a:spcAft>
              <a:buNone/>
            </a:pPr>
            <a:r>
              <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a:pPr>
            <a:r>
              <a:rPr lang="en" sz="1300">
                <a:latin typeface="Roboto"/>
                <a:ea typeface="Roboto"/>
                <a:cs typeface="Roboto"/>
                <a:sym typeface="Roboto"/>
              </a:rPr>
              <a:t>Ig denotes the combined 2D matrix; Ir.Ig.Ib represents the components of color which form the colored image; Ig is denoted as the gray-level combined image. </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a:pPr>
            <a:r>
              <a:rPr lang="en" sz="1300">
                <a:latin typeface="Roboto"/>
                <a:ea typeface="Roboto"/>
                <a:cs typeface="Roboto"/>
                <a:sym typeface="Roboto"/>
              </a:rPr>
              <a:t>During the preprocessing step, the median filter is used to decrease noise. </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a:pPr>
            <a:r>
              <a:rPr lang="en" sz="1300">
                <a:latin typeface="Roboto"/>
                <a:ea typeface="Roboto"/>
                <a:cs typeface="Roboto"/>
                <a:sym typeface="Roboto"/>
              </a:rPr>
              <a:t>Accordingly, the neutrosophic clustering algorithm is then utilized for separating the pixels with very close values and for ignoring indeterminate pixels from the gray image. </a:t>
            </a:r>
            <a:endParaRPr sz="1300">
              <a:latin typeface="Roboto"/>
              <a:ea typeface="Roboto"/>
              <a:cs typeface="Roboto"/>
              <a:sym typeface="Roboto"/>
            </a:endParaRPr>
          </a:p>
          <a:p>
            <a:pPr indent="-311150" lvl="0" marL="457200" rtl="0" algn="l">
              <a:spcBef>
                <a:spcPts val="1000"/>
              </a:spcBef>
              <a:spcAft>
                <a:spcPts val="0"/>
              </a:spcAft>
              <a:buSzPts val="1300"/>
              <a:buFont typeface="Roboto"/>
              <a:buAutoNum type="arabicPeriod"/>
            </a:pPr>
            <a:r>
              <a:rPr lang="en" sz="1300">
                <a:latin typeface="Roboto"/>
                <a:ea typeface="Roboto"/>
                <a:cs typeface="Roboto"/>
                <a:sym typeface="Roboto"/>
              </a:rPr>
              <a:t>As the final task, the Canny edge method is used. This is for finding out the boundaries surrounding the identical pixels. In this work, the Canny edge method was employed to extract the shape features. </a:t>
            </a:r>
            <a:r>
              <a:rPr lang="en" sz="1300">
                <a:latin typeface="Roboto"/>
                <a:ea typeface="Roboto"/>
                <a:cs typeface="Roboto"/>
                <a:sym typeface="Roboto"/>
              </a:rPr>
              <a:t>This is followed by the extraction of the shaped content indices. </a:t>
            </a:r>
            <a:r>
              <a:rPr lang="en" sz="1300">
                <a:latin typeface="Roboto"/>
                <a:ea typeface="Roboto"/>
                <a:cs typeface="Roboto"/>
                <a:sym typeface="Roboto"/>
              </a:rPr>
              <a:t>These indices are stored inside the database in feature vector form.</a:t>
            </a:r>
            <a:endParaRPr sz="1300">
              <a:latin typeface="Roboto"/>
              <a:ea typeface="Roboto"/>
              <a:cs typeface="Roboto"/>
              <a:sym typeface="Roboto"/>
            </a:endParaRPr>
          </a:p>
          <a:p>
            <a:pPr indent="0" lvl="0" marL="0" rtl="0" algn="l">
              <a:spcBef>
                <a:spcPts val="100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114" name="Google Shape;114;p20"/>
          <p:cNvPicPr preferRelativeResize="0"/>
          <p:nvPr/>
        </p:nvPicPr>
        <p:blipFill rotWithShape="1">
          <a:blip r:embed="rId3">
            <a:alphaModFix/>
          </a:blip>
          <a:srcRect b="58630" l="27278" r="56666" t="36411"/>
          <a:stretch/>
        </p:blipFill>
        <p:spPr>
          <a:xfrm>
            <a:off x="2921800" y="1545425"/>
            <a:ext cx="2775773" cy="482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3C8AC">
            <a:alpha val="25099"/>
          </a:srgbClr>
        </a:solidFill>
      </p:bgPr>
    </p:bg>
    <p:spTree>
      <p:nvGrpSpPr>
        <p:cNvPr id="118" name="Shape 118"/>
        <p:cNvGrpSpPr/>
        <p:nvPr/>
      </p:nvGrpSpPr>
      <p:grpSpPr>
        <a:xfrm>
          <a:off x="0" y="0"/>
          <a:ext cx="0" cy="0"/>
          <a:chOff x="0" y="0"/>
          <a:chExt cx="0" cy="0"/>
        </a:xfrm>
      </p:grpSpPr>
      <p:sp>
        <p:nvSpPr>
          <p:cNvPr id="119" name="Google Shape;119;p21"/>
          <p:cNvSpPr txBox="1"/>
          <p:nvPr>
            <p:ph type="title"/>
          </p:nvPr>
        </p:nvSpPr>
        <p:spPr>
          <a:xfrm>
            <a:off x="457200" y="411475"/>
            <a:ext cx="8229600" cy="37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Extracting Texture Features</a:t>
            </a:r>
            <a:endParaRPr/>
          </a:p>
        </p:txBody>
      </p:sp>
      <p:sp>
        <p:nvSpPr>
          <p:cNvPr id="120" name="Google Shape;120;p21"/>
          <p:cNvSpPr/>
          <p:nvPr/>
        </p:nvSpPr>
        <p:spPr>
          <a:xfrm>
            <a:off x="2576975" y="-378725"/>
            <a:ext cx="25" cy="25"/>
          </a:xfrm>
          <a:custGeom>
            <a:rect b="b" l="l" r="r" t="t"/>
            <a:pathLst>
              <a:path extrusionOk="0" fill="none" h="1" w="1">
                <a:moveTo>
                  <a:pt x="0" y="1"/>
                </a:moveTo>
                <a:lnTo>
                  <a:pt x="0" y="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a:off x="2569775" y="-313500"/>
            <a:ext cx="25" cy="25"/>
          </a:xfrm>
          <a:custGeom>
            <a:rect b="b" l="l" r="r" t="t"/>
            <a:pathLst>
              <a:path extrusionOk="0" fill="none" h="1" w="1">
                <a:moveTo>
                  <a:pt x="0" y="0"/>
                </a:moveTo>
                <a:lnTo>
                  <a:pt x="0"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589350" y="947250"/>
            <a:ext cx="7929600" cy="39660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latin typeface="Roboto"/>
                <a:ea typeface="Roboto"/>
                <a:cs typeface="Roboto"/>
                <a:sym typeface="Roboto"/>
              </a:rPr>
              <a:t>We are using GLCM for texture feature extraction. Accordingly, the following are the steps of the texture features extraction using GLCM:</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Converting the color image into a grayscale image.</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The input image is filtered by the 5×5 Gaussian filter.</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The filtered image is split into blocks of 4×4.</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GLCM computes energy, standard deviation, mean value, homogeneity and contrast for each block. Computation is made to these features in accordance with four directions namely diagonal (45◦ and 135◦), vertical (0◦) and horizontal (90◦) directions.</a:t>
            </a:r>
            <a:endParaRPr>
              <a:latin typeface="Roboto"/>
              <a:ea typeface="Roboto"/>
              <a:cs typeface="Roboto"/>
              <a:sym typeface="Roboto"/>
            </a:endParaRPr>
          </a:p>
          <a:p>
            <a:pPr indent="-317500" lvl="0" marL="457200" rtl="0" algn="l">
              <a:spcBef>
                <a:spcPts val="1000"/>
              </a:spcBef>
              <a:spcAft>
                <a:spcPts val="0"/>
              </a:spcAft>
              <a:buSzPts val="1400"/>
              <a:buFont typeface="Roboto"/>
              <a:buAutoNum type="arabicPeriod"/>
            </a:pPr>
            <a:r>
              <a:rPr lang="en">
                <a:latin typeface="Roboto"/>
                <a:ea typeface="Roboto"/>
                <a:cs typeface="Roboto"/>
                <a:sym typeface="Roboto"/>
              </a:rPr>
              <a:t>The extracted features are stored in the database.</a:t>
            </a:r>
            <a:endParaRPr>
              <a:latin typeface="Roboto"/>
              <a:ea typeface="Roboto"/>
              <a:cs typeface="Roboto"/>
              <a:sym typeface="Roboto"/>
            </a:endParaRPr>
          </a:p>
          <a:p>
            <a:pPr indent="0" lvl="0" marL="457200" rtl="0" algn="l">
              <a:spcBef>
                <a:spcPts val="1000"/>
              </a:spcBef>
              <a:spcAft>
                <a:spcPts val="0"/>
              </a:spcAft>
              <a:buNone/>
            </a:pPr>
            <a:r>
              <a:t/>
            </a:r>
            <a:endParaRPr sz="1300">
              <a:latin typeface="Roboto"/>
              <a:ea typeface="Roboto"/>
              <a:cs typeface="Roboto"/>
              <a:sym typeface="Roboto"/>
            </a:endParaRPr>
          </a:p>
          <a:p>
            <a:pPr indent="0" lvl="0" marL="0" rtl="0" algn="l">
              <a:spcBef>
                <a:spcPts val="1000"/>
              </a:spcBef>
              <a:spcAft>
                <a:spcPts val="0"/>
              </a:spcAft>
              <a:buNone/>
            </a:pPr>
            <a:r>
              <a:t/>
            </a:r>
            <a:endParaRPr sz="1300">
              <a:latin typeface="Roboto"/>
              <a:ea typeface="Roboto"/>
              <a:cs typeface="Roboto"/>
              <a:sym typeface="Roboto"/>
            </a:endParaRPr>
          </a:p>
          <a:p>
            <a:pPr indent="0" lvl="0" marL="0" rtl="0" algn="l">
              <a:spcBef>
                <a:spcPts val="100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Change Management Infographics by Slidesgo">
  <a:themeElements>
    <a:clrScheme name="Simple Light">
      <a:dk1>
        <a:srgbClr val="000000"/>
      </a:dk1>
      <a:lt1>
        <a:srgbClr val="FFFFFF"/>
      </a:lt1>
      <a:dk2>
        <a:srgbClr val="666666"/>
      </a:dk2>
      <a:lt2>
        <a:srgbClr val="D9D9D9"/>
      </a:lt2>
      <a:accent1>
        <a:srgbClr val="207794"/>
      </a:accent1>
      <a:accent2>
        <a:srgbClr val="218799"/>
      </a:accent2>
      <a:accent3>
        <a:srgbClr val="21979E"/>
      </a:accent3>
      <a:accent4>
        <a:srgbClr val="22A8A2"/>
      </a:accent4>
      <a:accent5>
        <a:srgbClr val="22B8A7"/>
      </a:accent5>
      <a:accent6>
        <a:srgbClr val="23C8AC"/>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