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Josefin Slab"/>
      <p:regular r:id="rId30"/>
      <p:bold r:id="rId31"/>
      <p:italic r:id="rId32"/>
      <p:boldItalic r:id="rId33"/>
    </p:embeddedFon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Inter"/>
      <p:regular r:id="rId42"/>
      <p:bold r:id="rId43"/>
    </p:embeddedFont>
    <p:embeddedFont>
      <p:font typeface="Maven Pro"/>
      <p:regular r:id="rId44"/>
      <p:bold r:id="rId45"/>
    </p:embeddedFont>
    <p:embeddedFont>
      <p:font typeface="EB Garamond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42" Type="http://schemas.openxmlformats.org/officeDocument/2006/relationships/font" Target="fonts/Inter-regular.fntdata"/><Relationship Id="rId41" Type="http://schemas.openxmlformats.org/officeDocument/2006/relationships/font" Target="fonts/Lato-boldItalic.fntdata"/><Relationship Id="rId44" Type="http://schemas.openxmlformats.org/officeDocument/2006/relationships/font" Target="fonts/MavenPro-regular.fntdata"/><Relationship Id="rId43" Type="http://schemas.openxmlformats.org/officeDocument/2006/relationships/font" Target="fonts/Inter-bold.fntdata"/><Relationship Id="rId46" Type="http://schemas.openxmlformats.org/officeDocument/2006/relationships/font" Target="fonts/EBGaramond-regular.fntdata"/><Relationship Id="rId45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EBGaramond-italic.fntdata"/><Relationship Id="rId47" Type="http://schemas.openxmlformats.org/officeDocument/2006/relationships/font" Target="fonts/EBGaramond-bold.fntdata"/><Relationship Id="rId49" Type="http://schemas.openxmlformats.org/officeDocument/2006/relationships/font" Target="fonts/EBGaramon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osefinSlab-bold.fntdata"/><Relationship Id="rId30" Type="http://schemas.openxmlformats.org/officeDocument/2006/relationships/font" Target="fonts/JosefinSlab-regular.fntdata"/><Relationship Id="rId33" Type="http://schemas.openxmlformats.org/officeDocument/2006/relationships/font" Target="fonts/JosefinSlab-boldItalic.fntdata"/><Relationship Id="rId32" Type="http://schemas.openxmlformats.org/officeDocument/2006/relationships/font" Target="fonts/JosefinSlab-italic.fntdata"/><Relationship Id="rId35" Type="http://schemas.openxmlformats.org/officeDocument/2006/relationships/font" Target="fonts/Raleway-bold.fntdata"/><Relationship Id="rId34" Type="http://schemas.openxmlformats.org/officeDocument/2006/relationships/font" Target="fonts/Raleway-regular.fntdata"/><Relationship Id="rId37" Type="http://schemas.openxmlformats.org/officeDocument/2006/relationships/font" Target="fonts/Raleway-boldItalic.fntdata"/><Relationship Id="rId36" Type="http://schemas.openxmlformats.org/officeDocument/2006/relationships/font" Target="fonts/Raleway-italic.fntdata"/><Relationship Id="rId39" Type="http://schemas.openxmlformats.org/officeDocument/2006/relationships/font" Target="fonts/Lato-bold.fntdata"/><Relationship Id="rId38" Type="http://schemas.openxmlformats.org/officeDocument/2006/relationships/font" Target="fonts/La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3aecdc094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3aecdc09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6e96438a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6e96438a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4662688f1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4662688f1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3aecdc09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3aecdc09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3aecdc09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3aecdc09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3aecdc09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3aecdc09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3aecdc094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3aecdc09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6e96438ac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6e96438ac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3aecdc094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3aecdc094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4662688f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4662688f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9c670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9c670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3aecdc09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3aecdc09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4662688f1_0_1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4662688f1_0_1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3aecdc094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3aecdc094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4662688f1_0_1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4662688f1_0_1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6e96438ac_2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6e96438ac_2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1d9112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1d9112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4662688f1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4662688f1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2caadff80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2caadff80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2caadff8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2caadff8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2caadff80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2caadff80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3aecdc09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3aecdc09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6e96438ac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6e96438ac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83" name="Google Shape;83;p13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6" name="Google Shape;86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Latin_alphabet" TargetMode="External"/><Relationship Id="rId4" Type="http://schemas.openxmlformats.org/officeDocument/2006/relationships/hyperlink" Target="https://en.wikipedia.org/wiki/Indo-European_languages" TargetMode="External"/><Relationship Id="rId5" Type="http://schemas.openxmlformats.org/officeDocument/2006/relationships/hyperlink" Target="https://en.wikipedia.org/wiki/Romance_language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citeseerx.ist.psu.edu/viewdoc/download?doi=10.1.1.414.1623&amp;rep=rep1&amp;type=pdf" TargetMode="External"/><Relationship Id="rId4" Type="http://schemas.openxmlformats.org/officeDocument/2006/relationships/hyperlink" Target="https://citeseerx.ist.psu.edu/viewdoc/download?doi=10.1.1.362.2541&amp;rep=rep1&amp;type=pdf" TargetMode="External"/><Relationship Id="rId5" Type="http://schemas.openxmlformats.org/officeDocument/2006/relationships/hyperlink" Target="http://citeseerx.ist.psu.edu/viewdoc/download?doi=10.1.1.682.1583&amp;rep=rep1&amp;type=pdf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729450" y="1367825"/>
            <a:ext cx="79071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Language Identification Model</a:t>
            </a:r>
            <a:endParaRPr sz="3700"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836525" y="2622625"/>
            <a:ext cx="3018300" cy="2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Group No : 13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Group Members :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Ankita Chandra(IIT2018053)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Ayushi Gupta (IIT2018118)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Puja Kumari (IIT2018191)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575" y="2385125"/>
            <a:ext cx="3018300" cy="2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23"/>
          <p:cNvGrpSpPr/>
          <p:nvPr/>
        </p:nvGrpSpPr>
        <p:grpSpPr>
          <a:xfrm>
            <a:off x="913875" y="1539250"/>
            <a:ext cx="7468650" cy="3294975"/>
            <a:chOff x="837675" y="929650"/>
            <a:chExt cx="7468650" cy="3294975"/>
          </a:xfrm>
        </p:grpSpPr>
        <p:grpSp>
          <p:nvGrpSpPr>
            <p:cNvPr id="153" name="Google Shape;153;p23"/>
            <p:cNvGrpSpPr/>
            <p:nvPr/>
          </p:nvGrpSpPr>
          <p:grpSpPr>
            <a:xfrm>
              <a:off x="837675" y="2525048"/>
              <a:ext cx="7468650" cy="1059904"/>
              <a:chOff x="837675" y="2525048"/>
              <a:chExt cx="7468650" cy="1059904"/>
            </a:xfrm>
          </p:grpSpPr>
          <p:sp>
            <p:nvSpPr>
              <p:cNvPr id="154" name="Google Shape;154;p23"/>
              <p:cNvSpPr/>
              <p:nvPr/>
            </p:nvSpPr>
            <p:spPr>
              <a:xfrm>
                <a:off x="3239177" y="2525048"/>
                <a:ext cx="284557" cy="1059904"/>
              </a:xfrm>
              <a:custGeom>
                <a:rect b="b" l="l" r="r" t="t"/>
                <a:pathLst>
                  <a:path extrusionOk="0" h="41910" w="11811">
                    <a:moveTo>
                      <a:pt x="0" y="0"/>
                    </a:moveTo>
                    <a:lnTo>
                      <a:pt x="0" y="31623"/>
                    </a:lnTo>
                    <a:lnTo>
                      <a:pt x="11811" y="41910"/>
                    </a:lnTo>
                    <a:lnTo>
                      <a:pt x="11811" y="10668"/>
                    </a:lnTo>
                    <a:close/>
                  </a:path>
                </a:pathLst>
              </a:custGeom>
              <a:solidFill>
                <a:srgbClr val="124F48"/>
              </a:solidFill>
              <a:ln>
                <a:noFill/>
              </a:ln>
            </p:spPr>
          </p:sp>
          <p:sp>
            <p:nvSpPr>
              <p:cNvPr id="155" name="Google Shape;155;p23"/>
              <p:cNvSpPr/>
              <p:nvPr/>
            </p:nvSpPr>
            <p:spPr>
              <a:xfrm rot="10800000">
                <a:off x="837675" y="2525050"/>
                <a:ext cx="2401500" cy="797700"/>
              </a:xfrm>
              <a:prstGeom prst="homePlate">
                <a:avLst>
                  <a:gd fmla="val 50000" name="adj"/>
                </a:avLst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3"/>
              <p:cNvSpPr/>
              <p:nvPr/>
            </p:nvSpPr>
            <p:spPr>
              <a:xfrm flipH="1" rot="10800000">
                <a:off x="3523725" y="2787250"/>
                <a:ext cx="4782600" cy="797700"/>
              </a:xfrm>
              <a:prstGeom prst="homePlate">
                <a:avLst>
                  <a:gd fmla="val 50000" name="adj"/>
                </a:avLst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23"/>
            <p:cNvGrpSpPr/>
            <p:nvPr/>
          </p:nvGrpSpPr>
          <p:grpSpPr>
            <a:xfrm>
              <a:off x="837675" y="1666874"/>
              <a:ext cx="7468650" cy="1145086"/>
              <a:chOff x="837675" y="1666874"/>
              <a:chExt cx="7468650" cy="1145086"/>
            </a:xfrm>
          </p:grpSpPr>
          <p:sp>
            <p:nvSpPr>
              <p:cNvPr id="158" name="Google Shape;158;p23"/>
              <p:cNvSpPr/>
              <p:nvPr/>
            </p:nvSpPr>
            <p:spPr>
              <a:xfrm>
                <a:off x="3239175" y="1666874"/>
                <a:ext cx="284557" cy="1145086"/>
              </a:xfrm>
              <a:custGeom>
                <a:rect b="b" l="l" r="r" t="t"/>
                <a:pathLst>
                  <a:path extrusionOk="0" h="41910" w="11811">
                    <a:moveTo>
                      <a:pt x="0" y="0"/>
                    </a:moveTo>
                    <a:lnTo>
                      <a:pt x="0" y="31623"/>
                    </a:lnTo>
                    <a:lnTo>
                      <a:pt x="11811" y="41910"/>
                    </a:lnTo>
                    <a:lnTo>
                      <a:pt x="11811" y="10668"/>
                    </a:lnTo>
                    <a:close/>
                  </a:path>
                </a:pathLst>
              </a:custGeom>
              <a:solidFill>
                <a:srgbClr val="137467"/>
              </a:solidFill>
              <a:ln>
                <a:noFill/>
              </a:ln>
            </p:spPr>
          </p:sp>
          <p:sp>
            <p:nvSpPr>
              <p:cNvPr id="159" name="Google Shape;159;p23"/>
              <p:cNvSpPr/>
              <p:nvPr/>
            </p:nvSpPr>
            <p:spPr>
              <a:xfrm rot="10800000">
                <a:off x="837675" y="1727350"/>
                <a:ext cx="2401500" cy="797700"/>
              </a:xfrm>
              <a:prstGeom prst="homePlat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3"/>
              <p:cNvSpPr/>
              <p:nvPr/>
            </p:nvSpPr>
            <p:spPr>
              <a:xfrm flipH="1" rot="10800000">
                <a:off x="3523725" y="1989550"/>
                <a:ext cx="4782600" cy="797700"/>
              </a:xfrm>
              <a:prstGeom prst="homePlat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23"/>
            <p:cNvGrpSpPr/>
            <p:nvPr/>
          </p:nvGrpSpPr>
          <p:grpSpPr>
            <a:xfrm>
              <a:off x="837675" y="929650"/>
              <a:ext cx="7468650" cy="1059900"/>
              <a:chOff x="837675" y="929650"/>
              <a:chExt cx="7468650" cy="1059900"/>
            </a:xfrm>
          </p:grpSpPr>
          <p:sp>
            <p:nvSpPr>
              <p:cNvPr id="162" name="Google Shape;162;p23"/>
              <p:cNvSpPr/>
              <p:nvPr/>
            </p:nvSpPr>
            <p:spPr>
              <a:xfrm>
                <a:off x="3236125" y="929650"/>
                <a:ext cx="287600" cy="1059900"/>
              </a:xfrm>
              <a:custGeom>
                <a:rect b="b" l="l" r="r" t="t"/>
                <a:pathLst>
                  <a:path extrusionOk="0" h="42396" w="11504">
                    <a:moveTo>
                      <a:pt x="122" y="0"/>
                    </a:moveTo>
                    <a:lnTo>
                      <a:pt x="0" y="30965"/>
                    </a:lnTo>
                    <a:lnTo>
                      <a:pt x="11504" y="42396"/>
                    </a:lnTo>
                    <a:lnTo>
                      <a:pt x="11504" y="10792"/>
                    </a:lnTo>
                    <a:close/>
                  </a:path>
                </a:pathLst>
              </a:custGeom>
              <a:solidFill>
                <a:srgbClr val="178D7D">
                  <a:alpha val="75920"/>
                </a:srgbClr>
              </a:solidFill>
              <a:ln>
                <a:noFill/>
              </a:ln>
            </p:spPr>
          </p:sp>
          <p:sp>
            <p:nvSpPr>
              <p:cNvPr id="163" name="Google Shape;163;p23"/>
              <p:cNvSpPr/>
              <p:nvPr/>
            </p:nvSpPr>
            <p:spPr>
              <a:xfrm rot="10800000">
                <a:off x="837675" y="929650"/>
                <a:ext cx="2401500" cy="797700"/>
              </a:xfrm>
              <a:prstGeom prst="homePlate">
                <a:avLst>
                  <a:gd fmla="val 50000" name="adj"/>
                </a:avLst>
              </a:prstGeom>
              <a:solidFill>
                <a:srgbClr val="178D7D">
                  <a:alpha val="68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3"/>
              <p:cNvSpPr/>
              <p:nvPr/>
            </p:nvSpPr>
            <p:spPr>
              <a:xfrm flipH="1" rot="10800000">
                <a:off x="3523725" y="1191850"/>
                <a:ext cx="4782600" cy="797700"/>
              </a:xfrm>
              <a:prstGeom prst="homePlate">
                <a:avLst>
                  <a:gd fmla="val 50000" name="adj"/>
                </a:avLst>
              </a:prstGeom>
              <a:solidFill>
                <a:srgbClr val="178D7D">
                  <a:alpha val="68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" name="Google Shape;165;p23"/>
            <p:cNvSpPr txBox="1"/>
            <p:nvPr/>
          </p:nvSpPr>
          <p:spPr>
            <a:xfrm>
              <a:off x="3996325" y="3618925"/>
              <a:ext cx="3261600" cy="60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8FAFB"/>
                  </a:solidFill>
                  <a:latin typeface="Maven Pro"/>
                  <a:ea typeface="Maven Pro"/>
                  <a:cs typeface="Maven Pro"/>
                  <a:sym typeface="Maven Pro"/>
                </a:rPr>
                <a:t>Text 04</a:t>
              </a:r>
              <a:br>
                <a:rPr lang="en" sz="1200">
                  <a:solidFill>
                    <a:srgbClr val="F8FAFB"/>
                  </a:solidFill>
                  <a:latin typeface="EB Garamond"/>
                  <a:ea typeface="EB Garamond"/>
                  <a:cs typeface="EB Garamond"/>
                  <a:sym typeface="EB Garamond"/>
                </a:rPr>
              </a:br>
              <a:r>
                <a:rPr lang="en" sz="1000">
                  <a:solidFill>
                    <a:srgbClr val="F8FAFB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Venus has a beautiful name, but it’s terribly hot, even hotter than Mercury</a:t>
              </a:r>
              <a:endParaRPr sz="1000">
                <a:solidFill>
                  <a:srgbClr val="F8FAFB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8FAFB"/>
                </a:solidFill>
                <a:latin typeface="Josefin Slab"/>
                <a:ea typeface="Josefin Slab"/>
                <a:cs typeface="Josefin Slab"/>
                <a:sym typeface="Josefin Slab"/>
              </a:endParaRPr>
            </a:p>
          </p:txBody>
        </p:sp>
        <p:sp>
          <p:nvSpPr>
            <p:cNvPr id="166" name="Google Shape;166;p23"/>
            <p:cNvSpPr txBox="1"/>
            <p:nvPr/>
          </p:nvSpPr>
          <p:spPr>
            <a:xfrm>
              <a:off x="3996336" y="2026650"/>
              <a:ext cx="3261600" cy="10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8FAFB"/>
                  </a:solidFill>
                  <a:latin typeface="Maven Pro"/>
                  <a:ea typeface="Maven Pro"/>
                  <a:cs typeface="Maven Pro"/>
                  <a:sym typeface="Maven Pro"/>
                </a:rPr>
                <a:t>Feature extraction</a:t>
              </a:r>
              <a:endParaRPr b="1">
                <a:solidFill>
                  <a:srgbClr val="F8FAFB"/>
                </a:solidFill>
                <a:latin typeface="Maven Pro"/>
                <a:ea typeface="Maven Pro"/>
                <a:cs typeface="Maven Pro"/>
                <a:sym typeface="Maven Pr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8FAFB"/>
                </a:buClr>
                <a:buSzPts val="1000"/>
                <a:buFont typeface="EB Garamond"/>
                <a:buChar char="●"/>
              </a:pPr>
              <a:r>
                <a:rPr lang="en" sz="1000">
                  <a:solidFill>
                    <a:srgbClr val="F8FAFB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Unigram</a:t>
              </a:r>
              <a:endParaRPr sz="1000">
                <a:solidFill>
                  <a:srgbClr val="F8FAFB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8FAFB"/>
                </a:buClr>
                <a:buSzPts val="1000"/>
                <a:buFont typeface="EB Garamond"/>
                <a:buChar char="●"/>
              </a:pPr>
              <a:r>
                <a:rPr lang="en" sz="1000">
                  <a:solidFill>
                    <a:srgbClr val="F8FAFB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Mixture of Unigram and Bigram(Top 1%)</a:t>
              </a:r>
              <a:endParaRPr sz="1000">
                <a:solidFill>
                  <a:srgbClr val="F8FAFB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8FAFB"/>
                </a:buClr>
                <a:buSzPts val="1000"/>
                <a:buFont typeface="EB Garamond"/>
                <a:buChar char="●"/>
              </a:pPr>
              <a:r>
                <a:rPr lang="en" sz="1000">
                  <a:solidFill>
                    <a:srgbClr val="F8FAFB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Mixture of Unigram and Bigram(Top 50)</a:t>
              </a:r>
              <a:endParaRPr sz="1000">
                <a:solidFill>
                  <a:srgbClr val="F8FAFB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8FAFB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8FAFB"/>
                </a:solidFill>
                <a:latin typeface="Josefin Slab"/>
                <a:ea typeface="Josefin Slab"/>
                <a:cs typeface="Josefin Slab"/>
                <a:sym typeface="Josefin Slab"/>
              </a:endParaRPr>
            </a:p>
          </p:txBody>
        </p:sp>
        <p:sp>
          <p:nvSpPr>
            <p:cNvPr id="167" name="Google Shape;167;p23"/>
            <p:cNvSpPr txBox="1"/>
            <p:nvPr/>
          </p:nvSpPr>
          <p:spPr>
            <a:xfrm>
              <a:off x="1361325" y="1837750"/>
              <a:ext cx="1620900" cy="3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Maven Pro"/>
                  <a:ea typeface="Maven Pro"/>
                  <a:cs typeface="Maven Pro"/>
                  <a:sym typeface="Maven Pro"/>
                </a:rPr>
                <a:t>STEP 02</a:t>
              </a:r>
              <a:endParaRPr b="1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68" name="Google Shape;168;p23"/>
            <p:cNvSpPr txBox="1"/>
            <p:nvPr/>
          </p:nvSpPr>
          <p:spPr>
            <a:xfrm>
              <a:off x="1361325" y="2630200"/>
              <a:ext cx="1620900" cy="3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Maven Pro"/>
                  <a:ea typeface="Maven Pro"/>
                  <a:cs typeface="Maven Pro"/>
                  <a:sym typeface="Maven Pro"/>
                </a:rPr>
                <a:t>STEP 03</a:t>
              </a:r>
              <a:endParaRPr b="1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69" name="Google Shape;169;p23"/>
            <p:cNvSpPr txBox="1"/>
            <p:nvPr/>
          </p:nvSpPr>
          <p:spPr>
            <a:xfrm>
              <a:off x="1361325" y="3403600"/>
              <a:ext cx="1620900" cy="3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Maven Pro"/>
                  <a:ea typeface="Maven Pro"/>
                  <a:cs typeface="Maven Pro"/>
                  <a:sym typeface="Maven Pro"/>
                </a:rPr>
                <a:t>STEP 04</a:t>
              </a:r>
              <a:endParaRPr b="1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70" name="Google Shape;170;p23"/>
            <p:cNvSpPr txBox="1"/>
            <p:nvPr/>
          </p:nvSpPr>
          <p:spPr>
            <a:xfrm>
              <a:off x="3996325" y="2797900"/>
              <a:ext cx="3261600" cy="60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8FAFB"/>
                  </a:solidFill>
                  <a:latin typeface="Maven Pro"/>
                  <a:ea typeface="Maven Pro"/>
                  <a:cs typeface="Maven Pro"/>
                  <a:sym typeface="Maven Pro"/>
                </a:rPr>
                <a:t>Classification</a:t>
              </a:r>
              <a:endParaRPr sz="1000">
                <a:solidFill>
                  <a:srgbClr val="F8FAFB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8FAFB"/>
                </a:buClr>
                <a:buSzPts val="1000"/>
                <a:buFont typeface="EB Garamond"/>
                <a:buChar char="●"/>
              </a:pPr>
              <a:r>
                <a:rPr lang="en" sz="1000">
                  <a:solidFill>
                    <a:srgbClr val="F8FAFB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Naive Bayes</a:t>
              </a:r>
              <a:endParaRPr sz="1000">
                <a:solidFill>
                  <a:srgbClr val="F8FAFB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8FAFB"/>
                </a:buClr>
                <a:buSzPts val="1000"/>
                <a:buFont typeface="EB Garamond"/>
                <a:buChar char="●"/>
              </a:pPr>
              <a:r>
                <a:rPr lang="en" sz="1000">
                  <a:solidFill>
                    <a:srgbClr val="F8FAFB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KNN Model</a:t>
              </a:r>
              <a:endParaRPr sz="1000">
                <a:solidFill>
                  <a:srgbClr val="F8FAFB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71" name="Google Shape;171;p23"/>
            <p:cNvSpPr txBox="1"/>
            <p:nvPr/>
          </p:nvSpPr>
          <p:spPr>
            <a:xfrm>
              <a:off x="3996325" y="1295500"/>
              <a:ext cx="32616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8FAFB"/>
                  </a:solidFill>
                  <a:latin typeface="Maven Pro"/>
                  <a:ea typeface="Maven Pro"/>
                  <a:cs typeface="Maven Pro"/>
                  <a:sym typeface="Maven Pro"/>
                </a:rPr>
                <a:t>Data Preprocessing</a:t>
              </a:r>
              <a:endParaRPr sz="1000">
                <a:solidFill>
                  <a:srgbClr val="F8FAFB"/>
                </a:solidFill>
                <a:latin typeface="Josefin Slab"/>
                <a:ea typeface="Josefin Slab"/>
                <a:cs typeface="Josefin Slab"/>
                <a:sym typeface="Josefin Slab"/>
              </a:endParaRPr>
            </a:p>
          </p:txBody>
        </p:sp>
        <p:sp>
          <p:nvSpPr>
            <p:cNvPr id="172" name="Google Shape;172;p23"/>
            <p:cNvSpPr txBox="1"/>
            <p:nvPr/>
          </p:nvSpPr>
          <p:spPr>
            <a:xfrm>
              <a:off x="1361325" y="1058000"/>
              <a:ext cx="1620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Maven Pro"/>
                  <a:ea typeface="Maven Pro"/>
                  <a:cs typeface="Maven Pro"/>
                  <a:sym typeface="Maven Pro"/>
                </a:rPr>
                <a:t>STEP 01</a:t>
              </a:r>
              <a:endParaRPr b="1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73" name="Google Shape;173;p23"/>
          <p:cNvSpPr txBox="1"/>
          <p:nvPr/>
        </p:nvSpPr>
        <p:spPr>
          <a:xfrm>
            <a:off x="1393025" y="396475"/>
            <a:ext cx="617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PROPOSED METHODOLOGY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Data preprocessing makes our dataset suitable for the further steps 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In this steps we remove any special symbols, punctuations ,extra space etc if present in our text as it is not required in the classification part.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We then remove any numbers if present in our text,and we also remove any english letters if present in our text.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8D7D">
            <a:alpha val="68080"/>
          </a:srgbClr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Lato"/>
                <a:ea typeface="Lato"/>
                <a:cs typeface="Lato"/>
                <a:sym typeface="Lato"/>
              </a:rPr>
              <a:t> Feature Extraction</a:t>
            </a:r>
            <a:endParaRPr sz="6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Unigram Model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729450" y="1393075"/>
            <a:ext cx="7688700" cy="3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The unigram model is also known as </a:t>
            </a: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</a:rPr>
              <a:t>the bag of words model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. Estimating the relative likelihood of different phrases is useful in many natural language processing applications, especially those that generate text as an output.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Using Uni-Grams allows us to identify </a:t>
            </a:r>
            <a:r>
              <a:rPr i="1" lang="en" sz="1400">
                <a:solidFill>
                  <a:srgbClr val="000000"/>
                </a:solidFill>
                <a:highlight>
                  <a:srgbClr val="FFFFFF"/>
                </a:highlight>
              </a:rPr>
              <a:t>all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languages, which consist of </a:t>
            </a:r>
            <a:r>
              <a:rPr i="1" lang="en" sz="1400">
                <a:solidFill>
                  <a:srgbClr val="000000"/>
                </a:solidFill>
                <a:highlight>
                  <a:srgbClr val="FFFFFF"/>
                </a:highlight>
              </a:rPr>
              <a:t>unique symbols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The Uni-Gram-approach might also be useful, if languages share </a:t>
            </a:r>
            <a:r>
              <a:rPr i="1" lang="en" sz="1400">
                <a:solidFill>
                  <a:srgbClr val="000000"/>
                </a:solidFill>
                <a:highlight>
                  <a:srgbClr val="FFFFFF"/>
                </a:highlight>
              </a:rPr>
              <a:t>common symbols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, like the </a:t>
            </a:r>
            <a:r>
              <a:rPr lang="en" sz="1400">
                <a:solidFill>
                  <a:srgbClr val="008AB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Latin symbols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which are used in a lot of </a:t>
            </a:r>
            <a:r>
              <a:rPr lang="en" sz="1400">
                <a:solidFill>
                  <a:srgbClr val="008ABC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Indo-European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languages including e.g. </a:t>
            </a:r>
            <a:r>
              <a:rPr lang="en" sz="1400">
                <a:solidFill>
                  <a:srgbClr val="008ABC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Romance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(Italian, Romanian, Spanish, ...)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Unfortunately, using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Uni-Grams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we might face some issues, when we try to distinguish between languages having the same root, like for the Romance languages: Italian, Spanish, French,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Portuguese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, Catalan etc.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Bigram?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The next larger piece of information are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Bi-Grams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. Unfortunately, using Bi-Grams might already blow up the required resources. So we should restrict ourselves here, to use only those, occurring most frequently.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But for the languages consisting on a few letters only, using Bi-Grams is very </a:t>
            </a:r>
            <a:r>
              <a:rPr lang="en" sz="1400">
                <a:solidFill>
                  <a:srgbClr val="000000"/>
                </a:solidFill>
              </a:rPr>
              <a:t>helpful</a:t>
            </a:r>
            <a:r>
              <a:rPr lang="en" sz="1400">
                <a:solidFill>
                  <a:srgbClr val="000000"/>
                </a:solidFill>
              </a:rPr>
              <a:t>. Since the most frequently use</a:t>
            </a:r>
            <a:r>
              <a:rPr lang="en" sz="1400">
                <a:solidFill>
                  <a:srgbClr val="000000"/>
                </a:solidFill>
              </a:rPr>
              <a:t>d </a:t>
            </a:r>
            <a:r>
              <a:rPr lang="en" sz="1400">
                <a:solidFill>
                  <a:srgbClr val="000000"/>
                </a:solidFill>
              </a:rPr>
              <a:t>Bi-Grams differ a lot.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Whereas for Japanese and Chinese we can </a:t>
            </a:r>
            <a:r>
              <a:rPr i="1" lang="en" sz="1400">
                <a:solidFill>
                  <a:srgbClr val="000000"/>
                </a:solidFill>
              </a:rPr>
              <a:t>not</a:t>
            </a:r>
            <a:r>
              <a:rPr lang="en" sz="1400">
                <a:solidFill>
                  <a:srgbClr val="000000"/>
                </a:solidFill>
              </a:rPr>
              <a:t> find any Bi-Grams occuring at least in 1% of the cases.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Mixture of Unigram and Bigram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When we restrict ourselves to a limited number of features, it is important, that we will capture details for each language. Since Chinese consists of &gt;3,000 of different symbols, the probability of the most frequently used Chinese Uni-Grams might be below the top 1000 used Bi-Grams of the other languages.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Using top 1%: </a:t>
            </a:r>
            <a:r>
              <a:rPr lang="en" sz="1500">
                <a:solidFill>
                  <a:srgbClr val="000000"/>
                </a:solidFill>
              </a:rPr>
              <a:t> We are using a lot of features per language, which might be already a good solution. </a:t>
            </a:r>
            <a:r>
              <a:rPr i="1" lang="en" sz="1500">
                <a:solidFill>
                  <a:srgbClr val="000000"/>
                </a:solidFill>
              </a:rPr>
              <a:t>But </a:t>
            </a:r>
            <a:r>
              <a:rPr i="1" lang="en" sz="1500">
                <a:solidFill>
                  <a:srgbClr val="000000"/>
                </a:solidFill>
              </a:rPr>
              <a:t>choosing</a:t>
            </a:r>
            <a:r>
              <a:rPr i="1" lang="en" sz="1500">
                <a:solidFill>
                  <a:srgbClr val="000000"/>
                </a:solidFill>
              </a:rPr>
              <a:t> around 3079 features is already a lot</a:t>
            </a:r>
            <a:r>
              <a:rPr lang="en" sz="1500">
                <a:solidFill>
                  <a:srgbClr val="000000"/>
                </a:solidFill>
              </a:rPr>
              <a:t>. And therefore the calculation is still expensive. It is possible to start the calculation based on around 3079 features so we delivered the results.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748775" y="1046097"/>
            <a:ext cx="7697400" cy="21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Taking top 50 per language</a:t>
            </a:r>
            <a:r>
              <a:rPr b="1" lang="en" sz="1400"/>
              <a:t>: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</a:t>
            </a:r>
            <a:r>
              <a:rPr lang="en" sz="1400">
                <a:solidFill>
                  <a:srgbClr val="000000"/>
                </a:solidFill>
              </a:rPr>
              <a:t>We can restrict ourselves to the top 50 Uni- &amp; Bi-Grams per language. This will lead to max of 22*50=1100  features. So, when dealing with the top-50-approach on these 22 languages, we will effectively use 564 features only. We built the data set for the models, based on our 564 features.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From a theoretical perspective, it is most efficient to use a Mixture of the most common Uni-Grams and Bi-Grams.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using Naive Bayes 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First we normalize the data.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have splitted data into 80:20 ratio for training and testing respectively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After extracting the required features </a:t>
            </a:r>
            <a:r>
              <a:rPr lang="en" sz="1500"/>
              <a:t>using Unigram Model, Mixture 1% model and Mixture top 50 model</a:t>
            </a:r>
            <a:r>
              <a:rPr lang="en" sz="1500"/>
              <a:t> we will train our model using naive bayes algorithm.</a:t>
            </a:r>
            <a:endParaRPr sz="15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using KNN model 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First we normalize the data.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have splitted data into 80:20 ratio for training and testing respectively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After extracting the required features </a:t>
            </a:r>
            <a:r>
              <a:rPr lang="en" sz="1500"/>
              <a:t>using Unigram Model, Mixture 1% model and Mixture top 50 model, </a:t>
            </a:r>
            <a:r>
              <a:rPr lang="en" sz="1500"/>
              <a:t>we will train our model using KNN algorithm.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are taking the value of k=5 which is default</a:t>
            </a:r>
            <a:endParaRPr sz="15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729450" y="19531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Results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-54775" y="1123850"/>
            <a:ext cx="9198900" cy="402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type="title"/>
          </p:nvPr>
        </p:nvSpPr>
        <p:spPr>
          <a:xfrm>
            <a:off x="348450" y="408050"/>
            <a:ext cx="76884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578650" y="1840325"/>
            <a:ext cx="80154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❖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Language identification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refers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to the problem of detecting the language(s) in the textual document based on  the script used for writing and observing the diacritics particular to a language.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❖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 our project we have presented a model to detect the language of a text accurately and efficiently.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❖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Language Identification typically acts as a pre-processing stage for both human listeners (i.e. call routing to a proper human operator) and machine systems (i.e. multilingual speech processing systems).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Below is the ranking according to the weighted F1 scores we obtained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0.9751510056992273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b="1" lang="en" sz="1400">
                <a:solidFill>
                  <a:srgbClr val="000000"/>
                </a:solidFill>
              </a:rPr>
              <a:t>NB</a:t>
            </a:r>
            <a:r>
              <a:rPr lang="en" sz="1400">
                <a:solidFill>
                  <a:srgbClr val="000000"/>
                </a:solidFill>
              </a:rPr>
              <a:t> on </a:t>
            </a:r>
            <a:r>
              <a:rPr b="1" lang="en" sz="1400">
                <a:solidFill>
                  <a:srgbClr val="000000"/>
                </a:solidFill>
              </a:rPr>
              <a:t>Mix Top 50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0.9746025107937131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b="1" lang="en" sz="1400">
                <a:solidFill>
                  <a:srgbClr val="000000"/>
                </a:solidFill>
              </a:rPr>
              <a:t>NB</a:t>
            </a:r>
            <a:r>
              <a:rPr lang="en" sz="1400">
                <a:solidFill>
                  <a:srgbClr val="000000"/>
                </a:solidFill>
              </a:rPr>
              <a:t> on </a:t>
            </a:r>
            <a:r>
              <a:rPr b="1" lang="en" sz="1400">
                <a:solidFill>
                  <a:srgbClr val="000000"/>
                </a:solidFill>
              </a:rPr>
              <a:t>Mix Top 1%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AutoNum type="arabicPeriod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0.9739276244435526 </a:t>
            </a:r>
            <a:r>
              <a:rPr b="1" lang="en" sz="1400">
                <a:solidFill>
                  <a:srgbClr val="212121"/>
                </a:solidFill>
                <a:highlight>
                  <a:srgbClr val="FFFFFF"/>
                </a:highlight>
              </a:rPr>
              <a:t>kNN</a:t>
            </a: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 on </a:t>
            </a:r>
            <a:r>
              <a:rPr b="1" lang="en" sz="1400">
                <a:solidFill>
                  <a:srgbClr val="212121"/>
                </a:solidFill>
                <a:highlight>
                  <a:srgbClr val="FFFFFF"/>
                </a:highlight>
              </a:rPr>
              <a:t>Mix Top 1%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0.972350612063613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b="1" lang="en" sz="1400">
                <a:solidFill>
                  <a:srgbClr val="000000"/>
                </a:solidFill>
              </a:rPr>
              <a:t>kNN</a:t>
            </a:r>
            <a:r>
              <a:rPr lang="en" sz="1400">
                <a:solidFill>
                  <a:srgbClr val="000000"/>
                </a:solidFill>
              </a:rPr>
              <a:t> on </a:t>
            </a:r>
            <a:r>
              <a:rPr b="1" lang="en" sz="1400">
                <a:solidFill>
                  <a:srgbClr val="000000"/>
                </a:solidFill>
              </a:rPr>
              <a:t>Mix Top 50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0.9545028869296119  </a:t>
            </a:r>
            <a:r>
              <a:rPr b="1" lang="en" sz="1400">
                <a:solidFill>
                  <a:srgbClr val="212121"/>
                </a:solidFill>
                <a:highlight>
                  <a:srgbClr val="FFFFFF"/>
                </a:highlight>
              </a:rPr>
              <a:t>kNN</a:t>
            </a: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 on </a:t>
            </a:r>
            <a:r>
              <a:rPr b="1" lang="en" sz="1400">
                <a:solidFill>
                  <a:srgbClr val="212121"/>
                </a:solidFill>
                <a:highlight>
                  <a:srgbClr val="FFFFFF"/>
                </a:highlight>
              </a:rPr>
              <a:t>Unigram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0.9201996483569281  </a:t>
            </a:r>
            <a:r>
              <a:rPr b="1" lang="en" sz="1400">
                <a:solidFill>
                  <a:srgbClr val="212121"/>
                </a:solidFill>
                <a:highlight>
                  <a:srgbClr val="FFFFFF"/>
                </a:highlight>
              </a:rPr>
              <a:t>NB</a:t>
            </a: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 on </a:t>
            </a:r>
            <a:r>
              <a:rPr b="1" lang="en" sz="1400">
                <a:solidFill>
                  <a:srgbClr val="212121"/>
                </a:solidFill>
                <a:highlight>
                  <a:srgbClr val="FFFFFF"/>
                </a:highlight>
              </a:rPr>
              <a:t>Unigram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6382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/>
        </p:nvSpPr>
        <p:spPr>
          <a:xfrm>
            <a:off x="5484775" y="365650"/>
            <a:ext cx="321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obtained the confusion matrix of Naive Bayes classification model using top 50 dataset of the mixture of Unigram and bigram model.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saw how we trained using dataset extracted using Unigram, mixture of 1% and mixture of top 50 on Naive Bayes and kNN model . The best accuracy we got was from </a:t>
            </a:r>
            <a:r>
              <a:rPr lang="en"/>
              <a:t>mixture</a:t>
            </a:r>
            <a:r>
              <a:rPr lang="en"/>
              <a:t> of top 50 model </a:t>
            </a:r>
            <a:r>
              <a:rPr lang="en"/>
              <a:t>using</a:t>
            </a:r>
            <a:r>
              <a:rPr lang="en"/>
              <a:t> naive bayes. </a:t>
            </a:r>
            <a:endParaRPr/>
          </a:p>
        </p:txBody>
      </p:sp>
      <p:sp>
        <p:nvSpPr>
          <p:cNvPr id="242" name="Google Shape;24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729450" y="1318650"/>
            <a:ext cx="76884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References 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Lato"/>
              <a:buAutoNum type="arabicPeriod"/>
            </a:pPr>
            <a:r>
              <a:rPr lang="en" sz="1750" u="sng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https://ieeexplore.ieee.org/stamp/stamp.jsp?tp=&amp;arnumber=9399594</a:t>
            </a:r>
            <a:endParaRPr sz="1750" u="sng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 u="sng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Lato"/>
              <a:buAutoNum type="arabicPeriod"/>
            </a:pPr>
            <a:r>
              <a:rPr lang="en" sz="1800" u="sng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http://citeseerx.ist.psu.edu/viewdoc/download?doi=10.1.1.414.1623&amp;rep=rep1&amp;type=pdf</a:t>
            </a:r>
            <a:endParaRPr sz="1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Lato"/>
              <a:buAutoNum type="arabicPeriod"/>
            </a:pPr>
            <a:r>
              <a:rPr lang="en" sz="1800" u="sng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https://citeseerx.ist.psu.edu/viewdoc/download?doi=10.1.1.362.2541&amp;rep=rep1&amp;type=pdf</a:t>
            </a:r>
            <a:endParaRPr sz="1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Lato"/>
              <a:buAutoNum type="arabicPeriod"/>
            </a:pPr>
            <a:r>
              <a:rPr lang="en" sz="1800" u="sng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http://citeseerx.ist.psu.edu/viewdoc/download?doi=10.1.1.682.1583&amp;rep=rep1&amp;type=pdf</a:t>
            </a:r>
            <a:endParaRPr sz="1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833200" y="212730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</a:t>
            </a:r>
            <a:endParaRPr sz="3000"/>
          </a:p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5174225" y="309975"/>
            <a:ext cx="3374400" cy="4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The focus of this project lies on the identification of efficient algorithms (in terms of memory requirements) by exploiting the knowledge about languages and their structures.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We are comparing results of Naive Bayes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algorithm and KNN Algorithm.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What’s new?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We are applying it on different feature set which consists of: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Unigram Model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Mixture(Uni+Bi) Top 1%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Mixture(Uni+Bi) Top 50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Language Modelling Methods Available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first stage is the modelling stage, where language models are generated. Such models consist of entities, representing specific characteristics of a language.The different approaches are: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Unigrams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Bigrams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 Gram Based Approach: </a:t>
            </a:r>
            <a:endParaRPr sz="14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30000" y="2125225"/>
            <a:ext cx="33009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 N-gram is a combination of N tokens. 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N-gram is basically set of occurring words within given window 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n=1 ,it is Unigram 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n=2 , it is bigram 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n=3 ,  it is trigram  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Language model is generated from a corpus of documents using N-grams instead of complete words.</a:t>
            </a:r>
            <a:endParaRPr sz="14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30000" y="1910450"/>
            <a:ext cx="3300900" cy="10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Unigrams</a:t>
            </a:r>
            <a:endParaRPr/>
          </a:p>
        </p:txBody>
      </p:sp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solely uses words up to a selected length to construct the language model 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 unigram language model makes the following assumptions: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probability of each word is independent of any words before it.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Instead, it only depends on the fraction of time this word appears among all the words in the training text.</a:t>
            </a:r>
            <a:endParaRPr sz="14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30000" y="2012175"/>
            <a:ext cx="33009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Bigrams</a:t>
            </a:r>
            <a:endParaRPr/>
          </a:p>
        </p:txBody>
      </p:sp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bigram is an n-gram for n=2 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bigram or digram is a sequence of two adjacent elements from a string of tokens , which are typically letters, syllables, or words. 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Language models are generated based on specific amount of words, having the maximum frequency of all words occurring in a text or document.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 Description</a:t>
            </a:r>
            <a:endParaRPr sz="3000"/>
          </a:p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5174225" y="525075"/>
            <a:ext cx="3374400" cy="4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2"/>
                </a:solidFill>
              </a:rPr>
              <a:t>The dataset we will be using is available on kaggle website. The dataset contains text information of about 22 different languages.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2"/>
                </a:solidFill>
              </a:rPr>
              <a:t>The dataset has 22,000 rows and 2 columns.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2"/>
                </a:solidFill>
              </a:rPr>
              <a:t>The different languages present in our dataset are as follows:</a:t>
            </a:r>
            <a:endParaRPr sz="14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 'Arabic', 'Spanish', 'Swedish', 'English', 'Estonian', 'Tamil', 'Indonesian', 'Pushto', 'Dutch', 'French', 'Japanese', 'Turkish', 'Hindi', 'Latin', 'Persian', 'Romanian', 'Russian', 'Chinese', 'Portuguese', 'Korean', 'Urdu', 'Thai'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22450"/>
            <a:ext cx="7688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815250" y="2141900"/>
            <a:ext cx="7278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following python libraries will be required to make our model: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Pandas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Numpy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Sklearn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Matplot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eaborn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will use google colab for our project implementation.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