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Slab"/>
      <p:regular r:id="rId58"/>
      <p:bold r:id="rId59"/>
    </p:embeddedFont>
    <p:embeddedFont>
      <p:font typeface="Montserrat"/>
      <p:regular r:id="rId60"/>
      <p:bold r:id="rId61"/>
      <p:italic r:id="rId62"/>
      <p:boldItalic r:id="rId63"/>
    </p:embeddedFont>
    <p:embeddedFont>
      <p:font typeface="Montserrat Light"/>
      <p:regular r:id="rId64"/>
      <p:bold r:id="rId65"/>
      <p:italic r:id="rId66"/>
      <p:boldItalic r:id="rId67"/>
    </p:embeddedFont>
    <p:embeddedFont>
      <p:font typeface="DM Serif Display"/>
      <p:regular r:id="rId68"/>
      <p: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0" roundtripDataSignature="AMtx7mjitQpL58nmLlH/BtEFrGZE8o8a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359075-4FAD-46E7-8CED-6209E434072A}">
  <a:tblStyle styleId="{19359075-4FAD-46E7-8CED-6209E434072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395F17F-85A2-4044-9FB5-8ACDD3D9AFE4}"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customschemas.google.com/relationships/presentationmetadata" Target="meta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italic.fntdata"/><Relationship Id="rId61" Type="http://schemas.openxmlformats.org/officeDocument/2006/relationships/font" Target="fonts/Montserrat-bold.fntdata"/><Relationship Id="rId20" Type="http://schemas.openxmlformats.org/officeDocument/2006/relationships/slide" Target="slides/slide15.xml"/><Relationship Id="rId64" Type="http://schemas.openxmlformats.org/officeDocument/2006/relationships/font" Target="fonts/MontserratLight-regular.fntdata"/><Relationship Id="rId63" Type="http://schemas.openxmlformats.org/officeDocument/2006/relationships/font" Target="fonts/Montserrat-boldItalic.fntdata"/><Relationship Id="rId22" Type="http://schemas.openxmlformats.org/officeDocument/2006/relationships/slide" Target="slides/slide17.xml"/><Relationship Id="rId66" Type="http://schemas.openxmlformats.org/officeDocument/2006/relationships/font" Target="fonts/MontserratLight-italic.fntdata"/><Relationship Id="rId21" Type="http://schemas.openxmlformats.org/officeDocument/2006/relationships/slide" Target="slides/slide16.xml"/><Relationship Id="rId65" Type="http://schemas.openxmlformats.org/officeDocument/2006/relationships/font" Target="fonts/MontserratLight-bold.fntdata"/><Relationship Id="rId24" Type="http://schemas.openxmlformats.org/officeDocument/2006/relationships/slide" Target="slides/slide19.xml"/><Relationship Id="rId68" Type="http://schemas.openxmlformats.org/officeDocument/2006/relationships/font" Target="fonts/DMSerifDisplay-regular.fntdata"/><Relationship Id="rId23" Type="http://schemas.openxmlformats.org/officeDocument/2006/relationships/slide" Target="slides/slide18.xml"/><Relationship Id="rId67" Type="http://schemas.openxmlformats.org/officeDocument/2006/relationships/font" Target="fonts/MontserratLight-boldItalic.fntdata"/><Relationship Id="rId60" Type="http://schemas.openxmlformats.org/officeDocument/2006/relationships/font" Target="fonts/Montserrat-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DMSerifDisplay-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Slab-bold.fntdata"/><Relationship Id="rId14" Type="http://schemas.openxmlformats.org/officeDocument/2006/relationships/slide" Target="slides/slide9.xml"/><Relationship Id="rId58" Type="http://schemas.openxmlformats.org/officeDocument/2006/relationships/font" Target="fonts/RobotoSlab-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54"/>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882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 name="Google Shape;11;p54"/>
          <p:cNvSpPr txBox="1"/>
          <p:nvPr>
            <p:ph type="ctrTitle"/>
          </p:nvPr>
        </p:nvSpPr>
        <p:spPr>
          <a:xfrm>
            <a:off x="1188725" y="2380200"/>
            <a:ext cx="6766500" cy="16857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6000"/>
              <a:buNone/>
              <a:defRPr sz="6000"/>
            </a:lvl1pPr>
            <a:lvl2pPr lvl="1" algn="l">
              <a:lnSpc>
                <a:spcPct val="90000"/>
              </a:lnSpc>
              <a:spcBef>
                <a:spcPts val="0"/>
              </a:spcBef>
              <a:spcAft>
                <a:spcPts val="0"/>
              </a:spcAft>
              <a:buSzPts val="6000"/>
              <a:buNone/>
              <a:defRPr sz="6000"/>
            </a:lvl2pPr>
            <a:lvl3pPr lvl="2" algn="l">
              <a:lnSpc>
                <a:spcPct val="90000"/>
              </a:lnSpc>
              <a:spcBef>
                <a:spcPts val="0"/>
              </a:spcBef>
              <a:spcAft>
                <a:spcPts val="0"/>
              </a:spcAft>
              <a:buSzPts val="6000"/>
              <a:buNone/>
              <a:defRPr sz="6000"/>
            </a:lvl3pPr>
            <a:lvl4pPr lvl="3" algn="l">
              <a:lnSpc>
                <a:spcPct val="90000"/>
              </a:lnSpc>
              <a:spcBef>
                <a:spcPts val="0"/>
              </a:spcBef>
              <a:spcAft>
                <a:spcPts val="0"/>
              </a:spcAft>
              <a:buSzPts val="6000"/>
              <a:buNone/>
              <a:defRPr sz="6000"/>
            </a:lvl4pPr>
            <a:lvl5pPr lvl="4" algn="l">
              <a:lnSpc>
                <a:spcPct val="90000"/>
              </a:lnSpc>
              <a:spcBef>
                <a:spcPts val="0"/>
              </a:spcBef>
              <a:spcAft>
                <a:spcPts val="0"/>
              </a:spcAft>
              <a:buSzPts val="6000"/>
              <a:buNone/>
              <a:defRPr sz="6000"/>
            </a:lvl5pPr>
            <a:lvl6pPr lvl="5" algn="l">
              <a:lnSpc>
                <a:spcPct val="90000"/>
              </a:lnSpc>
              <a:spcBef>
                <a:spcPts val="0"/>
              </a:spcBef>
              <a:spcAft>
                <a:spcPts val="0"/>
              </a:spcAft>
              <a:buSzPts val="6000"/>
              <a:buNone/>
              <a:defRPr sz="6000"/>
            </a:lvl6pPr>
            <a:lvl7pPr lvl="6" algn="l">
              <a:lnSpc>
                <a:spcPct val="90000"/>
              </a:lnSpc>
              <a:spcBef>
                <a:spcPts val="0"/>
              </a:spcBef>
              <a:spcAft>
                <a:spcPts val="0"/>
              </a:spcAft>
              <a:buSzPts val="6000"/>
              <a:buNone/>
              <a:defRPr sz="6000"/>
            </a:lvl7pPr>
            <a:lvl8pPr lvl="7" algn="l">
              <a:lnSpc>
                <a:spcPct val="90000"/>
              </a:lnSpc>
              <a:spcBef>
                <a:spcPts val="0"/>
              </a:spcBef>
              <a:spcAft>
                <a:spcPts val="0"/>
              </a:spcAft>
              <a:buSzPts val="6000"/>
              <a:buNone/>
              <a:defRPr sz="6000"/>
            </a:lvl8pPr>
            <a:lvl9pPr lvl="8" algn="l">
              <a:lnSpc>
                <a:spcPct val="90000"/>
              </a:lnSpc>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ccent">
  <p:cSld name="BLANK_3">
    <p:bg>
      <p:bgPr>
        <a:gradFill>
          <a:gsLst>
            <a:gs pos="0">
              <a:schemeClr val="accent5"/>
            </a:gs>
            <a:gs pos="50000">
              <a:schemeClr val="accent5"/>
            </a:gs>
            <a:gs pos="100000">
              <a:schemeClr val="accent6"/>
            </a:gs>
          </a:gsLst>
          <a:lin ang="1680027" scaled="0"/>
        </a:gradFill>
      </p:bgPr>
    </p:bg>
    <p:spTree>
      <p:nvGrpSpPr>
        <p:cNvPr id="50" name="Shape 50"/>
        <p:cNvGrpSpPr/>
        <p:nvPr/>
      </p:nvGrpSpPr>
      <p:grpSpPr>
        <a:xfrm>
          <a:off x="0" y="0"/>
          <a:ext cx="0" cy="0"/>
          <a:chOff x="0" y="0"/>
          <a:chExt cx="0" cy="0"/>
        </a:xfrm>
      </p:grpSpPr>
      <p:sp>
        <p:nvSpPr>
          <p:cNvPr id="51" name="Google Shape;51;p63"/>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25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6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White">
  <p:cSld name="BLANK_2">
    <p:bg>
      <p:bgPr>
        <a:gradFill>
          <a:gsLst>
            <a:gs pos="0">
              <a:schemeClr val="lt2"/>
            </a:gs>
            <a:gs pos="50000">
              <a:schemeClr val="lt1"/>
            </a:gs>
            <a:gs pos="100000">
              <a:schemeClr val="lt1"/>
            </a:gs>
          </a:gsLst>
          <a:lin ang="1680027" scaled="0"/>
        </a:gradFill>
      </p:bgPr>
    </p:bg>
    <p:spTree>
      <p:nvGrpSpPr>
        <p:cNvPr id="53" name="Shape 53"/>
        <p:cNvGrpSpPr/>
        <p:nvPr/>
      </p:nvGrpSpPr>
      <p:grpSpPr>
        <a:xfrm>
          <a:off x="0" y="0"/>
          <a:ext cx="0" cy="0"/>
          <a:chOff x="0" y="0"/>
          <a:chExt cx="0" cy="0"/>
        </a:xfrm>
      </p:grpSpPr>
      <p:sp>
        <p:nvSpPr>
          <p:cNvPr id="54" name="Google Shape;54;p64"/>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64"/>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2">
  <p:cSld name="BLANK_1">
    <p:spTree>
      <p:nvGrpSpPr>
        <p:cNvPr id="56" name="Shape 56"/>
        <p:cNvGrpSpPr/>
        <p:nvPr/>
      </p:nvGrpSpPr>
      <p:grpSpPr>
        <a:xfrm>
          <a:off x="0" y="0"/>
          <a:ext cx="0" cy="0"/>
          <a:chOff x="0" y="0"/>
          <a:chExt cx="0" cy="0"/>
        </a:xfrm>
      </p:grpSpPr>
      <p:sp>
        <p:nvSpPr>
          <p:cNvPr id="57" name="Google Shape;57;p6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65"/>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3">
  <p:cSld name="BLANK_1_1">
    <p:spTree>
      <p:nvGrpSpPr>
        <p:cNvPr id="59" name="Shape 59"/>
        <p:cNvGrpSpPr/>
        <p:nvPr/>
      </p:nvGrpSpPr>
      <p:grpSpPr>
        <a:xfrm>
          <a:off x="0" y="0"/>
          <a:ext cx="0" cy="0"/>
          <a:chOff x="0" y="0"/>
          <a:chExt cx="0" cy="0"/>
        </a:xfrm>
      </p:grpSpPr>
      <p:sp>
        <p:nvSpPr>
          <p:cNvPr id="60" name="Google Shape;60;p66"/>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66"/>
          <p:cNvSpPr/>
          <p:nvPr/>
        </p:nvSpPr>
        <p:spPr>
          <a:xfrm flipH="1" rot="5400000">
            <a:off x="-248212"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_1">
    <p:bg>
      <p:bgPr>
        <a:solidFill>
          <a:schemeClr val="dk1"/>
        </a:solidFill>
      </p:bgPr>
    </p:bg>
    <p:spTree>
      <p:nvGrpSpPr>
        <p:cNvPr id="62" name="Shape 62"/>
        <p:cNvGrpSpPr/>
        <p:nvPr/>
      </p:nvGrpSpPr>
      <p:grpSpPr>
        <a:xfrm>
          <a:off x="0" y="0"/>
          <a:ext cx="0" cy="0"/>
          <a:chOff x="0" y="0"/>
          <a:chExt cx="0" cy="0"/>
        </a:xfrm>
      </p:grpSpPr>
      <p:sp>
        <p:nvSpPr>
          <p:cNvPr id="63" name="Google Shape;63;p67"/>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25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6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1" type="blank">
  <p:cSld name="BLANK">
    <p:spTree>
      <p:nvGrpSpPr>
        <p:cNvPr id="12" name="Shape 12"/>
        <p:cNvGrpSpPr/>
        <p:nvPr/>
      </p:nvGrpSpPr>
      <p:grpSpPr>
        <a:xfrm>
          <a:off x="0" y="0"/>
          <a:ext cx="0" cy="0"/>
          <a:chOff x="0" y="0"/>
          <a:chExt cx="0" cy="0"/>
        </a:xfrm>
      </p:grpSpPr>
      <p:sp>
        <p:nvSpPr>
          <p:cNvPr id="13" name="Google Shape;13;p55"/>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5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 name="Shape 15"/>
        <p:cNvGrpSpPr/>
        <p:nvPr/>
      </p:nvGrpSpPr>
      <p:grpSpPr>
        <a:xfrm>
          <a:off x="0" y="0"/>
          <a:ext cx="0" cy="0"/>
          <a:chOff x="0" y="0"/>
          <a:chExt cx="0" cy="0"/>
        </a:xfrm>
      </p:grpSpPr>
      <p:sp>
        <p:nvSpPr>
          <p:cNvPr id="16" name="Google Shape;16;p56"/>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56"/>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6000"/>
              <a:buNone/>
              <a:defRPr/>
            </a:lvl1pPr>
            <a:lvl2pPr lvl="1" algn="l">
              <a:lnSpc>
                <a:spcPct val="90000"/>
              </a:lnSpc>
              <a:spcBef>
                <a:spcPts val="0"/>
              </a:spcBef>
              <a:spcAft>
                <a:spcPts val="0"/>
              </a:spcAft>
              <a:buSzPts val="6000"/>
              <a:buNone/>
              <a:defRPr/>
            </a:lvl2pPr>
            <a:lvl3pPr lvl="2" algn="l">
              <a:lnSpc>
                <a:spcPct val="90000"/>
              </a:lnSpc>
              <a:spcBef>
                <a:spcPts val="0"/>
              </a:spcBef>
              <a:spcAft>
                <a:spcPts val="0"/>
              </a:spcAft>
              <a:buSzPts val="6000"/>
              <a:buNone/>
              <a:defRPr/>
            </a:lvl3pPr>
            <a:lvl4pPr lvl="3" algn="l">
              <a:lnSpc>
                <a:spcPct val="90000"/>
              </a:lnSpc>
              <a:spcBef>
                <a:spcPts val="0"/>
              </a:spcBef>
              <a:spcAft>
                <a:spcPts val="0"/>
              </a:spcAft>
              <a:buSzPts val="6000"/>
              <a:buNone/>
              <a:defRPr/>
            </a:lvl4pPr>
            <a:lvl5pPr lvl="4" algn="l">
              <a:lnSpc>
                <a:spcPct val="90000"/>
              </a:lnSpc>
              <a:spcBef>
                <a:spcPts val="0"/>
              </a:spcBef>
              <a:spcAft>
                <a:spcPts val="0"/>
              </a:spcAft>
              <a:buSzPts val="6000"/>
              <a:buNone/>
              <a:defRPr/>
            </a:lvl5pPr>
            <a:lvl6pPr lvl="5" algn="l">
              <a:lnSpc>
                <a:spcPct val="90000"/>
              </a:lnSpc>
              <a:spcBef>
                <a:spcPts val="0"/>
              </a:spcBef>
              <a:spcAft>
                <a:spcPts val="0"/>
              </a:spcAft>
              <a:buSzPts val="6000"/>
              <a:buNone/>
              <a:defRPr/>
            </a:lvl6pPr>
            <a:lvl7pPr lvl="6" algn="l">
              <a:lnSpc>
                <a:spcPct val="90000"/>
              </a:lnSpc>
              <a:spcBef>
                <a:spcPts val="0"/>
              </a:spcBef>
              <a:spcAft>
                <a:spcPts val="0"/>
              </a:spcAft>
              <a:buSzPts val="6000"/>
              <a:buNone/>
              <a:defRPr/>
            </a:lvl7pPr>
            <a:lvl8pPr lvl="7" algn="l">
              <a:lnSpc>
                <a:spcPct val="90000"/>
              </a:lnSpc>
              <a:spcBef>
                <a:spcPts val="0"/>
              </a:spcBef>
              <a:spcAft>
                <a:spcPts val="0"/>
              </a:spcAft>
              <a:buSzPts val="6000"/>
              <a:buNone/>
              <a:defRPr/>
            </a:lvl8pPr>
            <a:lvl9pPr lvl="8" algn="l">
              <a:lnSpc>
                <a:spcPct val="90000"/>
              </a:lnSpc>
              <a:spcBef>
                <a:spcPts val="0"/>
              </a:spcBef>
              <a:spcAft>
                <a:spcPts val="0"/>
              </a:spcAft>
              <a:buSzPts val="6000"/>
              <a:buNone/>
              <a:defRPr/>
            </a:lvl9pPr>
          </a:lstStyle>
          <a:p/>
        </p:txBody>
      </p:sp>
      <p:sp>
        <p:nvSpPr>
          <p:cNvPr id="18" name="Google Shape;18;p56"/>
          <p:cNvSpPr txBox="1"/>
          <p:nvPr>
            <p:ph idx="1" type="body"/>
          </p:nvPr>
        </p:nvSpPr>
        <p:spPr>
          <a:xfrm>
            <a:off x="1188725" y="2851925"/>
            <a:ext cx="3183600" cy="15675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60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17500" lvl="5" marL="2743200" algn="l">
              <a:lnSpc>
                <a:spcPct val="115000"/>
              </a:lnSpc>
              <a:spcBef>
                <a:spcPts val="0"/>
              </a:spcBef>
              <a:spcAft>
                <a:spcPts val="0"/>
              </a:spcAft>
              <a:buSzPts val="1400"/>
              <a:buChar char="■"/>
              <a:defRPr sz="1400"/>
            </a:lvl6pPr>
            <a:lvl7pPr indent="-317500" lvl="6" marL="3200400" algn="l">
              <a:lnSpc>
                <a:spcPct val="115000"/>
              </a:lnSpc>
              <a:spcBef>
                <a:spcPts val="0"/>
              </a:spcBef>
              <a:spcAft>
                <a:spcPts val="0"/>
              </a:spcAft>
              <a:buSzPts val="1400"/>
              <a:buChar char="●"/>
              <a:defRPr sz="1400"/>
            </a:lvl7pPr>
            <a:lvl8pPr indent="-317500" lvl="7" marL="3657600" algn="l">
              <a:lnSpc>
                <a:spcPct val="115000"/>
              </a:lnSpc>
              <a:spcBef>
                <a:spcPts val="0"/>
              </a:spcBef>
              <a:spcAft>
                <a:spcPts val="0"/>
              </a:spcAft>
              <a:buSzPts val="1400"/>
              <a:buChar char="○"/>
              <a:defRPr sz="1400"/>
            </a:lvl8pPr>
            <a:lvl9pPr indent="-317500" lvl="8" marL="4114800" algn="l">
              <a:lnSpc>
                <a:spcPct val="115000"/>
              </a:lnSpc>
              <a:spcBef>
                <a:spcPts val="0"/>
              </a:spcBef>
              <a:spcAft>
                <a:spcPts val="0"/>
              </a:spcAft>
              <a:buSzPts val="1400"/>
              <a:buChar char="■"/>
              <a:defRPr sz="1400"/>
            </a:lvl9pPr>
          </a:lstStyle>
          <a:p/>
        </p:txBody>
      </p:sp>
      <p:sp>
        <p:nvSpPr>
          <p:cNvPr id="19" name="Google Shape;19;p56"/>
          <p:cNvSpPr txBox="1"/>
          <p:nvPr>
            <p:ph idx="2" type="body"/>
          </p:nvPr>
        </p:nvSpPr>
        <p:spPr>
          <a:xfrm>
            <a:off x="4771764" y="2851925"/>
            <a:ext cx="3183600" cy="15675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60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17500" lvl="5" marL="2743200" algn="l">
              <a:lnSpc>
                <a:spcPct val="115000"/>
              </a:lnSpc>
              <a:spcBef>
                <a:spcPts val="0"/>
              </a:spcBef>
              <a:spcAft>
                <a:spcPts val="0"/>
              </a:spcAft>
              <a:buSzPts val="1400"/>
              <a:buChar char="■"/>
              <a:defRPr sz="1400"/>
            </a:lvl6pPr>
            <a:lvl7pPr indent="-317500" lvl="6" marL="3200400" algn="l">
              <a:lnSpc>
                <a:spcPct val="115000"/>
              </a:lnSpc>
              <a:spcBef>
                <a:spcPts val="0"/>
              </a:spcBef>
              <a:spcAft>
                <a:spcPts val="0"/>
              </a:spcAft>
              <a:buSzPts val="1400"/>
              <a:buChar char="●"/>
              <a:defRPr sz="1400"/>
            </a:lvl7pPr>
            <a:lvl8pPr indent="-317500" lvl="7" marL="3657600" algn="l">
              <a:lnSpc>
                <a:spcPct val="115000"/>
              </a:lnSpc>
              <a:spcBef>
                <a:spcPts val="0"/>
              </a:spcBef>
              <a:spcAft>
                <a:spcPts val="0"/>
              </a:spcAft>
              <a:buSzPts val="1400"/>
              <a:buChar char="○"/>
              <a:defRPr sz="1400"/>
            </a:lvl8pPr>
            <a:lvl9pPr indent="-317500" lvl="8" marL="4114800" algn="l">
              <a:lnSpc>
                <a:spcPct val="115000"/>
              </a:lnSpc>
              <a:spcBef>
                <a:spcPts val="0"/>
              </a:spcBef>
              <a:spcAft>
                <a:spcPts val="0"/>
              </a:spcAft>
              <a:buSzPts val="1400"/>
              <a:buChar char="■"/>
              <a:defRPr sz="1400"/>
            </a:lvl9pPr>
          </a:lstStyle>
          <a:p/>
        </p:txBody>
      </p:sp>
      <p:sp>
        <p:nvSpPr>
          <p:cNvPr id="20" name="Google Shape;20;p56"/>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1" name="Shape 21"/>
        <p:cNvGrpSpPr/>
        <p:nvPr/>
      </p:nvGrpSpPr>
      <p:grpSpPr>
        <a:xfrm>
          <a:off x="0" y="0"/>
          <a:ext cx="0" cy="0"/>
          <a:chOff x="0" y="0"/>
          <a:chExt cx="0" cy="0"/>
        </a:xfrm>
      </p:grpSpPr>
      <p:sp>
        <p:nvSpPr>
          <p:cNvPr id="22" name="Google Shape;22;p57"/>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882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57"/>
          <p:cNvSpPr txBox="1"/>
          <p:nvPr>
            <p:ph type="ctrTitle"/>
          </p:nvPr>
        </p:nvSpPr>
        <p:spPr>
          <a:xfrm>
            <a:off x="1188725" y="2378350"/>
            <a:ext cx="6766500" cy="13050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4800"/>
              <a:buNone/>
              <a:defRPr sz="4800"/>
            </a:lvl1pPr>
            <a:lvl2pPr lvl="1" algn="l">
              <a:lnSpc>
                <a:spcPct val="90000"/>
              </a:lnSpc>
              <a:spcBef>
                <a:spcPts val="0"/>
              </a:spcBef>
              <a:spcAft>
                <a:spcPts val="0"/>
              </a:spcAft>
              <a:buSzPts val="4800"/>
              <a:buNone/>
              <a:defRPr sz="4800"/>
            </a:lvl2pPr>
            <a:lvl3pPr lvl="2" algn="l">
              <a:lnSpc>
                <a:spcPct val="90000"/>
              </a:lnSpc>
              <a:spcBef>
                <a:spcPts val="0"/>
              </a:spcBef>
              <a:spcAft>
                <a:spcPts val="0"/>
              </a:spcAft>
              <a:buSzPts val="4800"/>
              <a:buNone/>
              <a:defRPr sz="4800"/>
            </a:lvl3pPr>
            <a:lvl4pPr lvl="3" algn="l">
              <a:lnSpc>
                <a:spcPct val="90000"/>
              </a:lnSpc>
              <a:spcBef>
                <a:spcPts val="0"/>
              </a:spcBef>
              <a:spcAft>
                <a:spcPts val="0"/>
              </a:spcAft>
              <a:buSzPts val="4800"/>
              <a:buNone/>
              <a:defRPr sz="4800"/>
            </a:lvl4pPr>
            <a:lvl5pPr lvl="4" algn="l">
              <a:lnSpc>
                <a:spcPct val="90000"/>
              </a:lnSpc>
              <a:spcBef>
                <a:spcPts val="0"/>
              </a:spcBef>
              <a:spcAft>
                <a:spcPts val="0"/>
              </a:spcAft>
              <a:buSzPts val="4800"/>
              <a:buNone/>
              <a:defRPr sz="4800"/>
            </a:lvl5pPr>
            <a:lvl6pPr lvl="5" algn="l">
              <a:lnSpc>
                <a:spcPct val="90000"/>
              </a:lnSpc>
              <a:spcBef>
                <a:spcPts val="0"/>
              </a:spcBef>
              <a:spcAft>
                <a:spcPts val="0"/>
              </a:spcAft>
              <a:buSzPts val="4800"/>
              <a:buNone/>
              <a:defRPr sz="4800"/>
            </a:lvl6pPr>
            <a:lvl7pPr lvl="6" algn="l">
              <a:lnSpc>
                <a:spcPct val="90000"/>
              </a:lnSpc>
              <a:spcBef>
                <a:spcPts val="0"/>
              </a:spcBef>
              <a:spcAft>
                <a:spcPts val="0"/>
              </a:spcAft>
              <a:buSzPts val="4800"/>
              <a:buNone/>
              <a:defRPr sz="4800"/>
            </a:lvl7pPr>
            <a:lvl8pPr lvl="7" algn="l">
              <a:lnSpc>
                <a:spcPct val="90000"/>
              </a:lnSpc>
              <a:spcBef>
                <a:spcPts val="0"/>
              </a:spcBef>
              <a:spcAft>
                <a:spcPts val="0"/>
              </a:spcAft>
              <a:buSzPts val="4800"/>
              <a:buNone/>
              <a:defRPr sz="4800"/>
            </a:lvl8pPr>
            <a:lvl9pPr lvl="8" algn="l">
              <a:lnSpc>
                <a:spcPct val="90000"/>
              </a:lnSpc>
              <a:spcBef>
                <a:spcPts val="0"/>
              </a:spcBef>
              <a:spcAft>
                <a:spcPts val="0"/>
              </a:spcAft>
              <a:buSzPts val="4800"/>
              <a:buNone/>
              <a:defRPr sz="4800"/>
            </a:lvl9pPr>
          </a:lstStyle>
          <a:p/>
        </p:txBody>
      </p:sp>
      <p:sp>
        <p:nvSpPr>
          <p:cNvPr id="24" name="Google Shape;24;p57"/>
          <p:cNvSpPr txBox="1"/>
          <p:nvPr>
            <p:ph idx="1" type="subTitle"/>
          </p:nvPr>
        </p:nvSpPr>
        <p:spPr>
          <a:xfrm>
            <a:off x="1188725" y="3780303"/>
            <a:ext cx="6766500" cy="285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2"/>
              </a:buClr>
              <a:buSzPts val="1600"/>
              <a:buNone/>
              <a:defRPr>
                <a:solidFill>
                  <a:schemeClr val="dk2"/>
                </a:solidFill>
              </a:defRPr>
            </a:lvl1pPr>
            <a:lvl2pPr lvl="1" algn="l">
              <a:lnSpc>
                <a:spcPct val="115000"/>
              </a:lnSpc>
              <a:spcBef>
                <a:spcPts val="0"/>
              </a:spcBef>
              <a:spcAft>
                <a:spcPts val="0"/>
              </a:spcAft>
              <a:buClr>
                <a:schemeClr val="dk2"/>
              </a:buClr>
              <a:buSzPts val="3000"/>
              <a:buNone/>
              <a:defRPr sz="3000">
                <a:solidFill>
                  <a:schemeClr val="dk2"/>
                </a:solidFill>
              </a:defRPr>
            </a:lvl2pPr>
            <a:lvl3pPr lvl="2" algn="l">
              <a:lnSpc>
                <a:spcPct val="115000"/>
              </a:lnSpc>
              <a:spcBef>
                <a:spcPts val="0"/>
              </a:spcBef>
              <a:spcAft>
                <a:spcPts val="0"/>
              </a:spcAft>
              <a:buClr>
                <a:schemeClr val="dk2"/>
              </a:buClr>
              <a:buSzPts val="3000"/>
              <a:buNone/>
              <a:defRPr sz="3000">
                <a:solidFill>
                  <a:schemeClr val="dk2"/>
                </a:solidFill>
              </a:defRPr>
            </a:lvl3pPr>
            <a:lvl4pPr lvl="3" algn="l">
              <a:lnSpc>
                <a:spcPct val="115000"/>
              </a:lnSpc>
              <a:spcBef>
                <a:spcPts val="0"/>
              </a:spcBef>
              <a:spcAft>
                <a:spcPts val="0"/>
              </a:spcAft>
              <a:buClr>
                <a:schemeClr val="dk2"/>
              </a:buClr>
              <a:buSzPts val="3000"/>
              <a:buNone/>
              <a:defRPr sz="3000">
                <a:solidFill>
                  <a:schemeClr val="dk2"/>
                </a:solidFill>
              </a:defRPr>
            </a:lvl4pPr>
            <a:lvl5pPr lvl="4" algn="l">
              <a:lnSpc>
                <a:spcPct val="115000"/>
              </a:lnSpc>
              <a:spcBef>
                <a:spcPts val="0"/>
              </a:spcBef>
              <a:spcAft>
                <a:spcPts val="0"/>
              </a:spcAft>
              <a:buClr>
                <a:schemeClr val="dk2"/>
              </a:buClr>
              <a:buSzPts val="3000"/>
              <a:buNone/>
              <a:defRPr sz="3000">
                <a:solidFill>
                  <a:schemeClr val="dk2"/>
                </a:solidFill>
              </a:defRPr>
            </a:lvl5pPr>
            <a:lvl6pPr lvl="5" algn="l">
              <a:lnSpc>
                <a:spcPct val="115000"/>
              </a:lnSpc>
              <a:spcBef>
                <a:spcPts val="0"/>
              </a:spcBef>
              <a:spcAft>
                <a:spcPts val="0"/>
              </a:spcAft>
              <a:buClr>
                <a:schemeClr val="dk2"/>
              </a:buClr>
              <a:buSzPts val="3000"/>
              <a:buNone/>
              <a:defRPr sz="3000">
                <a:solidFill>
                  <a:schemeClr val="dk2"/>
                </a:solidFill>
              </a:defRPr>
            </a:lvl6pPr>
            <a:lvl7pPr lvl="6" algn="l">
              <a:lnSpc>
                <a:spcPct val="115000"/>
              </a:lnSpc>
              <a:spcBef>
                <a:spcPts val="0"/>
              </a:spcBef>
              <a:spcAft>
                <a:spcPts val="0"/>
              </a:spcAft>
              <a:buClr>
                <a:schemeClr val="dk2"/>
              </a:buClr>
              <a:buSzPts val="3000"/>
              <a:buNone/>
              <a:defRPr sz="3000">
                <a:solidFill>
                  <a:schemeClr val="dk2"/>
                </a:solidFill>
              </a:defRPr>
            </a:lvl7pPr>
            <a:lvl8pPr lvl="7" algn="l">
              <a:lnSpc>
                <a:spcPct val="115000"/>
              </a:lnSpc>
              <a:spcBef>
                <a:spcPts val="0"/>
              </a:spcBef>
              <a:spcAft>
                <a:spcPts val="0"/>
              </a:spcAft>
              <a:buClr>
                <a:schemeClr val="dk2"/>
              </a:buClr>
              <a:buSzPts val="3000"/>
              <a:buNone/>
              <a:defRPr sz="3000">
                <a:solidFill>
                  <a:schemeClr val="dk2"/>
                </a:solidFill>
              </a:defRPr>
            </a:lvl8pPr>
            <a:lvl9pPr lvl="8" algn="l">
              <a:lnSpc>
                <a:spcPct val="115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 name="Shape 25"/>
        <p:cNvGrpSpPr/>
        <p:nvPr/>
      </p:nvGrpSpPr>
      <p:grpSpPr>
        <a:xfrm>
          <a:off x="0" y="0"/>
          <a:ext cx="0" cy="0"/>
          <a:chOff x="0" y="0"/>
          <a:chExt cx="0" cy="0"/>
        </a:xfrm>
      </p:grpSpPr>
      <p:sp>
        <p:nvSpPr>
          <p:cNvPr id="26" name="Google Shape;26;p58"/>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58"/>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6000"/>
              <a:buNone/>
              <a:defRPr/>
            </a:lvl1pPr>
            <a:lvl2pPr lvl="1" algn="l">
              <a:lnSpc>
                <a:spcPct val="90000"/>
              </a:lnSpc>
              <a:spcBef>
                <a:spcPts val="0"/>
              </a:spcBef>
              <a:spcAft>
                <a:spcPts val="0"/>
              </a:spcAft>
              <a:buSzPts val="6000"/>
              <a:buNone/>
              <a:defRPr/>
            </a:lvl2pPr>
            <a:lvl3pPr lvl="2" algn="l">
              <a:lnSpc>
                <a:spcPct val="90000"/>
              </a:lnSpc>
              <a:spcBef>
                <a:spcPts val="0"/>
              </a:spcBef>
              <a:spcAft>
                <a:spcPts val="0"/>
              </a:spcAft>
              <a:buSzPts val="6000"/>
              <a:buNone/>
              <a:defRPr/>
            </a:lvl3pPr>
            <a:lvl4pPr lvl="3" algn="l">
              <a:lnSpc>
                <a:spcPct val="90000"/>
              </a:lnSpc>
              <a:spcBef>
                <a:spcPts val="0"/>
              </a:spcBef>
              <a:spcAft>
                <a:spcPts val="0"/>
              </a:spcAft>
              <a:buSzPts val="6000"/>
              <a:buNone/>
              <a:defRPr/>
            </a:lvl4pPr>
            <a:lvl5pPr lvl="4" algn="l">
              <a:lnSpc>
                <a:spcPct val="90000"/>
              </a:lnSpc>
              <a:spcBef>
                <a:spcPts val="0"/>
              </a:spcBef>
              <a:spcAft>
                <a:spcPts val="0"/>
              </a:spcAft>
              <a:buSzPts val="6000"/>
              <a:buNone/>
              <a:defRPr/>
            </a:lvl5pPr>
            <a:lvl6pPr lvl="5" algn="l">
              <a:lnSpc>
                <a:spcPct val="90000"/>
              </a:lnSpc>
              <a:spcBef>
                <a:spcPts val="0"/>
              </a:spcBef>
              <a:spcAft>
                <a:spcPts val="0"/>
              </a:spcAft>
              <a:buSzPts val="6000"/>
              <a:buNone/>
              <a:defRPr/>
            </a:lvl6pPr>
            <a:lvl7pPr lvl="6" algn="l">
              <a:lnSpc>
                <a:spcPct val="90000"/>
              </a:lnSpc>
              <a:spcBef>
                <a:spcPts val="0"/>
              </a:spcBef>
              <a:spcAft>
                <a:spcPts val="0"/>
              </a:spcAft>
              <a:buSzPts val="6000"/>
              <a:buNone/>
              <a:defRPr/>
            </a:lvl7pPr>
            <a:lvl8pPr lvl="7" algn="l">
              <a:lnSpc>
                <a:spcPct val="90000"/>
              </a:lnSpc>
              <a:spcBef>
                <a:spcPts val="0"/>
              </a:spcBef>
              <a:spcAft>
                <a:spcPts val="0"/>
              </a:spcAft>
              <a:buSzPts val="6000"/>
              <a:buNone/>
              <a:defRPr/>
            </a:lvl8pPr>
            <a:lvl9pPr lvl="8" algn="l">
              <a:lnSpc>
                <a:spcPct val="90000"/>
              </a:lnSpc>
              <a:spcBef>
                <a:spcPts val="0"/>
              </a:spcBef>
              <a:spcAft>
                <a:spcPts val="0"/>
              </a:spcAft>
              <a:buSzPts val="6000"/>
              <a:buNone/>
              <a:defRPr/>
            </a:lvl9pPr>
          </a:lstStyle>
          <a:p/>
        </p:txBody>
      </p:sp>
      <p:sp>
        <p:nvSpPr>
          <p:cNvPr id="28" name="Google Shape;28;p58"/>
          <p:cNvSpPr txBox="1"/>
          <p:nvPr>
            <p:ph idx="1" type="body"/>
          </p:nvPr>
        </p:nvSpPr>
        <p:spPr>
          <a:xfrm>
            <a:off x="1188725" y="2851925"/>
            <a:ext cx="6766500" cy="15675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indent="-330200" lvl="1" marL="914400" algn="l">
              <a:lnSpc>
                <a:spcPct val="115000"/>
              </a:lnSpc>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indent="-330200" lvl="2" marL="13716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indent="-330200" lvl="3" marL="18288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indent="-330200" lvl="4" marL="22860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indent="-330200" lvl="5" marL="27432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indent="-330200" lvl="6" marL="32004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indent="-330200" lvl="7" marL="36576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indent="-330200" lvl="8" marL="4114800" algn="l">
              <a:lnSpc>
                <a:spcPct val="115000"/>
              </a:lnSpc>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p:txBody>
      </p:sp>
      <p:sp>
        <p:nvSpPr>
          <p:cNvPr id="29" name="Google Shape;29;p5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0" name="Shape 30"/>
        <p:cNvGrpSpPr/>
        <p:nvPr/>
      </p:nvGrpSpPr>
      <p:grpSpPr>
        <a:xfrm>
          <a:off x="0" y="0"/>
          <a:ext cx="0" cy="0"/>
          <a:chOff x="0" y="0"/>
          <a:chExt cx="0" cy="0"/>
        </a:xfrm>
      </p:grpSpPr>
      <p:sp>
        <p:nvSpPr>
          <p:cNvPr id="31" name="Google Shape;31;p59"/>
          <p:cNvSpPr/>
          <p:nvPr/>
        </p:nvSpPr>
        <p:spPr>
          <a:xfrm rot="5400000">
            <a:off x="2006359" y="-1980394"/>
            <a:ext cx="5136998" cy="9138285"/>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59"/>
          <p:cNvSpPr txBox="1"/>
          <p:nvPr>
            <p:ph idx="1" type="body"/>
          </p:nvPr>
        </p:nvSpPr>
        <p:spPr>
          <a:xfrm>
            <a:off x="1188725" y="1231800"/>
            <a:ext cx="6766500" cy="2679900"/>
          </a:xfrm>
          <a:prstGeom prst="rect">
            <a:avLst/>
          </a:prstGeom>
          <a:noFill/>
          <a:ln>
            <a:noFill/>
          </a:ln>
        </p:spPr>
        <p:txBody>
          <a:bodyPr anchorCtr="0" anchor="t" bIns="0" lIns="0" spcFirstLastPara="1" rIns="0" wrap="square" tIns="0">
            <a:noAutofit/>
          </a:bodyPr>
          <a:lstStyle>
            <a:lvl1pPr indent="-457200" lvl="0" marL="457200" algn="l">
              <a:lnSpc>
                <a:spcPct val="115000"/>
              </a:lnSpc>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indent="-457200" lvl="1" marL="9144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indent="-457200" lvl="2" marL="13716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indent="-457200" lvl="3" marL="18288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indent="-457200" lvl="4" marL="22860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indent="-457200" lvl="5" marL="27432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indent="-457200" lvl="6" marL="32004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indent="-457200" lvl="7" marL="36576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indent="-457200" lvl="8" marL="4114800" algn="l">
              <a:lnSpc>
                <a:spcPct val="115000"/>
              </a:lnSpc>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p:txBody>
      </p:sp>
      <p:sp>
        <p:nvSpPr>
          <p:cNvPr id="33" name="Google Shape;33;p59"/>
          <p:cNvSpPr txBox="1"/>
          <p:nvPr/>
        </p:nvSpPr>
        <p:spPr>
          <a:xfrm>
            <a:off x="755988" y="1181777"/>
            <a:ext cx="463200" cy="68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chemeClr val="accent6"/>
                </a:solidFill>
                <a:latin typeface="DM Serif Display"/>
                <a:ea typeface="DM Serif Display"/>
                <a:cs typeface="DM Serif Display"/>
                <a:sym typeface="DM Serif Display"/>
              </a:rPr>
              <a:t>“</a:t>
            </a:r>
            <a:endParaRPr b="0" i="0" sz="6000" u="none" cap="none" strike="noStrike">
              <a:solidFill>
                <a:schemeClr val="accent6"/>
              </a:solidFill>
              <a:latin typeface="DM Serif Display"/>
              <a:ea typeface="DM Serif Display"/>
              <a:cs typeface="DM Serif Display"/>
              <a:sym typeface="DM Serif Display"/>
            </a:endParaRPr>
          </a:p>
        </p:txBody>
      </p:sp>
      <p:sp>
        <p:nvSpPr>
          <p:cNvPr id="34" name="Google Shape;34;p59"/>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60"/>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60"/>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6000"/>
              <a:buNone/>
              <a:defRPr/>
            </a:lvl1pPr>
            <a:lvl2pPr lvl="1" algn="l">
              <a:lnSpc>
                <a:spcPct val="90000"/>
              </a:lnSpc>
              <a:spcBef>
                <a:spcPts val="0"/>
              </a:spcBef>
              <a:spcAft>
                <a:spcPts val="0"/>
              </a:spcAft>
              <a:buSzPts val="6000"/>
              <a:buNone/>
              <a:defRPr/>
            </a:lvl2pPr>
            <a:lvl3pPr lvl="2" algn="l">
              <a:lnSpc>
                <a:spcPct val="90000"/>
              </a:lnSpc>
              <a:spcBef>
                <a:spcPts val="0"/>
              </a:spcBef>
              <a:spcAft>
                <a:spcPts val="0"/>
              </a:spcAft>
              <a:buSzPts val="6000"/>
              <a:buNone/>
              <a:defRPr/>
            </a:lvl3pPr>
            <a:lvl4pPr lvl="3" algn="l">
              <a:lnSpc>
                <a:spcPct val="90000"/>
              </a:lnSpc>
              <a:spcBef>
                <a:spcPts val="0"/>
              </a:spcBef>
              <a:spcAft>
                <a:spcPts val="0"/>
              </a:spcAft>
              <a:buSzPts val="6000"/>
              <a:buNone/>
              <a:defRPr/>
            </a:lvl4pPr>
            <a:lvl5pPr lvl="4" algn="l">
              <a:lnSpc>
                <a:spcPct val="90000"/>
              </a:lnSpc>
              <a:spcBef>
                <a:spcPts val="0"/>
              </a:spcBef>
              <a:spcAft>
                <a:spcPts val="0"/>
              </a:spcAft>
              <a:buSzPts val="6000"/>
              <a:buNone/>
              <a:defRPr/>
            </a:lvl5pPr>
            <a:lvl6pPr lvl="5" algn="l">
              <a:lnSpc>
                <a:spcPct val="90000"/>
              </a:lnSpc>
              <a:spcBef>
                <a:spcPts val="0"/>
              </a:spcBef>
              <a:spcAft>
                <a:spcPts val="0"/>
              </a:spcAft>
              <a:buSzPts val="6000"/>
              <a:buNone/>
              <a:defRPr/>
            </a:lvl6pPr>
            <a:lvl7pPr lvl="6" algn="l">
              <a:lnSpc>
                <a:spcPct val="90000"/>
              </a:lnSpc>
              <a:spcBef>
                <a:spcPts val="0"/>
              </a:spcBef>
              <a:spcAft>
                <a:spcPts val="0"/>
              </a:spcAft>
              <a:buSzPts val="6000"/>
              <a:buNone/>
              <a:defRPr/>
            </a:lvl7pPr>
            <a:lvl8pPr lvl="7" algn="l">
              <a:lnSpc>
                <a:spcPct val="90000"/>
              </a:lnSpc>
              <a:spcBef>
                <a:spcPts val="0"/>
              </a:spcBef>
              <a:spcAft>
                <a:spcPts val="0"/>
              </a:spcAft>
              <a:buSzPts val="6000"/>
              <a:buNone/>
              <a:defRPr/>
            </a:lvl8pPr>
            <a:lvl9pPr lvl="8" algn="l">
              <a:lnSpc>
                <a:spcPct val="90000"/>
              </a:lnSpc>
              <a:spcBef>
                <a:spcPts val="0"/>
              </a:spcBef>
              <a:spcAft>
                <a:spcPts val="0"/>
              </a:spcAft>
              <a:buSzPts val="6000"/>
              <a:buNone/>
              <a:defRPr/>
            </a:lvl9pPr>
          </a:lstStyle>
          <a:p/>
        </p:txBody>
      </p:sp>
      <p:sp>
        <p:nvSpPr>
          <p:cNvPr id="38" name="Google Shape;38;p60"/>
          <p:cNvSpPr txBox="1"/>
          <p:nvPr>
            <p:ph idx="1" type="body"/>
          </p:nvPr>
        </p:nvSpPr>
        <p:spPr>
          <a:xfrm>
            <a:off x="1188725" y="2851925"/>
            <a:ext cx="2031600" cy="1567500"/>
          </a:xfrm>
          <a:prstGeom prst="rect">
            <a:avLst/>
          </a:prstGeom>
          <a:noFill/>
          <a:ln>
            <a:noFill/>
          </a:ln>
        </p:spPr>
        <p:txBody>
          <a:bodyPr anchorCtr="0" anchor="t" bIns="0" lIns="0" spcFirstLastPara="1" rIns="0" wrap="square" tIns="0">
            <a:noAutofit/>
          </a:bodyPr>
          <a:lstStyle>
            <a:lvl1pPr indent="-304800" lvl="0" marL="457200" algn="l">
              <a:lnSpc>
                <a:spcPct val="115000"/>
              </a:lnSpc>
              <a:spcBef>
                <a:spcPts val="60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60"/>
          <p:cNvSpPr txBox="1"/>
          <p:nvPr>
            <p:ph idx="2" type="body"/>
          </p:nvPr>
        </p:nvSpPr>
        <p:spPr>
          <a:xfrm>
            <a:off x="3524053" y="2851925"/>
            <a:ext cx="2031600" cy="1567500"/>
          </a:xfrm>
          <a:prstGeom prst="rect">
            <a:avLst/>
          </a:prstGeom>
          <a:noFill/>
          <a:ln>
            <a:noFill/>
          </a:ln>
        </p:spPr>
        <p:txBody>
          <a:bodyPr anchorCtr="0" anchor="t" bIns="0" lIns="0" spcFirstLastPara="1" rIns="0" wrap="square" tIns="0">
            <a:noAutofit/>
          </a:bodyPr>
          <a:lstStyle>
            <a:lvl1pPr indent="-304800" lvl="0" marL="457200" algn="l">
              <a:lnSpc>
                <a:spcPct val="115000"/>
              </a:lnSpc>
              <a:spcBef>
                <a:spcPts val="60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60"/>
          <p:cNvSpPr txBox="1"/>
          <p:nvPr>
            <p:ph idx="3" type="body"/>
          </p:nvPr>
        </p:nvSpPr>
        <p:spPr>
          <a:xfrm>
            <a:off x="5859380" y="2851925"/>
            <a:ext cx="2031600" cy="1567500"/>
          </a:xfrm>
          <a:prstGeom prst="rect">
            <a:avLst/>
          </a:prstGeom>
          <a:noFill/>
          <a:ln>
            <a:noFill/>
          </a:ln>
        </p:spPr>
        <p:txBody>
          <a:bodyPr anchorCtr="0" anchor="t" bIns="0" lIns="0" spcFirstLastPara="1" rIns="0" wrap="square" tIns="0">
            <a:noAutofit/>
          </a:bodyPr>
          <a:lstStyle>
            <a:lvl1pPr indent="-304800" lvl="0" marL="457200" algn="l">
              <a:lnSpc>
                <a:spcPct val="115000"/>
              </a:lnSpc>
              <a:spcBef>
                <a:spcPts val="60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6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1"/>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61"/>
          <p:cNvSpPr txBox="1"/>
          <p:nvPr>
            <p:ph type="title"/>
          </p:nvPr>
        </p:nvSpPr>
        <p:spPr>
          <a:xfrm>
            <a:off x="1188725" y="1048275"/>
            <a:ext cx="6766500" cy="4785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600"/>
              <a:buNone/>
              <a:defRPr sz="3600"/>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p:txBody>
      </p:sp>
      <p:sp>
        <p:nvSpPr>
          <p:cNvPr id="45" name="Google Shape;45;p6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62"/>
          <p:cNvSpPr/>
          <p:nvPr/>
        </p:nvSpPr>
        <p:spPr>
          <a:xfrm rot="-5400000">
            <a:off x="4240988"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62"/>
          <p:cNvSpPr txBox="1"/>
          <p:nvPr>
            <p:ph idx="1" type="body"/>
          </p:nvPr>
        </p:nvSpPr>
        <p:spPr>
          <a:xfrm>
            <a:off x="1188725" y="4101500"/>
            <a:ext cx="6766500" cy="393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360"/>
              </a:spcBef>
              <a:spcAft>
                <a:spcPts val="0"/>
              </a:spcAft>
              <a:buSzPts val="1600"/>
              <a:buNone/>
              <a:defRPr/>
            </a:lvl1pPr>
          </a:lstStyle>
          <a:p/>
        </p:txBody>
      </p:sp>
      <p:sp>
        <p:nvSpPr>
          <p:cNvPr id="49" name="Google Shape;49;p6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50000">
              <a:schemeClr val="accent1"/>
            </a:gs>
            <a:gs pos="100000">
              <a:schemeClr val="accent2"/>
            </a:gs>
          </a:gsLst>
          <a:lin ang="1680027" scaled="0"/>
        </a:gra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1pPr>
            <a:lvl2pPr lvl="1"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2pPr>
            <a:lvl3pPr lvl="2"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3pPr>
            <a:lvl4pPr lvl="3"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4pPr>
            <a:lvl5pPr lvl="4"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5pPr>
            <a:lvl6pPr lvl="5"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6pPr>
            <a:lvl7pPr lvl="6"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7pPr>
            <a:lvl8pPr lvl="7"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8pPr>
            <a:lvl9pPr lvl="8" marR="0" rtl="0" algn="l">
              <a:lnSpc>
                <a:spcPct val="90000"/>
              </a:lnSpc>
              <a:spcBef>
                <a:spcPts val="0"/>
              </a:spcBef>
              <a:spcAft>
                <a:spcPts val="0"/>
              </a:spcAft>
              <a:buClr>
                <a:schemeClr val="lt1"/>
              </a:buClr>
              <a:buSzPts val="6000"/>
              <a:buFont typeface="DM Serif Display"/>
              <a:buNone/>
              <a:defRPr b="0" i="0" sz="6000" u="none" cap="none" strike="noStrike">
                <a:solidFill>
                  <a:schemeClr val="lt1"/>
                </a:solidFill>
                <a:latin typeface="DM Serif Display"/>
                <a:ea typeface="DM Serif Display"/>
                <a:cs typeface="DM Serif Display"/>
                <a:sym typeface="DM Serif Display"/>
              </a:defRPr>
            </a:lvl9pPr>
          </a:lstStyle>
          <a:p/>
        </p:txBody>
      </p:sp>
      <p:sp>
        <p:nvSpPr>
          <p:cNvPr id="7" name="Google Shape;7;p53"/>
          <p:cNvSpPr txBox="1"/>
          <p:nvPr>
            <p:ph idx="1" type="body"/>
          </p:nvPr>
        </p:nvSpPr>
        <p:spPr>
          <a:xfrm>
            <a:off x="1188725" y="2851925"/>
            <a:ext cx="6766500" cy="15675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600"/>
              </a:spcBef>
              <a:spcAft>
                <a:spcPts val="0"/>
              </a:spcAft>
              <a:buClr>
                <a:schemeClr val="dk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1pPr>
            <a:lvl2pPr indent="-330200" lvl="1" marL="914400" marR="0" rtl="0" algn="l">
              <a:lnSpc>
                <a:spcPct val="115000"/>
              </a:lnSpc>
              <a:spcBef>
                <a:spcPts val="0"/>
              </a:spcBef>
              <a:spcAft>
                <a:spcPts val="0"/>
              </a:spcAft>
              <a:buClr>
                <a:schemeClr val="dk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2pPr>
            <a:lvl3pPr indent="-330200" lvl="2" marL="13716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3pPr>
            <a:lvl4pPr indent="-330200" lvl="3" marL="18288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4pPr>
            <a:lvl5pPr indent="-330200" lvl="4" marL="22860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5pPr>
            <a:lvl6pPr indent="-330200" lvl="5" marL="27432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6pPr>
            <a:lvl7pPr indent="-330200" lvl="6" marL="32004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7pPr>
            <a:lvl8pPr indent="-330200" lvl="7" marL="36576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8pPr>
            <a:lvl9pPr indent="-330200" lvl="8" marL="4114800" marR="0" rtl="0" algn="l">
              <a:lnSpc>
                <a:spcPct val="115000"/>
              </a:lnSpc>
              <a:spcBef>
                <a:spcPts val="0"/>
              </a:spcBef>
              <a:spcAft>
                <a:spcPts val="0"/>
              </a:spcAft>
              <a:buClr>
                <a:schemeClr val="accent2"/>
              </a:buClr>
              <a:buSzPts val="1600"/>
              <a:buFont typeface="Montserrat Light"/>
              <a:buChar char="■"/>
              <a:defRPr b="0" i="0" sz="1600" u="none" cap="none" strike="noStrike">
                <a:solidFill>
                  <a:schemeClr val="lt1"/>
                </a:solidFill>
                <a:latin typeface="Montserrat Light"/>
                <a:ea typeface="Montserrat Light"/>
                <a:cs typeface="Montserrat Light"/>
                <a:sym typeface="Montserrat Light"/>
              </a:defRPr>
            </a:lvl9pPr>
          </a:lstStyle>
          <a:p/>
        </p:txBody>
      </p:sp>
      <p:sp>
        <p:nvSpPr>
          <p:cNvPr id="8" name="Google Shape;8;p5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ieeexplore.ieee.org/document/7272910" TargetMode="External"/><Relationship Id="rId4" Type="http://schemas.openxmlformats.org/officeDocument/2006/relationships/hyperlink" Target="https://ieeexplore.ieee.org/document/634176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researchgate.net/publication/5924092_Learning_multiple_layers_of_representation" TargetMode="External"/><Relationship Id="rId4" Type="http://schemas.openxmlformats.org/officeDocument/2006/relationships/hyperlink" Target="https://ieeexplore.ieee.org/document/8009936" TargetMode="External"/><Relationship Id="rId5" Type="http://schemas.openxmlformats.org/officeDocument/2006/relationships/hyperlink" Target="https://ieeexplore.ieee.org/document/6693087" TargetMode="External"/><Relationship Id="rId6" Type="http://schemas.openxmlformats.org/officeDocument/2006/relationships/hyperlink" Target="https://ieeexplore.ieee.org/abstract/document/7886912" TargetMode="External"/><Relationship Id="rId7" Type="http://schemas.openxmlformats.org/officeDocument/2006/relationships/hyperlink" Target="https://ieeexplore.ieee.org/document/560953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researchgate.net/publication/261153438_Recent_advances_in_deep_learning_for_speech_research_at_Microsoft" TargetMode="External"/><Relationship Id="rId4" Type="http://schemas.openxmlformats.org/officeDocument/2006/relationships/hyperlink" Target="https://ieeexplore.ieee.org/document/6606589" TargetMode="External"/><Relationship Id="rId5" Type="http://schemas.openxmlformats.org/officeDocument/2006/relationships/hyperlink" Target="https://www.researchgate.net/publication/259235118_Random_Forests_and_Decision_Trees" TargetMode="External"/><Relationship Id="rId6" Type="http://schemas.openxmlformats.org/officeDocument/2006/relationships/hyperlink" Target="https://ieeexplore.ieee.org/document/701467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researchgate.net/publication/260755521_A_survey_of_dimensionality_reduction_techniques" TargetMode="External"/><Relationship Id="rId4" Type="http://schemas.openxmlformats.org/officeDocument/2006/relationships/hyperlink" Target="https://www.researchgate.net/publication/221345784_Dimensionality_reduction_and_generalization" TargetMode="External"/><Relationship Id="rId5" Type="http://schemas.openxmlformats.org/officeDocument/2006/relationships/hyperlink" Target="https://www.researchgate.net/publication/276197488_A_Survey_Of_Dimensionality_Reduction_And_Classification_Methods" TargetMode="External"/><Relationship Id="rId6" Type="http://schemas.openxmlformats.org/officeDocument/2006/relationships/hyperlink" Target="https://www.researchgate.net/publication/229158312_Kernel_Principal_Component_Analysis_and_its_Applications_in_FaceRecognition_and_Active_Shape_Models" TargetMode="External"/><Relationship Id="rId7" Type="http://schemas.openxmlformats.org/officeDocument/2006/relationships/hyperlink" Target="https://www.researchgate.net/publication/16134792_The_Meaning_and_Use_of_the_Area_Under_a_Receiver_Operating_Characteristic_ROC_Curv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ww.researchgate.net/publication/260755521_A_survey_of_dimensionality_reduction_techniques" TargetMode="External"/><Relationship Id="rId4" Type="http://schemas.openxmlformats.org/officeDocument/2006/relationships/hyperlink" Target="https://ieeexplore.ieee.org/document/6508369" TargetMode="External"/><Relationship Id="rId5" Type="http://schemas.openxmlformats.org/officeDocument/2006/relationships/hyperlink" Target="https://ieeexplore.ieee.org/document/6832328" TargetMode="External"/><Relationship Id="rId6" Type="http://schemas.openxmlformats.org/officeDocument/2006/relationships/hyperlink" Target="https://www.researchgate.net/publication/229158312_Kernel_Principal_Component_Analysis_and_its_Applications_in_FaceRecognition_and_Active_Shape_Model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2.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5.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hyperlink" Target="https://ieeexplore.ieee.org/document/7272910" TargetMode="External"/><Relationship Id="rId4" Type="http://schemas.openxmlformats.org/officeDocument/2006/relationships/hyperlink" Target="https://ieeexplore.ieee.org/document/6341763" TargetMode="External"/><Relationship Id="rId5" Type="http://schemas.openxmlformats.org/officeDocument/2006/relationships/hyperlink" Target="https://ieeexplore.ieee.org/document/6693087" TargetMode="External"/><Relationship Id="rId6" Type="http://schemas.openxmlformats.org/officeDocument/2006/relationships/hyperlink" Target="https://ieeexplore.ieee.org/document/794325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hyperlink" Target="https://ieeexplore.ieee.org/abstract/document/7886912" TargetMode="External"/><Relationship Id="rId4" Type="http://schemas.openxmlformats.org/officeDocument/2006/relationships/hyperlink" Target="https://ieeexplore.ieee.org/document/5609530" TargetMode="External"/><Relationship Id="rId5" Type="http://schemas.openxmlformats.org/officeDocument/2006/relationships/hyperlink" Target="https://ieeexplore.ieee.org/document/8009936" TargetMode="External"/><Relationship Id="rId6" Type="http://schemas.openxmlformats.org/officeDocument/2006/relationships/hyperlink" Target="https://ieeexplore.ieee.org/document/7943255" TargetMode="External"/><Relationship Id="rId7" Type="http://schemas.openxmlformats.org/officeDocument/2006/relationships/hyperlink" Target="https://www.researchgate.net/publication/6912170_Reducing_the_Dimensionality_of_Data_with_Neural_Networ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hyperlink" Target="https://www.researchgate.net/publication/5924092_Learning_multiple_layers_of_representation" TargetMode="External"/><Relationship Id="rId4" Type="http://schemas.openxmlformats.org/officeDocument/2006/relationships/hyperlink" Target="https://www.researchgate.net/publication/261153438_Recent_advances_in_deep_learning_for_speech_research_at_Microsoft" TargetMode="External"/><Relationship Id="rId9" Type="http://schemas.openxmlformats.org/officeDocument/2006/relationships/hyperlink" Target="https://www.researchgate.net/publication/260755521_A_survey_of_dimensionality_reduction_techniques" TargetMode="External"/><Relationship Id="rId5" Type="http://schemas.openxmlformats.org/officeDocument/2006/relationships/hyperlink" Target="https://ieeexplore.ieee.org/document/6606589" TargetMode="External"/><Relationship Id="rId6" Type="http://schemas.openxmlformats.org/officeDocument/2006/relationships/hyperlink" Target="https://www.researchgate.net/publication/259235118_Random_Forests_and_Decision_Trees" TargetMode="External"/><Relationship Id="rId7" Type="http://schemas.openxmlformats.org/officeDocument/2006/relationships/hyperlink" Target="https://www.researchgate.net/publication/259235118_Random_Forests_and_Decision_Trees" TargetMode="External"/><Relationship Id="rId8" Type="http://schemas.openxmlformats.org/officeDocument/2006/relationships/hyperlink" Target="https://ieeexplore.ieee.org/document/7014673"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hyperlink" Target="https://www.researchgate.net/publication/221345784_Dimensionality_reduction_and_generalization" TargetMode="External"/><Relationship Id="rId4" Type="http://schemas.openxmlformats.org/officeDocument/2006/relationships/hyperlink" Target="https://www.researchgate.net/publication/276197488_A_Survey_Of_Dimensionality_Reduction_And_Classification_Methods" TargetMode="External"/><Relationship Id="rId5" Type="http://schemas.openxmlformats.org/officeDocument/2006/relationships/hyperlink" Target="https://www.researchgate.net/publication/229158312_Kernel_Principal_Component_Analysis_and_its_Applications_in_FaceRecognition_and_Active_Shape_Models" TargetMode="External"/><Relationship Id="rId6" Type="http://schemas.openxmlformats.org/officeDocument/2006/relationships/hyperlink" Target="https://www.researchgate.net/publication/16134792_The_Meaning_and_Use_of_the_Area_Under_a_Receiver_Operating_Characteristic_ROC_Curv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promise.site.uottawa.ca/SERepository/datasets-page.html"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908250" y="1485800"/>
            <a:ext cx="7281300" cy="2034600"/>
          </a:xfrm>
          <a:prstGeom prst="rect">
            <a:avLst/>
          </a:prstGeom>
          <a:noFill/>
          <a:ln>
            <a:noFill/>
          </a:ln>
        </p:spPr>
        <p:txBody>
          <a:bodyPr anchorCtr="0" anchor="b" bIns="0" lIns="0" spcFirstLastPara="1" rIns="0" wrap="square" tIns="0">
            <a:noAutofit/>
          </a:bodyPr>
          <a:lstStyle/>
          <a:p>
            <a:pPr indent="0" lvl="0" marL="0" rtl="0" algn="ctr">
              <a:lnSpc>
                <a:spcPct val="115000"/>
              </a:lnSpc>
              <a:spcBef>
                <a:spcPts val="0"/>
              </a:spcBef>
              <a:spcAft>
                <a:spcPts val="0"/>
              </a:spcAft>
              <a:buSzPts val="6000"/>
              <a:buNone/>
            </a:pPr>
            <a:r>
              <a:rPr b="1" lang="en" sz="1400">
                <a:solidFill>
                  <a:srgbClr val="00FFFF"/>
                </a:solidFill>
                <a:latin typeface="Times New Roman"/>
                <a:ea typeface="Times New Roman"/>
                <a:cs typeface="Times New Roman"/>
                <a:sym typeface="Times New Roman"/>
              </a:rPr>
              <a:t>INDIAN INSTITUTE OF INFORMATION TECHNOLOGY, ALLAHABAD</a:t>
            </a:r>
            <a:endParaRPr b="1" sz="1400">
              <a:solidFill>
                <a:srgbClr val="00FFFF"/>
              </a:solidFill>
              <a:latin typeface="Times New Roman"/>
              <a:ea typeface="Times New Roman"/>
              <a:cs typeface="Times New Roman"/>
              <a:sym typeface="Times New Roman"/>
            </a:endParaRPr>
          </a:p>
          <a:p>
            <a:pPr indent="0" lvl="0" marL="1828800" rtl="0" algn="l">
              <a:lnSpc>
                <a:spcPct val="115000"/>
              </a:lnSpc>
              <a:spcBef>
                <a:spcPts val="0"/>
              </a:spcBef>
              <a:spcAft>
                <a:spcPts val="0"/>
              </a:spcAft>
              <a:buSzPts val="6000"/>
              <a:buNone/>
            </a:pPr>
            <a:r>
              <a:rPr b="1" lang="en" sz="1400">
                <a:solidFill>
                  <a:srgbClr val="00FFFF"/>
                </a:solidFill>
                <a:latin typeface="Times New Roman"/>
                <a:ea typeface="Times New Roman"/>
                <a:cs typeface="Times New Roman"/>
                <a:sym typeface="Times New Roman"/>
              </a:rPr>
              <a:t>VI Semester B.Tech in Information Technology </a:t>
            </a:r>
            <a:endParaRPr b="1" sz="1400">
              <a:solidFill>
                <a:srgbClr val="00FFFF"/>
              </a:solidFill>
              <a:latin typeface="Times New Roman"/>
              <a:ea typeface="Times New Roman"/>
              <a:cs typeface="Times New Roman"/>
              <a:sym typeface="Times New Roman"/>
            </a:endParaRPr>
          </a:p>
          <a:p>
            <a:pPr indent="457200" lvl="0" marL="1828800" rtl="0" algn="l">
              <a:lnSpc>
                <a:spcPct val="100000"/>
              </a:lnSpc>
              <a:spcBef>
                <a:spcPts val="0"/>
              </a:spcBef>
              <a:spcAft>
                <a:spcPts val="0"/>
              </a:spcAft>
              <a:buSzPts val="6000"/>
              <a:buNone/>
            </a:pPr>
            <a:r>
              <a:rPr lang="en" sz="1900">
                <a:latin typeface="Roboto Slab"/>
                <a:ea typeface="Roboto Slab"/>
                <a:cs typeface="Roboto Slab"/>
                <a:sym typeface="Roboto Slab"/>
              </a:rPr>
              <a:t>Data Mining Warehouse</a:t>
            </a:r>
            <a:endParaRPr sz="1900">
              <a:latin typeface="Roboto Slab"/>
              <a:ea typeface="Roboto Slab"/>
              <a:cs typeface="Roboto Slab"/>
              <a:sym typeface="Roboto Slab"/>
            </a:endParaRPr>
          </a:p>
          <a:p>
            <a:pPr indent="0" lvl="0" marL="2743200" rtl="0" algn="l">
              <a:lnSpc>
                <a:spcPct val="100000"/>
              </a:lnSpc>
              <a:spcBef>
                <a:spcPts val="0"/>
              </a:spcBef>
              <a:spcAft>
                <a:spcPts val="0"/>
              </a:spcAft>
              <a:buSzPts val="6000"/>
              <a:buNone/>
            </a:pPr>
            <a:r>
              <a:rPr lang="en" sz="1900">
                <a:latin typeface="Roboto Slab"/>
                <a:ea typeface="Roboto Slab"/>
                <a:cs typeface="Roboto Slab"/>
                <a:sym typeface="Roboto Slab"/>
              </a:rPr>
              <a:t>   </a:t>
            </a:r>
            <a:endParaRPr b="1" sz="700">
              <a:solidFill>
                <a:srgbClr val="00FFFF"/>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6000"/>
              <a:buNone/>
            </a:pPr>
            <a:r>
              <a:t/>
            </a:r>
            <a:endParaRPr sz="4500"/>
          </a:p>
        </p:txBody>
      </p:sp>
      <p:sp>
        <p:nvSpPr>
          <p:cNvPr id="70" name="Google Shape;70;p1"/>
          <p:cNvSpPr txBox="1"/>
          <p:nvPr/>
        </p:nvSpPr>
        <p:spPr>
          <a:xfrm>
            <a:off x="1169925" y="2940650"/>
            <a:ext cx="7800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F3F3F3"/>
              </a:solidFill>
              <a:latin typeface="Montserrat Light"/>
              <a:ea typeface="Montserrat Light"/>
              <a:cs typeface="Montserrat Light"/>
              <a:sym typeface="Montserrat Light"/>
            </a:endParaRPr>
          </a:p>
        </p:txBody>
      </p:sp>
      <p:pic>
        <p:nvPicPr>
          <p:cNvPr id="71" name="Google Shape;71;p1"/>
          <p:cNvPicPr preferRelativeResize="0"/>
          <p:nvPr/>
        </p:nvPicPr>
        <p:blipFill rotWithShape="1">
          <a:blip r:embed="rId3">
            <a:alphaModFix/>
          </a:blip>
          <a:srcRect b="0" l="0" r="0" t="0"/>
          <a:stretch/>
        </p:blipFill>
        <p:spPr>
          <a:xfrm>
            <a:off x="6388300" y="2940650"/>
            <a:ext cx="2524125" cy="1809750"/>
          </a:xfrm>
          <a:prstGeom prst="rect">
            <a:avLst/>
          </a:prstGeom>
          <a:noFill/>
          <a:ln>
            <a:noFill/>
          </a:ln>
        </p:spPr>
      </p:pic>
      <p:pic>
        <p:nvPicPr>
          <p:cNvPr id="72" name="Google Shape;72;p1"/>
          <p:cNvPicPr preferRelativeResize="0"/>
          <p:nvPr/>
        </p:nvPicPr>
        <p:blipFill rotWithShape="1">
          <a:blip r:embed="rId4">
            <a:alphaModFix/>
          </a:blip>
          <a:srcRect b="0" l="0" r="0" t="0"/>
          <a:stretch/>
        </p:blipFill>
        <p:spPr>
          <a:xfrm>
            <a:off x="3849675" y="259775"/>
            <a:ext cx="1226025" cy="1226025"/>
          </a:xfrm>
          <a:prstGeom prst="rect">
            <a:avLst/>
          </a:prstGeom>
          <a:noFill/>
          <a:ln>
            <a:noFill/>
          </a:ln>
        </p:spPr>
      </p:pic>
      <p:sp>
        <p:nvSpPr>
          <p:cNvPr id="73" name="Google Shape;73;p1"/>
          <p:cNvSpPr txBox="1"/>
          <p:nvPr/>
        </p:nvSpPr>
        <p:spPr>
          <a:xfrm>
            <a:off x="1949900" y="3003900"/>
            <a:ext cx="3921000" cy="17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8BC34A"/>
                </a:solidFill>
                <a:latin typeface="Times New Roman"/>
                <a:ea typeface="Times New Roman"/>
                <a:cs typeface="Times New Roman"/>
                <a:sym typeface="Times New Roman"/>
              </a:rPr>
              <a:t>    Submitted by : </a:t>
            </a:r>
            <a:endParaRPr b="0" i="0" sz="1700" u="none" cap="none" strike="noStrike">
              <a:solidFill>
                <a:srgbClr val="8BC34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8BC34A"/>
                </a:solidFill>
                <a:latin typeface="Times New Roman"/>
                <a:ea typeface="Times New Roman"/>
                <a:cs typeface="Times New Roman"/>
                <a:sym typeface="Times New Roman"/>
              </a:rPr>
              <a:t>    Group  No :  12</a:t>
            </a:r>
            <a:endParaRPr b="0" i="0" sz="1700" u="none" cap="none" strike="noStrike">
              <a:solidFill>
                <a:srgbClr val="8BC34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8BC34A"/>
                </a:solidFill>
                <a:latin typeface="Times New Roman"/>
                <a:ea typeface="Times New Roman"/>
                <a:cs typeface="Times New Roman"/>
                <a:sym typeface="Times New Roman"/>
              </a:rPr>
              <a:t>    Members : -</a:t>
            </a:r>
            <a:endParaRPr b="0" i="0" sz="1700" u="none" cap="none" strike="noStrike">
              <a:solidFill>
                <a:srgbClr val="8BC34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8BC34A"/>
                </a:solidFill>
                <a:latin typeface="Times New Roman"/>
                <a:ea typeface="Times New Roman"/>
                <a:cs typeface="Times New Roman"/>
                <a:sym typeface="Times New Roman"/>
              </a:rPr>
              <a:t>    Abhishek Kumar Gupta (IIT2018187)</a:t>
            </a:r>
            <a:endParaRPr b="0" i="0" sz="1700" u="none" cap="none" strike="noStrike">
              <a:solidFill>
                <a:srgbClr val="8BC34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8BC34A"/>
                </a:solidFill>
                <a:latin typeface="Times New Roman"/>
                <a:ea typeface="Times New Roman"/>
                <a:cs typeface="Times New Roman"/>
                <a:sym typeface="Times New Roman"/>
              </a:rPr>
              <a:t>    Puja Kumari (IIT2018191)</a:t>
            </a:r>
            <a:endParaRPr b="0" i="0" sz="1700" u="none" cap="none" strike="noStrike">
              <a:solidFill>
                <a:srgbClr val="8BC34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8BC34A"/>
                </a:solidFill>
                <a:latin typeface="Times New Roman"/>
                <a:ea typeface="Times New Roman"/>
                <a:cs typeface="Times New Roman"/>
                <a:sym typeface="Times New Roman"/>
              </a:rPr>
              <a:t>    Prabha Kumari (IIT2018195)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idx="1" type="subTitle"/>
          </p:nvPr>
        </p:nvSpPr>
        <p:spPr>
          <a:xfrm>
            <a:off x="4997475" y="1346725"/>
            <a:ext cx="3602100" cy="1622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rPr lang="en">
                <a:solidFill>
                  <a:srgbClr val="FFFFFF"/>
                </a:solidFill>
              </a:rPr>
              <a:t>Since the data had more instances of non buggy modules </a:t>
            </a:r>
            <a:endParaRPr>
              <a:solidFill>
                <a:srgbClr val="FFFFFF"/>
              </a:solidFill>
            </a:endParaRPr>
          </a:p>
          <a:p>
            <a:pPr indent="0" lvl="0" marL="0" rtl="0" algn="l">
              <a:lnSpc>
                <a:spcPct val="115000"/>
              </a:lnSpc>
              <a:spcBef>
                <a:spcPts val="0"/>
              </a:spcBef>
              <a:spcAft>
                <a:spcPts val="0"/>
              </a:spcAft>
              <a:buSzPts val="1600"/>
              <a:buNone/>
            </a:pPr>
            <a:r>
              <a:rPr lang="en">
                <a:solidFill>
                  <a:srgbClr val="FFFFFF"/>
                </a:solidFill>
              </a:rPr>
              <a:t>So under sampling was done to prevent the model from being biased towards non buggy instances. </a:t>
            </a:r>
            <a:endParaRPr>
              <a:solidFill>
                <a:srgbClr val="FFFFFF"/>
              </a:solidFill>
            </a:endParaRPr>
          </a:p>
        </p:txBody>
      </p:sp>
      <p:pic>
        <p:nvPicPr>
          <p:cNvPr id="136" name="Google Shape;136;p10"/>
          <p:cNvPicPr preferRelativeResize="0"/>
          <p:nvPr/>
        </p:nvPicPr>
        <p:blipFill rotWithShape="1">
          <a:blip r:embed="rId3">
            <a:alphaModFix/>
          </a:blip>
          <a:srcRect b="3395" l="19194" r="19186" t="14554"/>
          <a:stretch/>
        </p:blipFill>
        <p:spPr>
          <a:xfrm>
            <a:off x="210925" y="243375"/>
            <a:ext cx="4543152" cy="459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type="ctrTitle"/>
          </p:nvPr>
        </p:nvSpPr>
        <p:spPr>
          <a:xfrm>
            <a:off x="1465050" y="1939350"/>
            <a:ext cx="6490200" cy="853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a:solidFill>
                  <a:schemeClr val="accent6"/>
                </a:solidFill>
              </a:rPr>
              <a:t>Literature Survey...</a:t>
            </a:r>
            <a:endParaRPr>
              <a:solidFill>
                <a:schemeClr val="accent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idx="1" type="subTitle"/>
          </p:nvPr>
        </p:nvSpPr>
        <p:spPr>
          <a:xfrm>
            <a:off x="373200" y="1265575"/>
            <a:ext cx="8242500" cy="3180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t/>
            </a:r>
            <a:endParaRPr sz="1500">
              <a:solidFill>
                <a:srgbClr val="FFFFFF"/>
              </a:solidFill>
            </a:endParaRPr>
          </a:p>
          <a:p>
            <a:pPr indent="0" lvl="0" marL="0" rtl="0" algn="l">
              <a:lnSpc>
                <a:spcPct val="115000"/>
              </a:lnSpc>
              <a:spcBef>
                <a:spcPts val="0"/>
              </a:spcBef>
              <a:spcAft>
                <a:spcPts val="0"/>
              </a:spcAft>
              <a:buSzPts val="1600"/>
              <a:buNone/>
            </a:pPr>
            <a:r>
              <a:t/>
            </a:r>
            <a:endParaRPr sz="1500">
              <a:solidFill>
                <a:srgbClr val="FFFFFF"/>
              </a:solidFill>
            </a:endParaRPr>
          </a:p>
          <a:p>
            <a:pPr indent="0" lvl="0" marL="0" rtl="0" algn="l">
              <a:lnSpc>
                <a:spcPct val="115000"/>
              </a:lnSpc>
              <a:spcBef>
                <a:spcPts val="0"/>
              </a:spcBef>
              <a:spcAft>
                <a:spcPts val="0"/>
              </a:spcAft>
              <a:buSzPts val="1600"/>
              <a:buNone/>
            </a:pPr>
            <a:r>
              <a:t/>
            </a:r>
            <a:endParaRPr sz="1500">
              <a:solidFill>
                <a:srgbClr val="FFFFFF"/>
              </a:solidFill>
            </a:endParaRPr>
          </a:p>
        </p:txBody>
      </p:sp>
      <p:graphicFrame>
        <p:nvGraphicFramePr>
          <p:cNvPr id="147" name="Google Shape;147;p12"/>
          <p:cNvGraphicFramePr/>
          <p:nvPr/>
        </p:nvGraphicFramePr>
        <p:xfrm>
          <a:off x="68775" y="799860"/>
          <a:ext cx="3000000" cy="3000000"/>
        </p:xfrm>
        <a:graphic>
          <a:graphicData uri="http://schemas.openxmlformats.org/drawingml/2006/table">
            <a:tbl>
              <a:tblPr>
                <a:noFill/>
                <a:tableStyleId>{19359075-4FAD-46E7-8CED-6209E434072A}</a:tableStyleId>
              </a:tblPr>
              <a:tblGrid>
                <a:gridCol w="550150"/>
                <a:gridCol w="1290675"/>
                <a:gridCol w="1594175"/>
                <a:gridCol w="2471775"/>
                <a:gridCol w="1579825"/>
                <a:gridCol w="1511075"/>
              </a:tblGrid>
              <a:tr h="322475">
                <a:tc>
                  <a:txBody>
                    <a:bodyPr/>
                    <a:lstStyle/>
                    <a:p>
                      <a:pPr indent="0" lvl="0" marL="76200" marR="0" rtl="0" algn="l">
                        <a:lnSpc>
                          <a:spcPct val="100000"/>
                        </a:lnSpc>
                        <a:spcBef>
                          <a:spcPts val="0"/>
                        </a:spcBef>
                        <a:spcAft>
                          <a:spcPts val="0"/>
                        </a:spcAft>
                        <a:buClr>
                          <a:srgbClr val="000000"/>
                        </a:buClr>
                        <a:buSzPts val="1200"/>
                        <a:buFont typeface="Arial"/>
                        <a:buNone/>
                      </a:pPr>
                      <a:r>
                        <a:rPr b="1" lang="en" sz="1200" u="none" cap="none" strike="noStrike">
                          <a:solidFill>
                            <a:srgbClr val="F3F3F3"/>
                          </a:solidFill>
                          <a:latin typeface="Times New Roman"/>
                          <a:ea typeface="Times New Roman"/>
                          <a:cs typeface="Times New Roman"/>
                          <a:sym typeface="Times New Roman"/>
                        </a:rPr>
                        <a:t>S.No.</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50800" marR="0" rtl="0" algn="l">
                        <a:lnSpc>
                          <a:spcPct val="100000"/>
                        </a:lnSpc>
                        <a:spcBef>
                          <a:spcPts val="0"/>
                        </a:spcBef>
                        <a:spcAft>
                          <a:spcPts val="0"/>
                        </a:spcAft>
                        <a:buClr>
                          <a:srgbClr val="000000"/>
                        </a:buClr>
                        <a:buSzPts val="1200"/>
                        <a:buFont typeface="Arial"/>
                        <a:buNone/>
                      </a:pPr>
                      <a:r>
                        <a:rPr b="1" lang="en" sz="1200" u="none" cap="none" strike="noStrike">
                          <a:solidFill>
                            <a:srgbClr val="F3F3F3"/>
                          </a:solidFill>
                          <a:latin typeface="Times New Roman"/>
                          <a:ea typeface="Times New Roman"/>
                          <a:cs typeface="Times New Roman"/>
                          <a:sym typeface="Times New Roman"/>
                        </a:rPr>
                        <a:t>Paper</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50800" marR="0" rtl="0" algn="l">
                        <a:lnSpc>
                          <a:spcPct val="100000"/>
                        </a:lnSpc>
                        <a:spcBef>
                          <a:spcPts val="0"/>
                        </a:spcBef>
                        <a:spcAft>
                          <a:spcPts val="0"/>
                        </a:spcAft>
                        <a:buClr>
                          <a:srgbClr val="000000"/>
                        </a:buClr>
                        <a:buSzPts val="1200"/>
                        <a:buFont typeface="Arial"/>
                        <a:buNone/>
                      </a:pPr>
                      <a:r>
                        <a:rPr b="1" lang="en" sz="1200" u="none" cap="none" strike="noStrike">
                          <a:solidFill>
                            <a:srgbClr val="F3F3F3"/>
                          </a:solidFill>
                          <a:latin typeface="Times New Roman"/>
                          <a:ea typeface="Times New Roman"/>
                          <a:cs typeface="Times New Roman"/>
                          <a:sym typeface="Times New Roman"/>
                        </a:rPr>
                        <a:t>Name of the</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Clr>
                          <a:srgbClr val="000000"/>
                        </a:buClr>
                        <a:buSzPts val="1200"/>
                        <a:buFont typeface="Arial"/>
                        <a:buNone/>
                      </a:pPr>
                      <a:r>
                        <a:rPr b="1" lang="en" sz="1200" u="none" cap="none" strike="noStrike">
                          <a:solidFill>
                            <a:srgbClr val="F3F3F3"/>
                          </a:solidFill>
                          <a:latin typeface="Times New Roman"/>
                          <a:ea typeface="Times New Roman"/>
                          <a:cs typeface="Times New Roman"/>
                          <a:sym typeface="Times New Roman"/>
                        </a:rPr>
                        <a:t>Methodology</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Clr>
                          <a:srgbClr val="000000"/>
                        </a:buClr>
                        <a:buSzPts val="1200"/>
                        <a:buFont typeface="Arial"/>
                        <a:buNone/>
                      </a:pPr>
                      <a:r>
                        <a:rPr b="1" lang="en" sz="1200" u="none" cap="none" strike="noStrike">
                          <a:solidFill>
                            <a:srgbClr val="F3F3F3"/>
                          </a:solidFill>
                          <a:latin typeface="Times New Roman"/>
                          <a:ea typeface="Times New Roman"/>
                          <a:cs typeface="Times New Roman"/>
                          <a:sym typeface="Times New Roman"/>
                        </a:rPr>
                        <a:t>Results</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Clr>
                          <a:srgbClr val="000000"/>
                        </a:buClr>
                        <a:buSzPts val="1200"/>
                        <a:buFont typeface="Arial"/>
                        <a:buNone/>
                      </a:pPr>
                      <a:r>
                        <a:rPr b="1" lang="en" sz="1200" u="none" cap="none" strike="noStrike">
                          <a:solidFill>
                            <a:srgbClr val="F3F3F3"/>
                          </a:solidFill>
                          <a:latin typeface="Times New Roman"/>
                          <a:ea typeface="Times New Roman"/>
                          <a:cs typeface="Times New Roman"/>
                          <a:sym typeface="Times New Roman"/>
                        </a:rPr>
                        <a:t>Paper Link</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22475">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rgbClr val="F3F3F3"/>
                          </a:solidFill>
                          <a:latin typeface="Times New Roman"/>
                          <a:ea typeface="Times New Roman"/>
                          <a:cs typeface="Times New Roman"/>
                          <a:sym typeface="Times New Roman"/>
                        </a:rPr>
                        <a:t>Title</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50800" marR="0" rtl="0" algn="l">
                        <a:lnSpc>
                          <a:spcPct val="100000"/>
                        </a:lnSpc>
                        <a:spcBef>
                          <a:spcPts val="0"/>
                        </a:spcBef>
                        <a:spcAft>
                          <a:spcPts val="0"/>
                        </a:spcAft>
                        <a:buClr>
                          <a:srgbClr val="000000"/>
                        </a:buClr>
                        <a:buSzPts val="1200"/>
                        <a:buFont typeface="Arial"/>
                        <a:buNone/>
                      </a:pPr>
                      <a:r>
                        <a:rPr b="1" lang="en" sz="1200" u="none" cap="none" strike="noStrike">
                          <a:solidFill>
                            <a:srgbClr val="F3F3F3"/>
                          </a:solidFill>
                          <a:latin typeface="Times New Roman"/>
                          <a:ea typeface="Times New Roman"/>
                          <a:cs typeface="Times New Roman"/>
                          <a:sym typeface="Times New Roman"/>
                        </a:rPr>
                        <a:t>Conference/journal</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22475">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50800" marR="0" rtl="0" algn="l">
                        <a:lnSpc>
                          <a:spcPct val="100000"/>
                        </a:lnSpc>
                        <a:spcBef>
                          <a:spcPts val="0"/>
                        </a:spcBef>
                        <a:spcAft>
                          <a:spcPts val="0"/>
                        </a:spcAft>
                        <a:buClr>
                          <a:srgbClr val="000000"/>
                        </a:buClr>
                        <a:buSzPts val="1200"/>
                        <a:buFont typeface="Arial"/>
                        <a:buNone/>
                      </a:pPr>
                      <a:r>
                        <a:rPr b="1" lang="en" sz="1200" u="none" cap="none" strike="noStrike">
                          <a:solidFill>
                            <a:srgbClr val="F3F3F3"/>
                          </a:solidFill>
                          <a:latin typeface="Times New Roman"/>
                          <a:ea typeface="Times New Roman"/>
                          <a:cs typeface="Times New Roman"/>
                          <a:sym typeface="Times New Roman"/>
                        </a:rPr>
                        <a:t>(Year)</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84675">
                <a:tc>
                  <a:txBody>
                    <a:bodyPr/>
                    <a:lstStyle/>
                    <a:p>
                      <a:pPr indent="0" lvl="0" marL="0" marR="0" rtl="0" algn="l">
                        <a:lnSpc>
                          <a:spcPct val="100000"/>
                        </a:lnSpc>
                        <a:spcBef>
                          <a:spcPts val="0"/>
                        </a:spcBef>
                        <a:spcAft>
                          <a:spcPts val="0"/>
                        </a:spcAft>
                        <a:buClr>
                          <a:srgbClr val="000000"/>
                        </a:buClr>
                        <a:buSzPts val="550"/>
                        <a:buFont typeface="Arial"/>
                        <a:buNone/>
                      </a:pPr>
                      <a:r>
                        <a:t/>
                      </a:r>
                      <a:endParaRPr sz="55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550"/>
                        <a:buFont typeface="Arial"/>
                        <a:buNone/>
                      </a:pPr>
                      <a:r>
                        <a:t/>
                      </a:r>
                      <a:endParaRPr sz="55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550"/>
                        <a:buFont typeface="Arial"/>
                        <a:buNone/>
                      </a:pPr>
                      <a:r>
                        <a:t/>
                      </a:r>
                      <a:endParaRPr sz="55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550"/>
                        <a:buFont typeface="Arial"/>
                        <a:buNone/>
                      </a:pPr>
                      <a:r>
                        <a:t/>
                      </a:r>
                      <a:endParaRPr sz="55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550"/>
                        <a:buFont typeface="Arial"/>
                        <a:buNone/>
                      </a:pPr>
                      <a:r>
                        <a:t/>
                      </a:r>
                      <a:endParaRPr sz="55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550"/>
                        <a:buFont typeface="Arial"/>
                        <a:buNone/>
                      </a:pPr>
                      <a:r>
                        <a:t/>
                      </a:r>
                      <a:endParaRPr sz="550" u="none" cap="none" strike="noStrike">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12864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1.</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Deep learning for just-in-time defect prediction</a:t>
                      </a:r>
                      <a:endParaRPr sz="11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in QRS’15: Proc. of the International Conference on Software Quality, Reliability and Security, 2015</a:t>
                      </a:r>
                      <a:endParaRPr sz="11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used learning algorithms to predict defects at change level. They made use of a deep learning algorithm to predict the same. They first created a Deep Belief Network to extract a set of expressive features from the initial set of linear features and then used Logistic Regression as a classifier to predict buggy and non-buggy changes.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Compare the result using accuracy f1 score and area under Roc</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https://ieeexplore.ieee.org/document/7272910</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17027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2.</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A large-scale empirical study of just-in-time quality assurance</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IEEE Transactions on Software Engineering ( Volume: 39, Issue: 6, June 2013)</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In this paper we consider defect prediction models that focus on identifying defect-prone (“risky”) software changes instead of files or packages.To build a change risk model, we use a wide range of factors based on the characteristics of a software change, such as the number of added lines, and developer experience</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Predictor achieves an average precision of 37 percent and recall of 67 percent for open source projects, which translates to an average improvement of 90 percent over the random predictor.</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https://ieeexplore.ieee.org/document/6341763</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13"/>
          <p:cNvGraphicFramePr/>
          <p:nvPr/>
        </p:nvGraphicFramePr>
        <p:xfrm>
          <a:off x="110588" y="92313"/>
          <a:ext cx="3000000" cy="3000000"/>
        </p:xfrm>
        <a:graphic>
          <a:graphicData uri="http://schemas.openxmlformats.org/drawingml/2006/table">
            <a:tbl>
              <a:tblPr bandCol="1" bandRow="1">
                <a:noFill/>
                <a:tableStyleId>{8395F17F-85A2-4044-9FB5-8ACDD3D9AFE4}</a:tableStyleId>
              </a:tblPr>
              <a:tblGrid>
                <a:gridCol w="336025"/>
                <a:gridCol w="1111175"/>
                <a:gridCol w="1315150"/>
                <a:gridCol w="2753150"/>
                <a:gridCol w="2114975"/>
                <a:gridCol w="1292325"/>
              </a:tblGrid>
              <a:tr h="10197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3.</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Software defect prediction analysis using machine learning algorithms</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2017 7th International Conference on Cloud Computing, Data Science &amp; Engineering - Confluence</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 In this paper we have analyzed the most popular and widely used Machine Learning algorithms - ANN (Artificial Neural Network), PSO(Particle Swarm Optimization), DT (Decision Trees), NB(Naive Bayes) and LC (Linear classifier)</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The results demonstrated the dominance of Linear Classifier over other algorithms in terms of defect prediction accuracy.</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https://www.researchgate.net/publication/5924092_Learning_multiple_layers_of_representation</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8911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4.</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Software Defect Prediction via Convolutional Neural Network</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2017 IEEE International Conference on Software Quality, Reliability and Security (QRS)</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In this paper, we propose a framework called Defect Prediction via Convolutional Neural Network (DP-CNN), which leverages deep learning for effective feature generation</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The experimental results show that in average, DP-CNN improves the state-of-the-art method by 12%</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https://ieeexplore.ieee.org/document/8009936</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10155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5.</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Personalized defect prediction</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 2013 28th IEEE/ACM International Conference on Automated Software Engineering (ASE)</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This paper proposes personalized defect prediction-building a separate prediction model for each developer to predict software defects. As a proof of concept, we apply our personalized defect prediction to classify defects at the file change level</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In this experiment result improves the F1-score by 0.01-0.06 compared to the traditional change classification</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5">
                            <a:extLst>
                              <a:ext uri="{A12FA001-AC4F-418D-AE19-62706E023703}">
                                <ahyp:hlinkClr val="tx"/>
                              </a:ext>
                            </a:extLst>
                          </a:hlinkClick>
                        </a:rPr>
                        <a:t>https://ieeexplore.ieee.org/document/6693087</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8462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6.</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Automatically Learning Semantic Features for Defect Prediction</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2016 IEEE/ACM 38th International Conference on Software Engineering (ICSE)</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In this paper, we leverage Deep Belief Network (DBN) to automatically learn semantic features from token vectors extracted from programs' Abstract Syntax Trees (ASTs).</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In this paper  semantic features improve WPDP on average by 14.7% in precision, 11.5% in recall, and 14.2% in F1</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6">
                            <a:extLst>
                              <a:ext uri="{A12FA001-AC4F-418D-AE19-62706E023703}">
                                <ahyp:hlinkClr val="tx"/>
                              </a:ext>
                            </a:extLst>
                          </a:hlinkClick>
                        </a:rPr>
                        <a:t>https://ieeexplore.ieee.org/abstract/document/7886912</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10155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7.</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Revisiting common bug prediction findings using effort-aware models</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 2010 IEEE International Conference on Software Maintenance</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In this paper, we revisit two common findings in the bug prediction literature: 1) Process metrics (e.g., change history) outperform product metrics (e.g., LOC), 2) Package-level predictions outperform file-level predictions.</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we find that if we test 20% of all modules based on the predicted fault density, we would detect 74% of faults using file-level models and 62% of faults using package-level models.</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7">
                            <a:extLst>
                              <a:ext uri="{A12FA001-AC4F-418D-AE19-62706E023703}">
                                <ahyp:hlinkClr val="tx"/>
                              </a:ext>
                            </a:extLst>
                          </a:hlinkClick>
                        </a:rPr>
                        <a:t>https://ieeexplore.ieee.org/document/5609530</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14"/>
          <p:cNvGraphicFramePr/>
          <p:nvPr/>
        </p:nvGraphicFramePr>
        <p:xfrm>
          <a:off x="61750" y="10"/>
          <a:ext cx="3000000" cy="3000000"/>
        </p:xfrm>
        <a:graphic>
          <a:graphicData uri="http://schemas.openxmlformats.org/drawingml/2006/table">
            <a:tbl>
              <a:tblPr>
                <a:noFill/>
                <a:tableStyleId>{19359075-4FAD-46E7-8CED-6209E434072A}</a:tableStyleId>
              </a:tblPr>
              <a:tblGrid>
                <a:gridCol w="399725"/>
                <a:gridCol w="1169900"/>
                <a:gridCol w="1376150"/>
                <a:gridCol w="2421400"/>
                <a:gridCol w="2490150"/>
                <a:gridCol w="1224875"/>
              </a:tblGrid>
              <a:tr h="7523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Times New Roman"/>
                          <a:ea typeface="Times New Roman"/>
                          <a:cs typeface="Times New Roman"/>
                          <a:sym typeface="Times New Roman"/>
                        </a:rPr>
                        <a:t>8.</a:t>
                      </a:r>
                      <a:endParaRPr sz="1200" u="none" cap="none" strike="noStrike">
                        <a:solidFill>
                          <a:srgbClr val="FFFFFF"/>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Recent advances in deep learning for speech research at Microsoft</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In Acoustics, Speech and Signal Processing (ICASSP), 2013 IEEE International Conference on, 2013, pp. 8604–8608</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This paper provides selected samples of our  experiments on applying  deep  learning methods  to  advancing  speech  technology and  related  applications,  including  feature  extraction,  acoustic modeling, language modeling, speech understanding, and dialogue state estimation. </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FFFFF"/>
                          </a:solidFill>
                          <a:latin typeface="Times New Roman"/>
                          <a:ea typeface="Times New Roman"/>
                          <a:cs typeface="Times New Roman"/>
                          <a:sym typeface="Times New Roman"/>
                        </a:rPr>
                        <a:t> we presented  experimental  evidence  that  spectrogram  features  of speech are superior to MFCC with DNN, in contrast to the earlier long-standing practice with  GMM-HMMs</a:t>
                      </a:r>
                      <a:endParaRPr sz="1100" u="none" cap="none" strike="noStrike">
                        <a:solidFill>
                          <a:srgbClr val="FFFFFF"/>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https://www.researchgate.net/publication/261153438_Recent_advances_in_deep_learning_for_speech_research_at_Microsoft</a:t>
                      </a:r>
                      <a:endParaRPr sz="1100" u="none" cap="none" strike="noStrike">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1104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3F3F3"/>
                          </a:solidFill>
                          <a:latin typeface="Times New Roman"/>
                          <a:ea typeface="Times New Roman"/>
                          <a:cs typeface="Times New Roman"/>
                          <a:sym typeface="Times New Roman"/>
                        </a:rPr>
                        <a:t>9.</a:t>
                      </a:r>
                      <a:endParaRPr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How, and why, process metrics are better</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2013 35th International Conference on Software Engineering (ICSE)</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In this paper we analyze the applicability and efficacy of process and code metrics from several different perspectives.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Our results suggest that code metrics, despite widespread use in the defect prediction literature, are generally less useful than process metrics for prediction. Second, we find that code metrics have high stasis; they don't change very much from release to release</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https://ieeexplore.ieee.org/document/6606589</a:t>
                      </a:r>
                      <a:endParaRPr sz="1100" u="none" cap="none" strike="noStrike">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3888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3F3F3"/>
                          </a:solidFill>
                          <a:latin typeface="Times New Roman"/>
                          <a:ea typeface="Times New Roman"/>
                          <a:cs typeface="Times New Roman"/>
                          <a:sym typeface="Times New Roman"/>
                        </a:rPr>
                        <a:t>10.</a:t>
                      </a:r>
                      <a:endParaRPr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Random Forests and Decision Trees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In International Journal of Computer Science Issues, Vol. 9, Issue 5, No 3, September 2012</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We compared the classification results obtained from methods i.e. Random  Forest  and  Decision  Tree  (J48).  The  classification parameters  consist  of correctly  classified  instances, incorrectly classified instances, F-Measure, Precision, Accuracy and Recall.</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It  can  be  concluded  that  the  Random Forest  achieves  increased  classification performance  and yields results that are accurate and precise in the cases of large number of instances</a:t>
                      </a:r>
                      <a:endParaRPr sz="11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https://www.researchgate.net/publication/259235118_Random_Forests_and_Decision_Trees</a:t>
                      </a:r>
                      <a:endParaRPr sz="1100" u="none" cap="none" strike="noStrike">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13790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3F3F3"/>
                          </a:solidFill>
                          <a:latin typeface="Times New Roman"/>
                          <a:ea typeface="Times New Roman"/>
                          <a:cs typeface="Times New Roman"/>
                          <a:sym typeface="Times New Roman"/>
                        </a:rPr>
                        <a:t>11.</a:t>
                      </a:r>
                      <a:endParaRPr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Software defect prediction using neural networks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Proceedings of 3rd International Conference on Reliability, Infocom Technologies and Optimization</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we have developed a model based on text mining techniques that will be used to assign the severity level to each defect report based on the classification of existing reports done using the machine learning method namely, Radial Basis Function of neural network</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The values of sensitivity for medium, low and very low severity defects are in the range of 56% to 75%, in contrast to its values for high severity defects which is in the range of 70% to 100% for most of the runs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https://ieeexplore.ieee.org/document/7014673</a:t>
                      </a:r>
                      <a:endParaRPr sz="1100" u="none" cap="none" strike="noStrike">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p15"/>
          <p:cNvGraphicFramePr/>
          <p:nvPr/>
        </p:nvGraphicFramePr>
        <p:xfrm>
          <a:off x="72350" y="0"/>
          <a:ext cx="3000000" cy="3000000"/>
        </p:xfrm>
        <a:graphic>
          <a:graphicData uri="http://schemas.openxmlformats.org/drawingml/2006/table">
            <a:tbl>
              <a:tblPr>
                <a:noFill/>
                <a:tableStyleId>{19359075-4FAD-46E7-8CED-6209E434072A}</a:tableStyleId>
              </a:tblPr>
              <a:tblGrid>
                <a:gridCol w="248375"/>
                <a:gridCol w="1114775"/>
                <a:gridCol w="1417425"/>
                <a:gridCol w="2187500"/>
                <a:gridCol w="2531350"/>
                <a:gridCol w="1472375"/>
              </a:tblGrid>
              <a:tr h="9246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3F3F3"/>
                          </a:solidFill>
                          <a:latin typeface="Times New Roman"/>
                          <a:ea typeface="Times New Roman"/>
                          <a:cs typeface="Times New Roman"/>
                          <a:sym typeface="Times New Roman"/>
                        </a:rPr>
                        <a:t>12.</a:t>
                      </a:r>
                      <a:endParaRPr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A survey of dimensionality reduction techniques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 in International Journal of Emerging Trends &amp; Technology in Computer Science, Volume 3, Issue 6, November-December 2014.</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A different family of algorithms poses the dimensionality reduction problem as one of projecting the original data onto a subspace with some interesting properties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It  can  be  concluded  that  the  Random Forest  achieves  increased  classification performance  and yields results that are accurate and precise in the cases of large number of instance</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https://www.researchgate.net/publication/260755521_A_survey_of_dimensionality_reduction_techniques</a:t>
                      </a:r>
                      <a:endParaRPr sz="1100" u="none" cap="none" strike="noStrike">
                        <a:solidFill>
                          <a:srgbClr val="1155CC"/>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748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3F3F3"/>
                          </a:solidFill>
                          <a:latin typeface="Times New Roman"/>
                          <a:ea typeface="Times New Roman"/>
                          <a:cs typeface="Times New Roman"/>
                          <a:sym typeface="Times New Roman"/>
                        </a:rPr>
                        <a:t>13.</a:t>
                      </a:r>
                      <a:endParaRPr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Dimensionality reduction and generalization</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in the 24th International Conference on Machine Learning, Corvallis, OR, 2007.</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Using probabilistic estimates for integral operators we can prove error estimates for KPCR and propose a parameter choice procedure allowing to prove consistency of the algorithm.</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We show that perform- ing KPCA and then ordinary least squares on the projected data, a procedure known as kernel principal component regression (KPCR), is equivalent to spectral cut-o regularization.</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https://www.researchgate.net/publication/221345784_Dimensionality_reduction_and_generalization</a:t>
                      </a:r>
                      <a:endParaRPr sz="1100" u="none" cap="none" strike="noStrike">
                        <a:solidFill>
                          <a:srgbClr val="1155CC"/>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8977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3F3F3"/>
                          </a:solidFill>
                          <a:latin typeface="Times New Roman"/>
                          <a:ea typeface="Times New Roman"/>
                          <a:cs typeface="Times New Roman"/>
                          <a:sym typeface="Times New Roman"/>
                        </a:rPr>
                        <a:t>14.</a:t>
                      </a:r>
                      <a:endParaRPr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A Survey Of Dimensionality Reduction And Classification Methods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In  International Journal of Computer Science &amp; Engineering Survey, Vol.3, No.3, June 2012</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A different family of algorithms poses the dimensionality reduction problem as one of projecting the original data onto a subspace with some interesting properties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We have analyzed the number of citations that the most relevant papers in each section have received in the last decade (2003‐2012). In Table I we show the number of citations summarized by large areas as well as their share (%) for the different years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https://www.researchgate.net/publication/276197488_A_Survey_Of_Dimensionality_Reduction_And_Classification_Methods</a:t>
                      </a:r>
                      <a:endParaRPr sz="1100" u="none" cap="none" strike="noStrike">
                        <a:solidFill>
                          <a:srgbClr val="1155CC"/>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5408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15.</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Kernel Principal Component Analysis and its Applications in Face Recognition and Active Shape Models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Rpi, Troy, Ny, Usa, 2011. Copyright 2011</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We show some experiment results to compare the performance of kernel PCA and traditional PCA for pattern classiﬁcation. We also implement the kernel PCA-based ASMs, and use it to construct human face models.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We found that Gaussian kernel PCA-based ASMs are promising in providing more deformation patterns than traditional ASMs.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https://www.researchgate.net/publication/229158312_Kernel_Principal_Component_Analysis_and_its_Applications_in_FaceRecognition_and_Active_Shape_Models</a:t>
                      </a:r>
                      <a:endParaRPr sz="1100" u="none" cap="none" strike="noStrike">
                        <a:solidFill>
                          <a:srgbClr val="1155CC"/>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10474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16.</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The Meaning and Use of the Area Under a Receiver Operating Characteristic (ROC) Curve</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 Radiology, 143, 1982, pp. 29-36</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A large number of theoretically bas.d measures has been proposed to reduce an entire ROC curve to a singlc quantitative inclex of diagnostic accuracy; all of these measures have been rooted in the assumption that the</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To amplify the three-way equivaIence between the area under an ROC curv,</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https://www.researchgate.net/publication/16134792_The_Meaning_and_Use_of_the_Area_Under_a_Receiver_Operating_Characteristic_ROC_Curve</a:t>
                      </a:r>
                      <a:endParaRPr sz="1100" u="none" cap="none" strike="noStrike">
                        <a:solidFill>
                          <a:srgbClr val="1155CC"/>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aphicFrame>
        <p:nvGraphicFramePr>
          <p:cNvPr id="167" name="Google Shape;167;p16"/>
          <p:cNvGraphicFramePr/>
          <p:nvPr/>
        </p:nvGraphicFramePr>
        <p:xfrm>
          <a:off x="72350" y="123950"/>
          <a:ext cx="3000000" cy="3000000"/>
        </p:xfrm>
        <a:graphic>
          <a:graphicData uri="http://schemas.openxmlformats.org/drawingml/2006/table">
            <a:tbl>
              <a:tblPr>
                <a:noFill/>
                <a:tableStyleId>{19359075-4FAD-46E7-8CED-6209E434072A}</a:tableStyleId>
              </a:tblPr>
              <a:tblGrid>
                <a:gridCol w="248375"/>
                <a:gridCol w="1114775"/>
                <a:gridCol w="1380225"/>
                <a:gridCol w="2224700"/>
                <a:gridCol w="2531350"/>
                <a:gridCol w="1472375"/>
              </a:tblGrid>
              <a:tr h="8819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3F3F3"/>
                          </a:solidFill>
                          <a:latin typeface="Times New Roman"/>
                          <a:ea typeface="Times New Roman"/>
                          <a:cs typeface="Times New Roman"/>
                          <a:sym typeface="Times New Roman"/>
                        </a:rPr>
                        <a:t>17.</a:t>
                      </a:r>
                      <a:endParaRPr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Learning multiple Layers of representation</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 In Department of Computer Science, University of Toronto,, Toronto,Trends in Cognitive Sciences 11(10), November 2007</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 we would like our approximate inference method to be as accurate as possible, and we might prefer a model</a:t>
                      </a:r>
                      <a:endParaRPr sz="11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that is slightly less likely to generate the data if it enables more accurate inference of hidden representations.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Ihis experiment result is much more sensible first to learn a generative model that infers</a:t>
                      </a:r>
                      <a:endParaRPr sz="11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the hidden variables from the sensory data and then to learn the simpler mapping from the hidden variables to the labels.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https://www.researchgate.net/publication/260755521_A_survey_of_dimensionality_reduction_techniques</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7481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3F3F3"/>
                          </a:solidFill>
                          <a:latin typeface="Times New Roman"/>
                          <a:ea typeface="Times New Roman"/>
                          <a:cs typeface="Times New Roman"/>
                          <a:sym typeface="Times New Roman"/>
                        </a:rPr>
                        <a:t>18.</a:t>
                      </a:r>
                      <a:endParaRPr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Software defect prediction using software metrics - A survey</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 2013 International Conference on Information Communication and Embedded Systems (ICICES)</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The objective of this research is to build an efficient Fuzzy inference system that can learn and predict bugs in software products. Here, we have applied SVM, a supervised training algorithm for classification of data into two sets, buggy and non-buggy.</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On iris data set our model gives 100% recall</a:t>
                      </a:r>
                      <a:endParaRPr sz="11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(Probability of detection also denoted as PD) and 0% false alarm rate (PF) with 100% accuracy whereas on Pima Indians Diabetes data set it gives 68.6% and 29.5% PD and PF respectively which is better than previous</a:t>
                      </a:r>
                      <a:endParaRPr sz="11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known result (60% and 19%[23]) except in PF which should be low. </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https://ieeexplore.ieee.org/document/6508369</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8977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3F3F3"/>
                          </a:solidFill>
                          <a:latin typeface="Times New Roman"/>
                          <a:ea typeface="Times New Roman"/>
                          <a:cs typeface="Times New Roman"/>
                          <a:sym typeface="Times New Roman"/>
                        </a:rPr>
                        <a:t>19.</a:t>
                      </a:r>
                      <a:endParaRPr sz="12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Software defect prediction using supervised learning algorithm and unsupervised learning algorithm</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Confluence 2013: The Next Generation Information Technology Summit (4th) International Conference)</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To predict software defect we analyzed classification and clustering techniques. The performance of three data mining classifier algorithms named J48, Random Forest, are evaluated based on various criteria like ROC, Precision, MAE, RAE etc.</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It can be observed that out of three algorithms, Random Forest exhibits highest</a:t>
                      </a:r>
                      <a:endParaRPr sz="11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values of Accuracy, Recall, ROC and F-Measure in maximum number of datasets. Random Forest also gives minimum amount of Root Mean Square Error in all the cases. So we can say that there are minimum numbers of defects in Random Forest. </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5">
                            <a:extLst>
                              <a:ext uri="{A12FA001-AC4F-418D-AE19-62706E023703}">
                                <ahyp:hlinkClr val="tx"/>
                              </a:ext>
                            </a:extLst>
                          </a:hlinkClick>
                        </a:rPr>
                        <a:t>https://ieeexplore.ieee.org/document/6832328</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r h="5408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20.</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12700">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Improved Approach for Software Defect Prediction</a:t>
                      </a:r>
                      <a:endParaRPr sz="11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using Artificial Neural Networks </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 2016 5th International Conference on Reliability, Infocom Technologies and Optimization (Trends and Future Directions) (ICRITO)</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In this paper, neural system methodology is utilized to find whether</a:t>
                      </a:r>
                      <a:endParaRPr sz="11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quantitative and subjective variables can be utilized to decide the level or measure of number of faulty software module. </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latin typeface="Times New Roman"/>
                          <a:ea typeface="Times New Roman"/>
                          <a:cs typeface="Times New Roman"/>
                          <a:sym typeface="Times New Roman"/>
                        </a:rPr>
                        <a:t>After  this paper implementation we found that the ANN based approach is giving better results than fuzzy logic based approach</a:t>
                      </a:r>
                      <a:endParaRPr sz="1100" u="none" cap="none" strike="noStrike">
                        <a:solidFill>
                          <a:srgbClr val="F3F3F3"/>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sng" cap="none" strike="noStrike">
                          <a:solidFill>
                            <a:srgbClr val="4A86E8"/>
                          </a:solidFill>
                          <a:latin typeface="Times New Roman"/>
                          <a:ea typeface="Times New Roman"/>
                          <a:cs typeface="Times New Roman"/>
                          <a:sym typeface="Times New Roman"/>
                          <a:hlinkClick r:id="rId6">
                            <a:extLst>
                              <a:ext uri="{A12FA001-AC4F-418D-AE19-62706E023703}">
                                <ahyp:hlinkClr val="tx"/>
                              </a:ext>
                            </a:extLst>
                          </a:hlinkClick>
                        </a:rPr>
                        <a:t>https://www.researchgate.net/publication/229158312_Kernel_Principal_Component_Analysis_and_its_Applications_in_FaceRecognition_and_Active_Shape_Models</a:t>
                      </a:r>
                      <a:endParaRPr sz="1100" u="none" cap="none" strike="noStrike">
                        <a:solidFill>
                          <a:srgbClr val="4A86E8"/>
                        </a:solidFill>
                        <a:latin typeface="Times New Roman"/>
                        <a:ea typeface="Times New Roman"/>
                        <a:cs typeface="Times New Roman"/>
                        <a:sym typeface="Times New Roman"/>
                      </a:endParaRPr>
                    </a:p>
                  </a:txBody>
                  <a:tcPr marT="0" marB="0" marR="0" marL="0" anchor="b">
                    <a:lnL cap="flat" cmpd="sng" w="9525">
                      <a:solidFill>
                        <a:srgbClr val="F3F3F3"/>
                      </a:solidFill>
                      <a:prstDash val="solid"/>
                      <a:round/>
                      <a:headEnd len="sm" w="sm" type="none"/>
                      <a:tailEnd len="sm" w="sm" type="none"/>
                    </a:lnL>
                    <a:lnR cap="flat" cmpd="sng" w="12700">
                      <a:solidFill>
                        <a:srgbClr val="F3F3F3"/>
                      </a:solidFill>
                      <a:prstDash val="solid"/>
                      <a:round/>
                      <a:headEnd len="sm" w="sm" type="none"/>
                      <a:tailEnd len="sm" w="sm" type="none"/>
                    </a:lnR>
                    <a:lnT cap="flat" cmpd="sng" w="12700">
                      <a:solidFill>
                        <a:srgbClr val="F3F3F3"/>
                      </a:solidFill>
                      <a:prstDash val="solid"/>
                      <a:round/>
                      <a:headEnd len="sm" w="sm" type="none"/>
                      <a:tailEnd len="sm" w="sm" type="none"/>
                    </a:lnT>
                    <a:lnB cap="flat" cmpd="sng" w="12700">
                      <a:solidFill>
                        <a:srgbClr val="F3F3F3"/>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ctrTitle"/>
          </p:nvPr>
        </p:nvSpPr>
        <p:spPr>
          <a:xfrm>
            <a:off x="442350" y="405650"/>
            <a:ext cx="5382600" cy="584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Methodology</a:t>
            </a:r>
            <a:endParaRPr/>
          </a:p>
        </p:txBody>
      </p:sp>
      <p:sp>
        <p:nvSpPr>
          <p:cNvPr id="173" name="Google Shape;173;p17"/>
          <p:cNvSpPr txBox="1"/>
          <p:nvPr>
            <p:ph idx="1" type="subTitle"/>
          </p:nvPr>
        </p:nvSpPr>
        <p:spPr>
          <a:xfrm>
            <a:off x="373200" y="1265575"/>
            <a:ext cx="8242500" cy="3180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rPr lang="en" sz="1500">
                <a:solidFill>
                  <a:srgbClr val="FFFFFF"/>
                </a:solidFill>
              </a:rPr>
              <a:t>Decision Tree classifier is used to make the model learn from the test set and then the model is tested on the training set and the performance measures are calculated. However, having so many attributes and instances can lead the model to overfit. Hence, we first reduced the dimensionality of the data to a set of 6 cumulated features using 4 different techniques and then trained the model using Decision Tree classifier. A detailed comparison was then made based on the performance metrics that include Accuracy, F1-Scores and Area Under the Receiver Operating Characteristics (ROC). </a:t>
            </a:r>
            <a:endParaRPr sz="1500">
              <a:solidFill>
                <a:srgbClr val="FFFFFF"/>
              </a:solidFill>
            </a:endParaRPr>
          </a:p>
          <a:p>
            <a:pPr indent="0" lvl="0" marL="0" rtl="0" algn="l">
              <a:lnSpc>
                <a:spcPct val="115000"/>
              </a:lnSpc>
              <a:spcBef>
                <a:spcPts val="0"/>
              </a:spcBef>
              <a:spcAft>
                <a:spcPts val="0"/>
              </a:spcAft>
              <a:buSzPts val="1600"/>
              <a:buNone/>
            </a:pPr>
            <a:r>
              <a:rPr lang="en" sz="1500">
                <a:solidFill>
                  <a:srgbClr val="FFFFFF"/>
                </a:solidFill>
              </a:rPr>
              <a:t>Following are the algorithms used for Dimensionality Reduction, along with a brief description. </a:t>
            </a:r>
            <a:endParaRPr sz="1500">
              <a:solidFill>
                <a:srgbClr val="FFFFFF"/>
              </a:solidFill>
            </a:endParaRPr>
          </a:p>
          <a:p>
            <a:pPr indent="0" lvl="0" marL="0" rtl="0" algn="l">
              <a:lnSpc>
                <a:spcPct val="115000"/>
              </a:lnSpc>
              <a:spcBef>
                <a:spcPts val="0"/>
              </a:spcBef>
              <a:spcAft>
                <a:spcPts val="0"/>
              </a:spcAft>
              <a:buSzPts val="1600"/>
              <a:buNone/>
            </a:pPr>
            <a:r>
              <a:t/>
            </a:r>
            <a:endParaRPr sz="1500">
              <a:solidFill>
                <a:srgbClr val="FFFFFF"/>
              </a:solidFill>
            </a:endParaRPr>
          </a:p>
          <a:p>
            <a:pPr indent="0" lvl="0" marL="0" rtl="0" algn="l">
              <a:lnSpc>
                <a:spcPct val="115000"/>
              </a:lnSpc>
              <a:spcBef>
                <a:spcPts val="0"/>
              </a:spcBef>
              <a:spcAft>
                <a:spcPts val="0"/>
              </a:spcAft>
              <a:buSzPts val="1600"/>
              <a:buNone/>
            </a:pPr>
            <a:r>
              <a:t/>
            </a:r>
            <a:endParaRPr sz="15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ctrTitle"/>
          </p:nvPr>
        </p:nvSpPr>
        <p:spPr>
          <a:xfrm>
            <a:off x="442350" y="405650"/>
            <a:ext cx="5382600" cy="584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Overview of SDP Process</a:t>
            </a:r>
            <a:endParaRPr/>
          </a:p>
        </p:txBody>
      </p:sp>
      <p:sp>
        <p:nvSpPr>
          <p:cNvPr id="179" name="Google Shape;179;p18"/>
          <p:cNvSpPr txBox="1"/>
          <p:nvPr>
            <p:ph idx="1" type="subTitle"/>
          </p:nvPr>
        </p:nvSpPr>
        <p:spPr>
          <a:xfrm>
            <a:off x="373200" y="1265575"/>
            <a:ext cx="8242500" cy="3180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t/>
            </a:r>
            <a:endParaRPr sz="1500">
              <a:solidFill>
                <a:srgbClr val="FFFFFF"/>
              </a:solidFill>
            </a:endParaRPr>
          </a:p>
          <a:p>
            <a:pPr indent="0" lvl="0" marL="0" rtl="0" algn="l">
              <a:lnSpc>
                <a:spcPct val="115000"/>
              </a:lnSpc>
              <a:spcBef>
                <a:spcPts val="0"/>
              </a:spcBef>
              <a:spcAft>
                <a:spcPts val="0"/>
              </a:spcAft>
              <a:buSzPts val="1600"/>
              <a:buNone/>
            </a:pPr>
            <a:r>
              <a:t/>
            </a:r>
            <a:endParaRPr sz="1500">
              <a:solidFill>
                <a:srgbClr val="FFFFFF"/>
              </a:solidFill>
            </a:endParaRPr>
          </a:p>
          <a:p>
            <a:pPr indent="0" lvl="0" marL="0" rtl="0" algn="l">
              <a:lnSpc>
                <a:spcPct val="115000"/>
              </a:lnSpc>
              <a:spcBef>
                <a:spcPts val="0"/>
              </a:spcBef>
              <a:spcAft>
                <a:spcPts val="0"/>
              </a:spcAft>
              <a:buSzPts val="1600"/>
              <a:buNone/>
            </a:pPr>
            <a:r>
              <a:t/>
            </a:r>
            <a:endParaRPr sz="1500">
              <a:solidFill>
                <a:srgbClr val="FFFFFF"/>
              </a:solidFill>
            </a:endParaRPr>
          </a:p>
        </p:txBody>
      </p:sp>
      <p:pic>
        <p:nvPicPr>
          <p:cNvPr id="180" name="Google Shape;180;p18"/>
          <p:cNvPicPr preferRelativeResize="0"/>
          <p:nvPr/>
        </p:nvPicPr>
        <p:blipFill rotWithShape="1">
          <a:blip r:embed="rId3">
            <a:alphaModFix/>
          </a:blip>
          <a:srcRect b="4833" l="0" r="0" t="0"/>
          <a:stretch/>
        </p:blipFill>
        <p:spPr>
          <a:xfrm>
            <a:off x="560900" y="1095500"/>
            <a:ext cx="7589951" cy="335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ctrTitle"/>
          </p:nvPr>
        </p:nvSpPr>
        <p:spPr>
          <a:xfrm>
            <a:off x="584125" y="454325"/>
            <a:ext cx="6441600" cy="486900"/>
          </a:xfrm>
          <a:prstGeom prst="rect">
            <a:avLst/>
          </a:prstGeom>
          <a:noFill/>
          <a:ln>
            <a:noFill/>
          </a:ln>
        </p:spPr>
        <p:txBody>
          <a:bodyPr anchorCtr="0" anchor="b" bIns="0" lIns="0" spcFirstLastPara="1" rIns="0" wrap="square" tIns="0">
            <a:noAutofit/>
          </a:bodyPr>
          <a:lstStyle/>
          <a:p>
            <a:pPr indent="-457200" lvl="0" marL="457200" rtl="0" algn="l">
              <a:lnSpc>
                <a:spcPct val="90000"/>
              </a:lnSpc>
              <a:spcBef>
                <a:spcPts val="0"/>
              </a:spcBef>
              <a:spcAft>
                <a:spcPts val="0"/>
              </a:spcAft>
              <a:buClr>
                <a:schemeClr val="accent6"/>
              </a:buClr>
              <a:buSzPts val="3600"/>
              <a:buAutoNum type="alphaUcPeriod"/>
            </a:pPr>
            <a:r>
              <a:rPr lang="en" sz="3600">
                <a:solidFill>
                  <a:schemeClr val="accent6"/>
                </a:solidFill>
              </a:rPr>
              <a:t>ANN</a:t>
            </a:r>
            <a:endParaRPr/>
          </a:p>
        </p:txBody>
      </p:sp>
      <p:sp>
        <p:nvSpPr>
          <p:cNvPr id="186" name="Google Shape;186;p19"/>
          <p:cNvSpPr txBox="1"/>
          <p:nvPr>
            <p:ph idx="1" type="subTitle"/>
          </p:nvPr>
        </p:nvSpPr>
        <p:spPr>
          <a:xfrm>
            <a:off x="390325" y="1229200"/>
            <a:ext cx="7724700" cy="37350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rgbClr val="FFFFFF"/>
              </a:buClr>
              <a:buSzPts val="1600"/>
              <a:buChar char="●"/>
            </a:pPr>
            <a:r>
              <a:rPr lang="en">
                <a:solidFill>
                  <a:srgbClr val="FFFFFF"/>
                </a:solidFill>
              </a:rPr>
              <a:t>This algorithm is somewhat based on the human brain or the human nervous system and uses a set of hidden layers with varied number of nodes called neurons.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Each neuron takes inputs from either a few or all of the previous layer neurons and processes the input using initialised weights and an activation function.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It then sends the output to many neurons of the next layer. Based on the output and the cost function, the weights are updated over a number of epochs until the parameters best fit the model.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To train our model, we use 3 hidden layers with different number of neurons. The cumulated features extracted from the network are then used to train the model using Decision Tree Classifier</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idx="4294967295" type="ctrTitle"/>
          </p:nvPr>
        </p:nvSpPr>
        <p:spPr>
          <a:xfrm>
            <a:off x="718175" y="381875"/>
            <a:ext cx="7611600" cy="13725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1"/>
              </a:buClr>
              <a:buSzPts val="6000"/>
              <a:buFont typeface="DM Serif Display"/>
              <a:buNone/>
            </a:pPr>
            <a:r>
              <a:rPr b="0" i="0" lang="en" sz="4000" u="none" cap="none" strike="noStrike">
                <a:solidFill>
                  <a:schemeClr val="accent6"/>
                </a:solidFill>
                <a:latin typeface="DM Serif Display"/>
                <a:ea typeface="DM Serif Display"/>
                <a:cs typeface="DM Serif Display"/>
                <a:sym typeface="DM Serif Display"/>
              </a:rPr>
              <a:t>Problem Identification &amp; Definition</a:t>
            </a:r>
            <a:endParaRPr b="0" i="0" sz="4000" u="none" cap="none" strike="noStrike">
              <a:solidFill>
                <a:schemeClr val="accent6"/>
              </a:solidFill>
              <a:latin typeface="DM Serif Display"/>
              <a:ea typeface="DM Serif Display"/>
              <a:cs typeface="DM Serif Display"/>
              <a:sym typeface="DM Serif Display"/>
            </a:endParaRPr>
          </a:p>
        </p:txBody>
      </p:sp>
      <p:sp>
        <p:nvSpPr>
          <p:cNvPr id="79" name="Google Shape;79;p2"/>
          <p:cNvSpPr txBox="1"/>
          <p:nvPr>
            <p:ph idx="4294967295" type="subTitle"/>
          </p:nvPr>
        </p:nvSpPr>
        <p:spPr>
          <a:xfrm>
            <a:off x="728850" y="2086900"/>
            <a:ext cx="7422000" cy="2531400"/>
          </a:xfrm>
          <a:prstGeom prst="rect">
            <a:avLst/>
          </a:prstGeom>
          <a:noFill/>
          <a:ln>
            <a:noFill/>
          </a:ln>
        </p:spPr>
        <p:txBody>
          <a:bodyPr anchorCtr="0" anchor="t" bIns="0" lIns="0" spcFirstLastPara="1" rIns="0" wrap="square" tIns="0">
            <a:noAutofit/>
          </a:bodyPr>
          <a:lstStyle/>
          <a:p>
            <a:pPr indent="0" lvl="0" marL="457200" marR="0" rtl="0" algn="l">
              <a:lnSpc>
                <a:spcPct val="100000"/>
              </a:lnSpc>
              <a:spcBef>
                <a:spcPts val="600"/>
              </a:spcBef>
              <a:spcAft>
                <a:spcPts val="0"/>
              </a:spcAft>
              <a:buClr>
                <a:schemeClr val="dk2"/>
              </a:buClr>
              <a:buSzPts val="1600"/>
              <a:buFont typeface="Montserrat Light"/>
              <a:buNone/>
            </a:pPr>
            <a:r>
              <a:t/>
            </a:r>
            <a:endParaRPr b="0" i="0" sz="2100" u="none" cap="none" strike="noStrike">
              <a:solidFill>
                <a:schemeClr val="lt1"/>
              </a:solidFill>
              <a:latin typeface="Montserrat Light"/>
              <a:ea typeface="Montserrat Light"/>
              <a:cs typeface="Montserrat Light"/>
              <a:sym typeface="Montserrat Light"/>
            </a:endParaRPr>
          </a:p>
          <a:p>
            <a:pPr indent="0" lvl="0" marL="457200" marR="0" rtl="0" algn="l">
              <a:lnSpc>
                <a:spcPct val="100000"/>
              </a:lnSpc>
              <a:spcBef>
                <a:spcPts val="600"/>
              </a:spcBef>
              <a:spcAft>
                <a:spcPts val="0"/>
              </a:spcAft>
              <a:buClr>
                <a:schemeClr val="dk2"/>
              </a:buClr>
              <a:buSzPts val="1600"/>
              <a:buFont typeface="Montserrat Light"/>
              <a:buNone/>
            </a:pPr>
            <a:r>
              <a:rPr b="0" i="0" lang="en" sz="2900" u="none" cap="none" strike="noStrike">
                <a:solidFill>
                  <a:srgbClr val="00FFFF"/>
                </a:solidFill>
                <a:latin typeface="Montserrat Light"/>
                <a:ea typeface="Montserrat Light"/>
                <a:cs typeface="Montserrat Light"/>
                <a:sym typeface="Montserrat Light"/>
              </a:rPr>
              <a:t>Software Defect Prediction Analysis using Machine Learning  Algorithms</a:t>
            </a:r>
            <a:endParaRPr b="0" i="0" sz="2900" u="none" cap="none" strike="noStrike">
              <a:solidFill>
                <a:srgbClr val="00FFFF"/>
              </a:solidFill>
              <a:latin typeface="Montserrat Light"/>
              <a:ea typeface="Montserrat Light"/>
              <a:cs typeface="Montserrat Light"/>
              <a:sym typeface="Montserrat Light"/>
            </a:endParaRPr>
          </a:p>
          <a:p>
            <a:pPr indent="0" lvl="0" marL="457200" marR="0" rtl="0" algn="l">
              <a:lnSpc>
                <a:spcPct val="100000"/>
              </a:lnSpc>
              <a:spcBef>
                <a:spcPts val="600"/>
              </a:spcBef>
              <a:spcAft>
                <a:spcPts val="0"/>
              </a:spcAft>
              <a:buClr>
                <a:schemeClr val="dk2"/>
              </a:buClr>
              <a:buSzPts val="1600"/>
              <a:buFont typeface="Montserrat Light"/>
              <a:buNone/>
            </a:pPr>
            <a:r>
              <a:t/>
            </a:r>
            <a:endParaRPr b="0" i="0" sz="2100" u="none" cap="none" strike="noStrike">
              <a:solidFill>
                <a:srgbClr val="00FFFF"/>
              </a:solidFill>
              <a:latin typeface="Montserrat Light"/>
              <a:ea typeface="Montserrat Light"/>
              <a:cs typeface="Montserrat Light"/>
              <a:sym typeface="Montserrat Light"/>
            </a:endParaRPr>
          </a:p>
          <a:p>
            <a:pPr indent="0" lvl="0" marL="457200" marR="0" rtl="0" algn="l">
              <a:lnSpc>
                <a:spcPct val="100000"/>
              </a:lnSpc>
              <a:spcBef>
                <a:spcPts val="600"/>
              </a:spcBef>
              <a:spcAft>
                <a:spcPts val="0"/>
              </a:spcAft>
              <a:buClr>
                <a:schemeClr val="dk2"/>
              </a:buClr>
              <a:buSzPts val="1600"/>
              <a:buFont typeface="Montserrat Light"/>
              <a:buNone/>
            </a:pPr>
            <a:r>
              <a:t/>
            </a:r>
            <a:endParaRPr b="0" i="0" sz="2100" u="none" cap="none" strike="noStrike">
              <a:solidFill>
                <a:schemeClr val="lt1"/>
              </a:solidFill>
              <a:latin typeface="Montserrat Light"/>
              <a:ea typeface="Montserrat Light"/>
              <a:cs typeface="Montserrat Light"/>
              <a:sym typeface="Montserrat Light"/>
            </a:endParaRPr>
          </a:p>
        </p:txBody>
      </p:sp>
      <p:sp>
        <p:nvSpPr>
          <p:cNvPr id="80" name="Google Shape;80;p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ctrTitle"/>
          </p:nvPr>
        </p:nvSpPr>
        <p:spPr>
          <a:xfrm>
            <a:off x="501225" y="405650"/>
            <a:ext cx="5323500" cy="584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Artificial Neural Network</a:t>
            </a:r>
            <a:endParaRPr/>
          </a:p>
        </p:txBody>
      </p:sp>
      <p:sp>
        <p:nvSpPr>
          <p:cNvPr id="192" name="Google Shape;192;p20"/>
          <p:cNvSpPr txBox="1"/>
          <p:nvPr>
            <p:ph idx="1" type="subTitle"/>
          </p:nvPr>
        </p:nvSpPr>
        <p:spPr>
          <a:xfrm>
            <a:off x="373200" y="1265575"/>
            <a:ext cx="8242500" cy="3180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t/>
            </a:r>
            <a:endParaRPr sz="1500">
              <a:solidFill>
                <a:srgbClr val="FFFFFF"/>
              </a:solidFill>
            </a:endParaRPr>
          </a:p>
          <a:p>
            <a:pPr indent="0" lvl="0" marL="0" rtl="0" algn="l">
              <a:lnSpc>
                <a:spcPct val="115000"/>
              </a:lnSpc>
              <a:spcBef>
                <a:spcPts val="0"/>
              </a:spcBef>
              <a:spcAft>
                <a:spcPts val="0"/>
              </a:spcAft>
              <a:buSzPts val="1600"/>
              <a:buNone/>
            </a:pPr>
            <a:r>
              <a:t/>
            </a:r>
            <a:endParaRPr sz="1500">
              <a:solidFill>
                <a:srgbClr val="FFFFFF"/>
              </a:solidFill>
            </a:endParaRPr>
          </a:p>
          <a:p>
            <a:pPr indent="0" lvl="0" marL="0" rtl="0" algn="l">
              <a:lnSpc>
                <a:spcPct val="115000"/>
              </a:lnSpc>
              <a:spcBef>
                <a:spcPts val="0"/>
              </a:spcBef>
              <a:spcAft>
                <a:spcPts val="0"/>
              </a:spcAft>
              <a:buSzPts val="1600"/>
              <a:buNone/>
            </a:pPr>
            <a:r>
              <a:t/>
            </a:r>
            <a:endParaRPr sz="1500">
              <a:solidFill>
                <a:srgbClr val="FFFFFF"/>
              </a:solidFill>
            </a:endParaRPr>
          </a:p>
        </p:txBody>
      </p:sp>
      <p:pic>
        <p:nvPicPr>
          <p:cNvPr id="193" name="Google Shape;193;p20"/>
          <p:cNvPicPr preferRelativeResize="0"/>
          <p:nvPr/>
        </p:nvPicPr>
        <p:blipFill rotWithShape="1">
          <a:blip r:embed="rId3">
            <a:alphaModFix/>
          </a:blip>
          <a:srcRect b="0" l="0" r="0" t="0"/>
          <a:stretch/>
        </p:blipFill>
        <p:spPr>
          <a:xfrm>
            <a:off x="442350" y="1038250"/>
            <a:ext cx="7632099" cy="38068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ctrTitle"/>
          </p:nvPr>
        </p:nvSpPr>
        <p:spPr>
          <a:xfrm>
            <a:off x="393675" y="308275"/>
            <a:ext cx="8043600" cy="649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B. Principal Component Analysis (PCA)</a:t>
            </a:r>
            <a:endParaRPr/>
          </a:p>
        </p:txBody>
      </p:sp>
      <p:sp>
        <p:nvSpPr>
          <p:cNvPr id="199" name="Google Shape;199;p21"/>
          <p:cNvSpPr txBox="1"/>
          <p:nvPr>
            <p:ph idx="1" type="subTitle"/>
          </p:nvPr>
        </p:nvSpPr>
        <p:spPr>
          <a:xfrm>
            <a:off x="393675" y="1314250"/>
            <a:ext cx="7788300" cy="31152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rgbClr val="FFFFFF"/>
              </a:buClr>
              <a:buSzPts val="1600"/>
              <a:buChar char="●"/>
            </a:pPr>
            <a:r>
              <a:rPr lang="en">
                <a:solidFill>
                  <a:srgbClr val="FFFFFF"/>
                </a:solidFill>
              </a:rPr>
              <a:t>The PCA is a statistical data analysis method that transforms the initial set of variables into an assorted set of linear combinations, known as the principal components (PC), with specific properties with respect to variances.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This condenses the dimensionality of the system while maintaining information on the variable connections .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The PCA algorithm is applied such that it extracts 6 new independent features that explain most the variance of the dataset, regardless of the dependent variable.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Since the final class of each instance is not considered while turning the data into a low dimensional one, hence it is an Unsupervised Model.</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ctrTitle"/>
          </p:nvPr>
        </p:nvSpPr>
        <p:spPr>
          <a:xfrm>
            <a:off x="453475" y="346075"/>
            <a:ext cx="8401500" cy="537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a:solidFill>
                  <a:schemeClr val="accent6"/>
                </a:solidFill>
              </a:rPr>
              <a:t>PCA</a:t>
            </a:r>
            <a:r>
              <a:rPr lang="en"/>
              <a:t>	 								  </a:t>
            </a:r>
            <a:r>
              <a:rPr lang="en">
                <a:solidFill>
                  <a:schemeClr val="accent6"/>
                </a:solidFill>
              </a:rPr>
              <a:t>LDA</a:t>
            </a:r>
            <a:endParaRPr>
              <a:solidFill>
                <a:schemeClr val="accent6"/>
              </a:solidFill>
            </a:endParaRPr>
          </a:p>
        </p:txBody>
      </p:sp>
      <p:sp>
        <p:nvSpPr>
          <p:cNvPr id="205" name="Google Shape;205;p22"/>
          <p:cNvSpPr txBox="1"/>
          <p:nvPr>
            <p:ph idx="1" type="subTitle"/>
          </p:nvPr>
        </p:nvSpPr>
        <p:spPr>
          <a:xfrm>
            <a:off x="5012250" y="1205300"/>
            <a:ext cx="2840100" cy="3055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t/>
            </a:r>
            <a:endParaRPr/>
          </a:p>
        </p:txBody>
      </p:sp>
      <p:pic>
        <p:nvPicPr>
          <p:cNvPr id="206" name="Google Shape;206;p22"/>
          <p:cNvPicPr preferRelativeResize="0"/>
          <p:nvPr/>
        </p:nvPicPr>
        <p:blipFill rotWithShape="1">
          <a:blip r:embed="rId3">
            <a:alphaModFix/>
          </a:blip>
          <a:srcRect b="0" l="0" r="0" t="0"/>
          <a:stretch/>
        </p:blipFill>
        <p:spPr>
          <a:xfrm>
            <a:off x="5012250" y="1205300"/>
            <a:ext cx="3627875" cy="2840275"/>
          </a:xfrm>
          <a:prstGeom prst="rect">
            <a:avLst/>
          </a:prstGeom>
          <a:noFill/>
          <a:ln>
            <a:noFill/>
          </a:ln>
        </p:spPr>
      </p:pic>
      <p:pic>
        <p:nvPicPr>
          <p:cNvPr id="207" name="Google Shape;207;p22"/>
          <p:cNvPicPr preferRelativeResize="0"/>
          <p:nvPr/>
        </p:nvPicPr>
        <p:blipFill rotWithShape="1">
          <a:blip r:embed="rId4">
            <a:alphaModFix/>
          </a:blip>
          <a:srcRect b="0" l="0" r="0" t="0"/>
          <a:stretch/>
        </p:blipFill>
        <p:spPr>
          <a:xfrm>
            <a:off x="262525" y="1182750"/>
            <a:ext cx="3639849" cy="288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ctrTitle"/>
          </p:nvPr>
        </p:nvSpPr>
        <p:spPr>
          <a:xfrm>
            <a:off x="345000" y="227150"/>
            <a:ext cx="7995000" cy="535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C. Linear Discriminant Analysis (LDA)</a:t>
            </a:r>
            <a:endParaRPr/>
          </a:p>
        </p:txBody>
      </p:sp>
      <p:sp>
        <p:nvSpPr>
          <p:cNvPr id="213" name="Google Shape;213;p23"/>
          <p:cNvSpPr txBox="1"/>
          <p:nvPr>
            <p:ph idx="1" type="subTitle"/>
          </p:nvPr>
        </p:nvSpPr>
        <p:spPr>
          <a:xfrm>
            <a:off x="456450" y="1022175"/>
            <a:ext cx="7772100" cy="33426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rgbClr val="FFFFFF"/>
              </a:buClr>
              <a:buSzPts val="1600"/>
              <a:buChar char="●"/>
            </a:pPr>
            <a:r>
              <a:rPr lang="en">
                <a:solidFill>
                  <a:srgbClr val="FFFFFF"/>
                </a:solidFill>
              </a:rPr>
              <a:t>In a high dimensional data, it is difficult to find similarities between different data points and hence the model is difficult to analyse.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The LDA algorithm maps down the high dimensional data to a low dimensional space which is then fed to the classifier to train the model. LDA aims to maximize the between-class distance and minimize the within-class distance in the dimensionality reduced space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The LDA algorithm is applied such that it extracts 6 new independent features that separate most the classes of the dataset, that is the buggy and non buggy instances.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Since the extracted features are obtained taking into consideration the dependent variable, hence it is a Supervised Model.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ctrTitle"/>
          </p:nvPr>
        </p:nvSpPr>
        <p:spPr>
          <a:xfrm>
            <a:off x="312550" y="308275"/>
            <a:ext cx="8709000" cy="957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D. Kernel Principal Component Analysis (KPCA)</a:t>
            </a:r>
            <a:endParaRPr/>
          </a:p>
        </p:txBody>
      </p:sp>
      <p:sp>
        <p:nvSpPr>
          <p:cNvPr id="219" name="Google Shape;219;p24"/>
          <p:cNvSpPr txBox="1"/>
          <p:nvPr>
            <p:ph idx="1" type="subTitle"/>
          </p:nvPr>
        </p:nvSpPr>
        <p:spPr>
          <a:xfrm>
            <a:off x="312550" y="1460275"/>
            <a:ext cx="8416800" cy="33912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rgbClr val="FFFFFF"/>
              </a:buClr>
              <a:buSzPts val="1600"/>
              <a:buChar char="●"/>
            </a:pPr>
            <a:r>
              <a:rPr lang="en">
                <a:solidFill>
                  <a:srgbClr val="FFFFFF"/>
                </a:solidFill>
              </a:rPr>
              <a:t>Standard PCA only allows linear dimensionality reduction. However, if the data has more complicated structures which cannot be well represented in a linear subspace, standard PCA will not be very helpful. Kernel PCA thus extends conventional principal component analysis (PCA) to a high dimensional feature space using the kernel algorithm.</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 An intuitive understanding of the Gaussian kernel PCA is that it makes use of the distances between different training data points, which is like k-nearest neighbor or clustering methods [19]. Gaussian kernel PCA reveals more complex hidden structures of the data than standard PCA.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Gaussian RBF, Polynomial, Hyperbolic Tangent are some popular Kernel functions. We leveraged the Gaussian RBF kernel function to reduce the dimensionality of our data set.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ctrTitle"/>
          </p:nvPr>
        </p:nvSpPr>
        <p:spPr>
          <a:xfrm>
            <a:off x="312550" y="308275"/>
            <a:ext cx="8709000" cy="562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KPCA								       Decision Tree </a:t>
            </a:r>
            <a:endParaRPr>
              <a:solidFill>
                <a:schemeClr val="accent5"/>
              </a:solidFill>
            </a:endParaRPr>
          </a:p>
        </p:txBody>
      </p:sp>
      <p:sp>
        <p:nvSpPr>
          <p:cNvPr id="225" name="Google Shape;225;p25"/>
          <p:cNvSpPr txBox="1"/>
          <p:nvPr>
            <p:ph idx="1" type="subTitle"/>
          </p:nvPr>
        </p:nvSpPr>
        <p:spPr>
          <a:xfrm>
            <a:off x="312550" y="1460275"/>
            <a:ext cx="8416800" cy="3391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p:txBody>
      </p:sp>
      <p:pic>
        <p:nvPicPr>
          <p:cNvPr id="226" name="Google Shape;226;p25"/>
          <p:cNvPicPr preferRelativeResize="0"/>
          <p:nvPr/>
        </p:nvPicPr>
        <p:blipFill rotWithShape="1">
          <a:blip r:embed="rId3">
            <a:alphaModFix/>
          </a:blip>
          <a:srcRect b="0" l="0" r="0" t="0"/>
          <a:stretch/>
        </p:blipFill>
        <p:spPr>
          <a:xfrm>
            <a:off x="312550" y="1257400"/>
            <a:ext cx="3613700" cy="2931399"/>
          </a:xfrm>
          <a:prstGeom prst="rect">
            <a:avLst/>
          </a:prstGeom>
          <a:noFill/>
          <a:ln>
            <a:noFill/>
          </a:ln>
        </p:spPr>
      </p:pic>
      <p:pic>
        <p:nvPicPr>
          <p:cNvPr id="227" name="Google Shape;227;p25"/>
          <p:cNvPicPr preferRelativeResize="0"/>
          <p:nvPr/>
        </p:nvPicPr>
        <p:blipFill rotWithShape="1">
          <a:blip r:embed="rId4">
            <a:alphaModFix/>
          </a:blip>
          <a:srcRect b="0" l="0" r="0" t="0"/>
          <a:stretch/>
        </p:blipFill>
        <p:spPr>
          <a:xfrm>
            <a:off x="4988350" y="1257400"/>
            <a:ext cx="3317625" cy="2864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ctrTitle"/>
          </p:nvPr>
        </p:nvSpPr>
        <p:spPr>
          <a:xfrm>
            <a:off x="604625" y="131275"/>
            <a:ext cx="6766500" cy="6087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Decision Tree Algorithm </a:t>
            </a:r>
            <a:endParaRPr/>
          </a:p>
        </p:txBody>
      </p:sp>
      <p:sp>
        <p:nvSpPr>
          <p:cNvPr id="233" name="Google Shape;233;p26"/>
          <p:cNvSpPr txBox="1"/>
          <p:nvPr>
            <p:ph idx="1" type="subTitle"/>
          </p:nvPr>
        </p:nvSpPr>
        <p:spPr>
          <a:xfrm>
            <a:off x="604625" y="966650"/>
            <a:ext cx="8140800" cy="39144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rgbClr val="FFFFFF"/>
              </a:buClr>
              <a:buSzPts val="1600"/>
              <a:buChar char="●"/>
            </a:pPr>
            <a:r>
              <a:rPr lang="en">
                <a:solidFill>
                  <a:srgbClr val="FFFFFF"/>
                </a:solidFill>
              </a:rPr>
              <a:t>The Decision Tree algorithm, that is a supervised learning algorithm and works on principles of entropy and information gain, has been used as a classifier.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Entropy of a dataset measures the impurity of the dataset i.e., how disordered the data set is.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The most critical aspect of Decision Tree algorithm is the attribute selection method employed at each node of the tree, since there are some attributes that split the data more purely than other attributes. The algorithm works on principle of greediness i.e., it looks for the solution that appears to be best at the moment without looking at the picture at large. The Decision Tree algorithm uses the Information Gain, which calculates the reduction in entropy or gain in information, to split the data set using a particular attribute. The algorithm is advantageous as it requires less data cleaning and is not influenced by outliers and missing values to a fair extent.</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ctrTitle"/>
          </p:nvPr>
        </p:nvSpPr>
        <p:spPr>
          <a:xfrm>
            <a:off x="426125" y="308275"/>
            <a:ext cx="6766500" cy="633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t/>
            </a:r>
            <a:endParaRPr sz="3600">
              <a:solidFill>
                <a:schemeClr val="accent6"/>
              </a:solidFill>
            </a:endParaRPr>
          </a:p>
          <a:p>
            <a:pPr indent="0" lvl="0" marL="0" rtl="0" algn="l">
              <a:lnSpc>
                <a:spcPct val="90000"/>
              </a:lnSpc>
              <a:spcBef>
                <a:spcPts val="0"/>
              </a:spcBef>
              <a:spcAft>
                <a:spcPts val="0"/>
              </a:spcAft>
              <a:buSzPts val="4800"/>
              <a:buNone/>
            </a:pPr>
            <a:r>
              <a:rPr lang="en" sz="3600">
                <a:solidFill>
                  <a:schemeClr val="accent6"/>
                </a:solidFill>
              </a:rPr>
              <a:t>PERFORMANCE MEASURES</a:t>
            </a:r>
            <a:endParaRPr/>
          </a:p>
        </p:txBody>
      </p:sp>
      <p:sp>
        <p:nvSpPr>
          <p:cNvPr id="239" name="Google Shape;239;p27"/>
          <p:cNvSpPr txBox="1"/>
          <p:nvPr>
            <p:ph idx="1" type="subTitle"/>
          </p:nvPr>
        </p:nvSpPr>
        <p:spPr>
          <a:xfrm>
            <a:off x="426125" y="1152000"/>
            <a:ext cx="8433000" cy="3439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t/>
            </a:r>
            <a:endParaRPr b="1">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rPr b="1" lang="en">
                <a:solidFill>
                  <a:srgbClr val="FFFFFF"/>
                </a:solidFill>
                <a:latin typeface="Montserrat"/>
                <a:ea typeface="Montserrat"/>
                <a:cs typeface="Montserrat"/>
                <a:sym typeface="Montserrat"/>
              </a:rPr>
              <a:t>A. Accuracy</a:t>
            </a:r>
            <a:endParaRPr b="1">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600"/>
              <a:buNone/>
            </a:pPr>
            <a:r>
              <a:rPr lang="en">
                <a:solidFill>
                  <a:srgbClr val="FFFFFF"/>
                </a:solidFill>
              </a:rPr>
              <a:t>This refers to the ratio of correctly predicted instances of the test set to the total number of instances of the test set.</a:t>
            </a:r>
            <a:endParaRPr>
              <a:solidFill>
                <a:srgbClr val="FFFFFF"/>
              </a:solidFill>
            </a:endParaRPr>
          </a:p>
          <a:p>
            <a:pPr indent="0" lvl="0" marL="0" rtl="0" algn="l">
              <a:lnSpc>
                <a:spcPct val="115000"/>
              </a:lnSpc>
              <a:spcBef>
                <a:spcPts val="0"/>
              </a:spcBef>
              <a:spcAft>
                <a:spcPts val="0"/>
              </a:spcAft>
              <a:buSzPts val="1600"/>
              <a:buNone/>
            </a:pPr>
            <a:r>
              <a:rPr lang="en">
                <a:solidFill>
                  <a:srgbClr val="FFFFFF"/>
                </a:solidFill>
              </a:rPr>
              <a:t>Accuracy = (TP + TN) / (TP + FN + FP + TN)</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p:txBody>
      </p:sp>
      <p:graphicFrame>
        <p:nvGraphicFramePr>
          <p:cNvPr id="240" name="Google Shape;240;p27"/>
          <p:cNvGraphicFramePr/>
          <p:nvPr/>
        </p:nvGraphicFramePr>
        <p:xfrm>
          <a:off x="426125" y="1152000"/>
          <a:ext cx="3000000" cy="3000000"/>
        </p:xfrm>
        <a:graphic>
          <a:graphicData uri="http://schemas.openxmlformats.org/drawingml/2006/table">
            <a:tbl>
              <a:tblPr>
                <a:noFill/>
                <a:tableStyleId>{19359075-4FAD-46E7-8CED-6209E434072A}</a:tableStyleId>
              </a:tblPr>
              <a:tblGrid>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Predicted buggy</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Predicted clean</a:t>
                      </a:r>
                      <a:endParaRPr sz="1400" u="none" cap="none" strike="noStrike">
                        <a:solidFill>
                          <a:srgbClr val="FFFFFF"/>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True Buggy</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TP</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FN</a:t>
                      </a:r>
                      <a:endParaRPr sz="1400" u="none" cap="none" strike="noStrike">
                        <a:solidFill>
                          <a:srgbClr val="FFFFFF"/>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True Clean</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FP</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TN</a:t>
                      </a:r>
                      <a:endParaRPr sz="1400" u="none" cap="none" strike="noStrike">
                        <a:solidFill>
                          <a:srgbClr val="FFFFFF"/>
                        </a:solidFill>
                      </a:endParaRPr>
                    </a:p>
                  </a:txBody>
                  <a:tcPr marT="91425" marB="91425" marR="91425" marL="91425"/>
                </a:tc>
              </a:tr>
            </a:tbl>
          </a:graphicData>
        </a:graphic>
      </p:graphicFrame>
      <p:sp>
        <p:nvSpPr>
          <p:cNvPr id="241" name="Google Shape;241;p27"/>
          <p:cNvSpPr txBox="1"/>
          <p:nvPr/>
        </p:nvSpPr>
        <p:spPr>
          <a:xfrm>
            <a:off x="6311750" y="1622550"/>
            <a:ext cx="1866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Light"/>
                <a:ea typeface="Montserrat Light"/>
                <a:cs typeface="Montserrat Light"/>
                <a:sym typeface="Montserrat Light"/>
              </a:rPr>
              <a:t>Table 2: Confusion Matrix </a:t>
            </a:r>
            <a:endParaRPr b="0" i="0" sz="1400" u="none" cap="none" strike="noStrike">
              <a:solidFill>
                <a:srgbClr val="FFFFFF"/>
              </a:solidFill>
              <a:latin typeface="Montserrat Light"/>
              <a:ea typeface="Montserrat Light"/>
              <a:cs typeface="Montserrat Light"/>
              <a:sym typeface="Montserrat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idx="1" type="subTitle"/>
          </p:nvPr>
        </p:nvSpPr>
        <p:spPr>
          <a:xfrm>
            <a:off x="524175" y="294525"/>
            <a:ext cx="8323800" cy="4701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rPr b="1" lang="en" sz="1800">
                <a:solidFill>
                  <a:srgbClr val="FFFFFF"/>
                </a:solidFill>
                <a:latin typeface="Montserrat"/>
                <a:ea typeface="Montserrat"/>
                <a:cs typeface="Montserrat"/>
                <a:sym typeface="Montserrat"/>
              </a:rPr>
              <a:t>B. F1 scores </a:t>
            </a:r>
            <a:endParaRPr b="1" sz="18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600"/>
              <a:buNone/>
            </a:pPr>
            <a:r>
              <a:t/>
            </a:r>
            <a:endParaRPr b="1">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At times, accuracy paradox can lead to misinterpretation of the results, hence we take another performance metrics called F1 score into consideration.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F1 score is the harmonic mean of Precision and Recall, which are also calculated from the confusion matrix.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Precision is the ratio of actual correctly predicted positive (buggy) instances to the total number of predicted positive instances (</a:t>
            </a:r>
            <a:r>
              <a:rPr b="1" lang="en">
                <a:solidFill>
                  <a:srgbClr val="FFFFFF"/>
                </a:solidFill>
                <a:latin typeface="Montserrat"/>
                <a:ea typeface="Montserrat"/>
                <a:cs typeface="Montserrat"/>
                <a:sym typeface="Montserrat"/>
              </a:rPr>
              <a:t>Precision</a:t>
            </a:r>
            <a:r>
              <a:rPr lang="en">
                <a:solidFill>
                  <a:srgbClr val="FFFFFF"/>
                </a:solidFill>
              </a:rPr>
              <a:t> =  TP /(TP + FP).</a:t>
            </a:r>
            <a:endParaRPr>
              <a:solidFill>
                <a:srgbClr val="FFFFFF"/>
              </a:solidFill>
            </a:endParaRPr>
          </a:p>
          <a:p>
            <a:pPr indent="0" lvl="0" marL="0" rtl="0" algn="l">
              <a:lnSpc>
                <a:spcPct val="115000"/>
              </a:lnSpc>
              <a:spcBef>
                <a:spcPts val="0"/>
              </a:spcBef>
              <a:spcAft>
                <a:spcPts val="0"/>
              </a:spcAft>
              <a:buSzPts val="1600"/>
              <a:buNone/>
            </a:pPr>
            <a:r>
              <a:t/>
            </a:r>
            <a:endParaRPr>
              <a:solidFill>
                <a:srgbClr val="FFFFFF"/>
              </a:solidFill>
            </a:endParaRPr>
          </a:p>
          <a:p>
            <a:pPr indent="0" lvl="0" marL="0" rtl="0" algn="l">
              <a:lnSpc>
                <a:spcPct val="115000"/>
              </a:lnSpc>
              <a:spcBef>
                <a:spcPts val="0"/>
              </a:spcBef>
              <a:spcAft>
                <a:spcPts val="0"/>
              </a:spcAft>
              <a:buSzPts val="1600"/>
              <a:buNone/>
            </a:pPr>
            <a:r>
              <a:rPr lang="en">
                <a:solidFill>
                  <a:srgbClr val="FFFFFF"/>
                </a:solidFill>
              </a:rPr>
              <a:t>Recall is also known as Sensitivity. Recall is the ratio of actual correctly predicted positive (buggy) instances to the total number of actual positive instances (</a:t>
            </a:r>
            <a:r>
              <a:rPr b="1" lang="en">
                <a:solidFill>
                  <a:srgbClr val="FFFFFF"/>
                </a:solidFill>
                <a:latin typeface="Montserrat"/>
                <a:ea typeface="Montserrat"/>
                <a:cs typeface="Montserrat"/>
                <a:sym typeface="Montserrat"/>
              </a:rPr>
              <a:t>Recall </a:t>
            </a:r>
            <a:r>
              <a:rPr lang="en">
                <a:solidFill>
                  <a:srgbClr val="FFFFFF"/>
                </a:solidFill>
              </a:rPr>
              <a:t>=  TP /(TP + FN). )</a:t>
            </a:r>
            <a:endParaRPr>
              <a:solidFill>
                <a:srgbClr val="FFFFFF"/>
              </a:solidFill>
            </a:endParaRPr>
          </a:p>
          <a:p>
            <a:pPr indent="0" lvl="0" marL="0" rtl="0" algn="l">
              <a:lnSpc>
                <a:spcPct val="115000"/>
              </a:lnSpc>
              <a:spcBef>
                <a:spcPts val="0"/>
              </a:spcBef>
              <a:spcAft>
                <a:spcPts val="0"/>
              </a:spcAft>
              <a:buSzPts val="1600"/>
              <a:buNone/>
            </a:pPr>
            <a:r>
              <a:rPr lang="en">
                <a:solidFill>
                  <a:srgbClr val="FFFFFF"/>
                </a:solidFill>
              </a:rPr>
              <a:t>Taking the harmonic mean, </a:t>
            </a:r>
            <a:endParaRPr>
              <a:solidFill>
                <a:srgbClr val="FFFFFF"/>
              </a:solidFill>
            </a:endParaRPr>
          </a:p>
          <a:p>
            <a:pPr indent="0" lvl="0" marL="0" rtl="0" algn="l">
              <a:lnSpc>
                <a:spcPct val="115000"/>
              </a:lnSpc>
              <a:spcBef>
                <a:spcPts val="0"/>
              </a:spcBef>
              <a:spcAft>
                <a:spcPts val="0"/>
              </a:spcAft>
              <a:buSzPts val="1600"/>
              <a:buNone/>
            </a:pPr>
            <a:r>
              <a:rPr lang="en">
                <a:solidFill>
                  <a:srgbClr val="FFFFFF"/>
                </a:solidFill>
              </a:rPr>
              <a:t>we get </a:t>
            </a:r>
            <a:r>
              <a:rPr b="1" lang="en">
                <a:solidFill>
                  <a:srgbClr val="FFFFFF"/>
                </a:solidFill>
                <a:latin typeface="Montserrat"/>
                <a:ea typeface="Montserrat"/>
                <a:cs typeface="Montserrat"/>
                <a:sym typeface="Montserrat"/>
              </a:rPr>
              <a:t>F1 score</a:t>
            </a:r>
            <a:r>
              <a:rPr lang="en">
                <a:solidFill>
                  <a:srgbClr val="FFFFFF"/>
                </a:solidFill>
              </a:rPr>
              <a:t> = (2*Recall*Precision)/(Recall + Precision) </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idx="1" type="subTitle"/>
          </p:nvPr>
        </p:nvSpPr>
        <p:spPr>
          <a:xfrm>
            <a:off x="389425" y="685100"/>
            <a:ext cx="7715700" cy="3906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rPr b="1" lang="en">
                <a:solidFill>
                  <a:srgbClr val="FFFFFF"/>
                </a:solidFill>
                <a:latin typeface="Montserrat"/>
                <a:ea typeface="Montserrat"/>
                <a:cs typeface="Montserrat"/>
                <a:sym typeface="Montserrat"/>
              </a:rPr>
              <a:t>C. Area Under the ROC </a:t>
            </a:r>
            <a:endParaRPr b="1">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600"/>
              <a:buNone/>
            </a:pPr>
            <a:r>
              <a:t/>
            </a:r>
            <a:endParaRPr b="1">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The performance of the predicted models was evaluated by plotting the Receiver Operating Characteristics (ROC) curve and evaluating the area under the curve.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ROC curve, which is defined as a plot of sensitivity on the y-coordinate versus its 1-specificity (it is defined as the ratio of predicted non faulty classes to the number of classes actually non faulty) on the x coordinate, is an effective method of evaluating the quality or performance of predicted models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idx="4294967295" type="ctrTitle"/>
          </p:nvPr>
        </p:nvSpPr>
        <p:spPr>
          <a:xfrm>
            <a:off x="718175" y="564800"/>
            <a:ext cx="5587800" cy="9498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1"/>
              </a:buClr>
              <a:buSzPts val="6000"/>
              <a:buFont typeface="DM Serif Display"/>
              <a:buNone/>
            </a:pPr>
            <a:r>
              <a:rPr b="0" i="0" lang="en" sz="7200" u="none" cap="none" strike="noStrike">
                <a:solidFill>
                  <a:schemeClr val="accent6"/>
                </a:solidFill>
                <a:latin typeface="DM Serif Display"/>
                <a:ea typeface="DM Serif Display"/>
                <a:cs typeface="DM Serif Display"/>
                <a:sym typeface="DM Serif Display"/>
              </a:rPr>
              <a:t>What is SDP?</a:t>
            </a:r>
            <a:endParaRPr b="0" i="0" sz="7200" u="none" cap="none" strike="noStrike">
              <a:solidFill>
                <a:schemeClr val="accent6"/>
              </a:solidFill>
              <a:latin typeface="DM Serif Display"/>
              <a:ea typeface="DM Serif Display"/>
              <a:cs typeface="DM Serif Display"/>
              <a:sym typeface="DM Serif Display"/>
            </a:endParaRPr>
          </a:p>
        </p:txBody>
      </p:sp>
      <p:sp>
        <p:nvSpPr>
          <p:cNvPr id="86" name="Google Shape;86;p3"/>
          <p:cNvSpPr txBox="1"/>
          <p:nvPr>
            <p:ph idx="4294967295" type="subTitle"/>
          </p:nvPr>
        </p:nvSpPr>
        <p:spPr>
          <a:xfrm>
            <a:off x="728850" y="1615400"/>
            <a:ext cx="4474200" cy="3003000"/>
          </a:xfrm>
          <a:prstGeom prst="rect">
            <a:avLst/>
          </a:prstGeom>
          <a:noFill/>
          <a:ln>
            <a:noFill/>
          </a:ln>
        </p:spPr>
        <p:txBody>
          <a:bodyPr anchorCtr="0" anchor="t" bIns="0" lIns="0" spcFirstLastPara="1" rIns="0" wrap="square" tIns="0">
            <a:noAutofit/>
          </a:bodyPr>
          <a:lstStyle/>
          <a:p>
            <a:pPr indent="-361950" lvl="0" marL="457200" marR="0" rtl="0" algn="l">
              <a:lnSpc>
                <a:spcPct val="100000"/>
              </a:lnSpc>
              <a:spcBef>
                <a:spcPts val="600"/>
              </a:spcBef>
              <a:spcAft>
                <a:spcPts val="0"/>
              </a:spcAft>
              <a:buClr>
                <a:schemeClr val="dk2"/>
              </a:buClr>
              <a:buSzPts val="2100"/>
              <a:buFont typeface="Montserrat Light"/>
              <a:buChar char="●"/>
            </a:pPr>
            <a:r>
              <a:rPr b="0" i="0" lang="en" sz="2100" u="none" cap="none" strike="noStrike">
                <a:solidFill>
                  <a:schemeClr val="lt1"/>
                </a:solidFill>
                <a:latin typeface="Montserrat Light"/>
                <a:ea typeface="Montserrat Light"/>
                <a:cs typeface="Montserrat Light"/>
                <a:sym typeface="Montserrat Light"/>
              </a:rPr>
              <a:t>SDP is one of the activities of the testing phase of SDLC.</a:t>
            </a:r>
            <a:endParaRPr b="0" i="0" sz="2100" u="none" cap="none" strike="noStrike">
              <a:solidFill>
                <a:schemeClr val="lt1"/>
              </a:solidFill>
              <a:latin typeface="Montserrat Light"/>
              <a:ea typeface="Montserrat Light"/>
              <a:cs typeface="Montserrat Light"/>
              <a:sym typeface="Montserrat Light"/>
            </a:endParaRPr>
          </a:p>
          <a:p>
            <a:pPr indent="-361950" lvl="0" marL="457200" marR="0" rtl="0" algn="l">
              <a:lnSpc>
                <a:spcPct val="100000"/>
              </a:lnSpc>
              <a:spcBef>
                <a:spcPts val="0"/>
              </a:spcBef>
              <a:spcAft>
                <a:spcPts val="0"/>
              </a:spcAft>
              <a:buClr>
                <a:schemeClr val="dk2"/>
              </a:buClr>
              <a:buSzPts val="2100"/>
              <a:buFont typeface="Montserrat Light"/>
              <a:buChar char="●"/>
            </a:pPr>
            <a:r>
              <a:rPr b="0" i="0" lang="en" sz="2100" u="none" cap="none" strike="noStrike">
                <a:solidFill>
                  <a:schemeClr val="lt1"/>
                </a:solidFill>
                <a:latin typeface="Montserrat Light"/>
                <a:ea typeface="Montserrat Light"/>
                <a:cs typeface="Montserrat Light"/>
                <a:sym typeface="Montserrat Light"/>
              </a:rPr>
              <a:t>Software Defect Prediction is an important aspect in order to ensure software quality. </a:t>
            </a:r>
            <a:endParaRPr b="0" i="0" sz="2100" u="none" cap="none" strike="noStrike">
              <a:solidFill>
                <a:schemeClr val="lt1"/>
              </a:solidFill>
              <a:latin typeface="Montserrat Light"/>
              <a:ea typeface="Montserrat Light"/>
              <a:cs typeface="Montserrat Light"/>
              <a:sym typeface="Montserrat Light"/>
            </a:endParaRPr>
          </a:p>
          <a:p>
            <a:pPr indent="-361950" lvl="0" marL="457200" marR="0" rtl="0" algn="l">
              <a:lnSpc>
                <a:spcPct val="100000"/>
              </a:lnSpc>
              <a:spcBef>
                <a:spcPts val="0"/>
              </a:spcBef>
              <a:spcAft>
                <a:spcPts val="0"/>
              </a:spcAft>
              <a:buClr>
                <a:schemeClr val="dk2"/>
              </a:buClr>
              <a:buSzPts val="2100"/>
              <a:buFont typeface="Montserrat Light"/>
              <a:buChar char="●"/>
            </a:pPr>
            <a:r>
              <a:rPr b="0" i="0" lang="en" sz="2100" u="none" cap="none" strike="noStrike">
                <a:solidFill>
                  <a:schemeClr val="lt1"/>
                </a:solidFill>
                <a:latin typeface="Montserrat Light"/>
                <a:ea typeface="Montserrat Light"/>
                <a:cs typeface="Montserrat Light"/>
                <a:sym typeface="Montserrat Light"/>
              </a:rPr>
              <a:t>It Describe the relationship between various software metrics and software defect.</a:t>
            </a:r>
            <a:endParaRPr b="0" i="0" sz="2100" u="none" cap="none" strike="noStrike">
              <a:solidFill>
                <a:schemeClr val="lt1"/>
              </a:solidFill>
              <a:latin typeface="Montserrat Light"/>
              <a:ea typeface="Montserrat Light"/>
              <a:cs typeface="Montserrat Light"/>
              <a:sym typeface="Montserrat Light"/>
            </a:endParaRPr>
          </a:p>
        </p:txBody>
      </p:sp>
      <p:sp>
        <p:nvSpPr>
          <p:cNvPr id="87" name="Google Shape;87;p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88" name="Google Shape;88;p3"/>
          <p:cNvPicPr preferRelativeResize="0"/>
          <p:nvPr/>
        </p:nvPicPr>
        <p:blipFill rotWithShape="1">
          <a:blip r:embed="rId3">
            <a:alphaModFix/>
          </a:blip>
          <a:srcRect b="0" l="0" r="0" t="44644"/>
          <a:stretch/>
        </p:blipFill>
        <p:spPr>
          <a:xfrm>
            <a:off x="5404125" y="1754275"/>
            <a:ext cx="3307600" cy="1897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ctrTitle"/>
          </p:nvPr>
        </p:nvSpPr>
        <p:spPr>
          <a:xfrm>
            <a:off x="637050" y="405650"/>
            <a:ext cx="6766500" cy="567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VALIDATION METHOD</a:t>
            </a:r>
            <a:endParaRPr/>
          </a:p>
        </p:txBody>
      </p:sp>
      <p:sp>
        <p:nvSpPr>
          <p:cNvPr id="257" name="Google Shape;257;p30"/>
          <p:cNvSpPr txBox="1"/>
          <p:nvPr>
            <p:ph idx="1" type="subTitle"/>
          </p:nvPr>
        </p:nvSpPr>
        <p:spPr>
          <a:xfrm>
            <a:off x="637050" y="1654775"/>
            <a:ext cx="7257300" cy="26982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Clr>
                <a:srgbClr val="FFFFFF"/>
              </a:buClr>
              <a:buSzPts val="1600"/>
              <a:buChar char="●"/>
            </a:pPr>
            <a:r>
              <a:rPr lang="en">
                <a:solidFill>
                  <a:srgbClr val="FFFFFF"/>
                </a:solidFill>
              </a:rPr>
              <a:t>We have used hold out cross validation method to validate the data set. </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SInce all the data sets used had quite a large number of instances, the training set and test set were divided in the ratio 3:1.</a:t>
            </a:r>
            <a:endParaRPr>
              <a:solidFill>
                <a:srgbClr val="FFFFFF"/>
              </a:solidFill>
            </a:endParaRPr>
          </a:p>
          <a:p>
            <a:pPr indent="-330200" lvl="0" marL="457200" rtl="0" algn="l">
              <a:lnSpc>
                <a:spcPct val="115000"/>
              </a:lnSpc>
              <a:spcBef>
                <a:spcPts val="0"/>
              </a:spcBef>
              <a:spcAft>
                <a:spcPts val="0"/>
              </a:spcAft>
              <a:buClr>
                <a:srgbClr val="FFFFFF"/>
              </a:buClr>
              <a:buSzPts val="1600"/>
              <a:buChar char="●"/>
            </a:pPr>
            <a:r>
              <a:rPr lang="en">
                <a:solidFill>
                  <a:srgbClr val="FFFFFF"/>
                </a:solidFill>
              </a:rPr>
              <a:t> The training set was used to train the classifier and then the model was validated on the test set.</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809775" y="252950"/>
            <a:ext cx="7346100" cy="505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lang="en" sz="3600">
                <a:solidFill>
                  <a:schemeClr val="accent6"/>
                </a:solidFill>
              </a:rPr>
              <a:t>RESULTS</a:t>
            </a:r>
            <a:endParaRPr sz="3600">
              <a:solidFill>
                <a:schemeClr val="accent6"/>
              </a:solidFill>
            </a:endParaRPr>
          </a:p>
        </p:txBody>
      </p:sp>
      <p:sp>
        <p:nvSpPr>
          <p:cNvPr id="263" name="Google Shape;263;p31"/>
          <p:cNvSpPr txBox="1"/>
          <p:nvPr>
            <p:ph idx="1" type="body"/>
          </p:nvPr>
        </p:nvSpPr>
        <p:spPr>
          <a:xfrm>
            <a:off x="704325" y="758750"/>
            <a:ext cx="8138700" cy="4308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lang="en"/>
              <a:t> We got the confusion matrix by applying various techniques . </a:t>
            </a:r>
            <a:endParaRPr/>
          </a:p>
          <a:p>
            <a:pPr indent="0" lvl="0" marL="0" rtl="0" algn="l">
              <a:lnSpc>
                <a:spcPct val="115000"/>
              </a:lnSpc>
              <a:spcBef>
                <a:spcPts val="600"/>
              </a:spcBef>
              <a:spcAft>
                <a:spcPts val="0"/>
              </a:spcAft>
              <a:buSzPts val="1600"/>
              <a:buNone/>
            </a:pPr>
            <a:r>
              <a:rPr lang="en"/>
              <a:t>Accuracy and F1 score obtained are given below in the table :</a:t>
            </a:r>
            <a:endParaRPr/>
          </a:p>
          <a:p>
            <a:pPr indent="0" lvl="0" marL="0" rtl="0" algn="l">
              <a:lnSpc>
                <a:spcPct val="115000"/>
              </a:lnSpc>
              <a:spcBef>
                <a:spcPts val="600"/>
              </a:spcBef>
              <a:spcAft>
                <a:spcPts val="0"/>
              </a:spcAft>
              <a:buSzPts val="1600"/>
              <a:buNone/>
            </a:pPr>
            <a:r>
              <a:rPr lang="en"/>
              <a:t>Table 1 : Accuracy of each algorithm	        		Table 2 : F1 score of each algorithm</a:t>
            </a:r>
            <a:endParaRPr/>
          </a:p>
          <a:p>
            <a:pPr indent="0" lvl="0" marL="0" rtl="0" algn="l">
              <a:lnSpc>
                <a:spcPct val="115000"/>
              </a:lnSpc>
              <a:spcBef>
                <a:spcPts val="600"/>
              </a:spcBef>
              <a:spcAft>
                <a:spcPts val="0"/>
              </a:spcAft>
              <a:buSzPts val="1600"/>
              <a:buNone/>
            </a:pPr>
            <a:r>
              <a:rPr lang="en"/>
              <a:t>                                                                                      </a:t>
            </a:r>
            <a:endParaRPr/>
          </a:p>
          <a:p>
            <a:pPr indent="0" lvl="0" marL="0" rtl="0" algn="l">
              <a:lnSpc>
                <a:spcPct val="115000"/>
              </a:lnSpc>
              <a:spcBef>
                <a:spcPts val="600"/>
              </a:spcBef>
              <a:spcAft>
                <a:spcPts val="0"/>
              </a:spcAft>
              <a:buSzPts val="1600"/>
              <a:buNone/>
            </a:pPr>
            <a:r>
              <a:rPr lang="en"/>
              <a:t> </a:t>
            </a:r>
            <a:endParaRPr/>
          </a:p>
          <a:p>
            <a:pPr indent="0" lvl="0" marL="0" rtl="0" algn="l">
              <a:lnSpc>
                <a:spcPct val="115000"/>
              </a:lnSpc>
              <a:spcBef>
                <a:spcPts val="600"/>
              </a:spcBef>
              <a:spcAft>
                <a:spcPts val="0"/>
              </a:spcAft>
              <a:buSzPts val="1600"/>
              <a:buNone/>
            </a:pPr>
            <a:r>
              <a:t/>
            </a:r>
            <a:endParaRPr/>
          </a:p>
          <a:p>
            <a:pPr indent="0" lvl="0" marL="0" rtl="0" algn="l">
              <a:lnSpc>
                <a:spcPct val="115000"/>
              </a:lnSpc>
              <a:spcBef>
                <a:spcPts val="600"/>
              </a:spcBef>
              <a:spcAft>
                <a:spcPts val="0"/>
              </a:spcAft>
              <a:buSzPts val="1600"/>
              <a:buNone/>
            </a:pPr>
            <a:r>
              <a:t/>
            </a:r>
            <a:endParaRPr/>
          </a:p>
        </p:txBody>
      </p:sp>
      <p:sp>
        <p:nvSpPr>
          <p:cNvPr id="264" name="Google Shape;264;p3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265" name="Google Shape;265;p31"/>
          <p:cNvGraphicFramePr/>
          <p:nvPr/>
        </p:nvGraphicFramePr>
        <p:xfrm>
          <a:off x="809775" y="1908210"/>
          <a:ext cx="3000000" cy="3000000"/>
        </p:xfrm>
        <a:graphic>
          <a:graphicData uri="http://schemas.openxmlformats.org/drawingml/2006/table">
            <a:tbl>
              <a:tblPr>
                <a:noFill/>
                <a:tableStyleId>{19359075-4FAD-46E7-8CED-6209E434072A}</a:tableStyleId>
              </a:tblPr>
              <a:tblGrid>
                <a:gridCol w="695250"/>
                <a:gridCol w="695250"/>
                <a:gridCol w="695250"/>
                <a:gridCol w="695250"/>
                <a:gridCol w="695250"/>
              </a:tblGrid>
              <a:tr h="60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DATASET</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ANN</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PCA</a:t>
                      </a:r>
                      <a:endParaRPr sz="1400" u="none" cap="none" strike="noStrike">
                        <a:solidFill>
                          <a:srgbClr val="FFFFF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LDA</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KPCA</a:t>
                      </a:r>
                      <a:endParaRPr sz="1400" u="none" cap="none" strike="noStrike">
                        <a:solidFill>
                          <a:schemeClr val="lt1"/>
                        </a:solidFill>
                      </a:endParaRPr>
                    </a:p>
                  </a:txBody>
                  <a:tcPr marT="91425" marB="91425" marR="91425" marL="91425"/>
                </a:tc>
              </a:tr>
              <a:tr h="523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PC1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0.90</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0.920</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0.910</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0.92</a:t>
                      </a:r>
                      <a:endParaRPr sz="1400" u="none" cap="none" strike="noStrike">
                        <a:solidFill>
                          <a:schemeClr val="lt1"/>
                        </a:solidFill>
                      </a:endParaRPr>
                    </a:p>
                  </a:txBody>
                  <a:tcPr marT="91425" marB="91425" marR="91425" marL="91425"/>
                </a:tc>
              </a:tr>
              <a:tr h="476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CM1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0.86</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0.864</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0.864</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0.872</a:t>
                      </a:r>
                      <a:endParaRPr sz="1400" u="none" cap="none" strike="noStrike">
                        <a:solidFill>
                          <a:schemeClr val="lt1"/>
                        </a:solidFill>
                      </a:endParaRPr>
                    </a:p>
                  </a:txBody>
                  <a:tcPr marT="91425" marB="91425" marR="91425" marL="91425"/>
                </a:tc>
              </a:tr>
              <a:tr h="476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KC1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0.78</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0.818</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0.812</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0.81</a:t>
                      </a:r>
                      <a:endParaRPr sz="1400" u="none" cap="none" strike="noStrike">
                        <a:solidFill>
                          <a:schemeClr val="lt1"/>
                        </a:solidFill>
                      </a:endParaRPr>
                    </a:p>
                  </a:txBody>
                  <a:tcPr marT="91425" marB="91425" marR="91425" marL="91425"/>
                </a:tc>
              </a:tr>
              <a:tr h="476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KC2</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0.84</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0.778</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0.793</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0.81</a:t>
                      </a:r>
                      <a:endParaRPr sz="1400" u="none" cap="none" strike="noStrike">
                        <a:solidFill>
                          <a:schemeClr val="lt1"/>
                        </a:solidFill>
                      </a:endParaRPr>
                    </a:p>
                  </a:txBody>
                  <a:tcPr marT="91425" marB="91425" marR="91425" marL="91425"/>
                </a:tc>
              </a:tr>
              <a:tr h="476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JM1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0.78</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0.754</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0.748</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0.75</a:t>
                      </a:r>
                      <a:endParaRPr sz="1400" u="none" cap="none" strike="noStrike">
                        <a:solidFill>
                          <a:schemeClr val="lt1"/>
                        </a:solidFill>
                      </a:endParaRPr>
                    </a:p>
                  </a:txBody>
                  <a:tcPr marT="91425" marB="91425" marR="91425" marL="91425"/>
                </a:tc>
              </a:tr>
            </a:tbl>
          </a:graphicData>
        </a:graphic>
      </p:graphicFrame>
      <p:graphicFrame>
        <p:nvGraphicFramePr>
          <p:cNvPr id="266" name="Google Shape;266;p31"/>
          <p:cNvGraphicFramePr/>
          <p:nvPr/>
        </p:nvGraphicFramePr>
        <p:xfrm>
          <a:off x="5258050" y="1908243"/>
          <a:ext cx="3000000" cy="3000000"/>
        </p:xfrm>
        <a:graphic>
          <a:graphicData uri="http://schemas.openxmlformats.org/drawingml/2006/table">
            <a:tbl>
              <a:tblPr>
                <a:noFill/>
                <a:tableStyleId>{19359075-4FAD-46E7-8CED-6209E434072A}</a:tableStyleId>
              </a:tblPr>
              <a:tblGrid>
                <a:gridCol w="695250"/>
                <a:gridCol w="695250"/>
                <a:gridCol w="695250"/>
                <a:gridCol w="695250"/>
                <a:gridCol w="695250"/>
              </a:tblGrid>
              <a:tr h="4732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DATASET</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ANN</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PCA</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LDA</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KPCA</a:t>
                      </a:r>
                      <a:endParaRPr sz="1400" u="none" cap="none" strike="noStrike">
                        <a:solidFill>
                          <a:schemeClr val="lt1"/>
                        </a:solidFill>
                      </a:endParaRPr>
                    </a:p>
                  </a:txBody>
                  <a:tcPr marT="91425" marB="91425" marR="91425" marL="91425"/>
                </a:tc>
              </a:tr>
              <a:tr h="519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PC1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0.95</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0.95</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0.95</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0.95</a:t>
                      </a:r>
                      <a:endParaRPr sz="1400" u="none" cap="none" strike="noStrike">
                        <a:solidFill>
                          <a:schemeClr val="lt1"/>
                        </a:solidFill>
                      </a:endParaRPr>
                    </a:p>
                  </a:txBody>
                  <a:tcPr marT="91425" marB="91425" marR="91425" marL="91425"/>
                </a:tc>
              </a:tr>
              <a:tr h="519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CM1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0.92</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0.92</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0.92</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0.93</a:t>
                      </a:r>
                      <a:endParaRPr sz="1400" u="none" cap="none" strike="noStrike">
                        <a:solidFill>
                          <a:schemeClr val="lt1"/>
                        </a:solidFill>
                      </a:endParaRPr>
                    </a:p>
                  </a:txBody>
                  <a:tcPr marT="91425" marB="91425" marR="91425" marL="91425"/>
                </a:tc>
              </a:tr>
              <a:tr h="519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KC1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0.86</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0.89</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0.88</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0.88</a:t>
                      </a:r>
                      <a:endParaRPr sz="1400" u="none" cap="none" strike="noStrike">
                        <a:solidFill>
                          <a:schemeClr val="lt1"/>
                        </a:solidFill>
                      </a:endParaRPr>
                    </a:p>
                  </a:txBody>
                  <a:tcPr marT="91425" marB="91425" marR="91425" marL="91425"/>
                </a:tc>
              </a:tr>
              <a:tr h="4732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KC2</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0.90</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0.86</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0.87</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0.89</a:t>
                      </a:r>
                      <a:endParaRPr sz="1400" u="none" cap="none" strike="noStrike">
                        <a:solidFill>
                          <a:schemeClr val="lt1"/>
                        </a:solidFill>
                      </a:endParaRPr>
                    </a:p>
                  </a:txBody>
                  <a:tcPr marT="91425" marB="91425" marR="91425" marL="91425"/>
                </a:tc>
              </a:tr>
              <a:tr h="4732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JM1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0.86</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0.85</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0.84</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0.84</a:t>
                      </a:r>
                      <a:endParaRPr sz="1400" u="none" cap="none" strike="noStrike">
                        <a:solidFill>
                          <a:schemeClr val="lt1"/>
                        </a:solidFill>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idx="1" type="body"/>
          </p:nvPr>
        </p:nvSpPr>
        <p:spPr>
          <a:xfrm>
            <a:off x="704325" y="484850"/>
            <a:ext cx="8138700" cy="4490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lang="en"/>
              <a:t> The performance of the predicted models is evaluated by plotting the ROC (Receiver Operating Characteristic) and evaluating the area under the curve . </a:t>
            </a:r>
            <a:endParaRPr/>
          </a:p>
          <a:p>
            <a:pPr indent="457200" lvl="0" marL="1828800" rtl="0" algn="l">
              <a:lnSpc>
                <a:spcPct val="115000"/>
              </a:lnSpc>
              <a:spcBef>
                <a:spcPts val="600"/>
              </a:spcBef>
              <a:spcAft>
                <a:spcPts val="0"/>
              </a:spcAft>
              <a:buSzPts val="1600"/>
              <a:buNone/>
            </a:pPr>
            <a:r>
              <a:rPr lang="en"/>
              <a:t>Table 3 : ROC Curve Area     </a:t>
            </a:r>
            <a:endParaRPr/>
          </a:p>
          <a:p>
            <a:pPr indent="457200" lvl="0" marL="1828800" rtl="0" algn="l">
              <a:lnSpc>
                <a:spcPct val="115000"/>
              </a:lnSpc>
              <a:spcBef>
                <a:spcPts val="600"/>
              </a:spcBef>
              <a:spcAft>
                <a:spcPts val="0"/>
              </a:spcAft>
              <a:buSzPts val="1600"/>
              <a:buNone/>
            </a:pPr>
            <a:r>
              <a:rPr lang="en"/>
              <a:t>   		</a:t>
            </a:r>
            <a:endParaRPr/>
          </a:p>
        </p:txBody>
      </p:sp>
      <p:sp>
        <p:nvSpPr>
          <p:cNvPr id="272" name="Google Shape;272;p3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273" name="Google Shape;273;p32"/>
          <p:cNvGraphicFramePr/>
          <p:nvPr/>
        </p:nvGraphicFramePr>
        <p:xfrm>
          <a:off x="1642825" y="1650050"/>
          <a:ext cx="3000000" cy="3000000"/>
        </p:xfrm>
        <a:graphic>
          <a:graphicData uri="http://schemas.openxmlformats.org/drawingml/2006/table">
            <a:tbl>
              <a:tblPr>
                <a:noFill/>
                <a:tableStyleId>{19359075-4FAD-46E7-8CED-6209E434072A}</a:tableStyleId>
              </a:tblPr>
              <a:tblGrid>
                <a:gridCol w="1170775"/>
                <a:gridCol w="1170775"/>
                <a:gridCol w="1170775"/>
                <a:gridCol w="1170775"/>
                <a:gridCol w="1170775"/>
              </a:tblGrid>
              <a:tr h="536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DATASET</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ANN</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PCA</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LDA</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KPCA</a:t>
                      </a:r>
                      <a:endParaRPr sz="1400" u="none" cap="none" strike="noStrike">
                        <a:solidFill>
                          <a:schemeClr val="lt1"/>
                        </a:solidFill>
                      </a:endParaRPr>
                    </a:p>
                  </a:txBody>
                  <a:tcPr marT="91425" marB="91425" marR="91425" marL="91425"/>
                </a:tc>
              </a:tr>
              <a:tr h="536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PC1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0.50</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0.70</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0.62</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0.70</a:t>
                      </a:r>
                      <a:endParaRPr sz="1400" u="none" cap="none" strike="noStrike">
                        <a:solidFill>
                          <a:schemeClr val="lt1"/>
                        </a:solidFill>
                      </a:endParaRPr>
                    </a:p>
                  </a:txBody>
                  <a:tcPr marT="91425" marB="91425" marR="91425" marL="91425"/>
                </a:tc>
              </a:tr>
              <a:tr h="536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CM1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0.70</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0.69</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0.75</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0.58</a:t>
                      </a:r>
                      <a:endParaRPr sz="1400" u="none" cap="none" strike="noStrike">
                        <a:solidFill>
                          <a:schemeClr val="lt1"/>
                        </a:solidFill>
                      </a:endParaRPr>
                    </a:p>
                  </a:txBody>
                  <a:tcPr marT="91425" marB="91425" marR="91425" marL="91425"/>
                </a:tc>
              </a:tr>
              <a:tr h="536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KC1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0.62</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0.63</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0.63</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0.62</a:t>
                      </a:r>
                      <a:endParaRPr sz="1400" u="none" cap="none" strike="noStrike">
                        <a:solidFill>
                          <a:schemeClr val="lt1"/>
                        </a:solidFill>
                      </a:endParaRPr>
                    </a:p>
                  </a:txBody>
                  <a:tcPr marT="91425" marB="91425" marR="91425" marL="91425"/>
                </a:tc>
              </a:tr>
              <a:tr h="536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KC2</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0.73</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0.61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0.65</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0.62</a:t>
                      </a:r>
                      <a:endParaRPr sz="1400" u="none" cap="none" strike="noStrike">
                        <a:solidFill>
                          <a:schemeClr val="lt1"/>
                        </a:solidFill>
                      </a:endParaRPr>
                    </a:p>
                  </a:txBody>
                  <a:tcPr marT="91425" marB="91425" marR="91425" marL="91425"/>
                </a:tc>
              </a:tr>
              <a:tr h="536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JM1</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0.65</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0.59</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0.57</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rPr>
                        <a:t>0.59</a:t>
                      </a:r>
                      <a:endParaRPr sz="1400" u="none" cap="none" strike="noStrike">
                        <a:solidFill>
                          <a:schemeClr val="lt1"/>
                        </a:solidFill>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idx="1" type="body"/>
          </p:nvPr>
        </p:nvSpPr>
        <p:spPr>
          <a:xfrm>
            <a:off x="325125" y="363025"/>
            <a:ext cx="8414700" cy="4056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600"/>
              <a:buNone/>
            </a:pPr>
            <a:r>
              <a:rPr b="1" lang="en">
                <a:solidFill>
                  <a:schemeClr val="accent6"/>
                </a:solidFill>
                <a:latin typeface="Montserrat"/>
                <a:ea typeface="Montserrat"/>
                <a:cs typeface="Montserrat"/>
                <a:sym typeface="Montserrat"/>
              </a:rPr>
              <a:t>ROC for different Dataset of LDA and PCA Algorithm :    </a:t>
            </a:r>
            <a:r>
              <a:rPr b="1" lang="en">
                <a:latin typeface="Montserrat"/>
                <a:ea typeface="Montserrat"/>
                <a:cs typeface="Montserrat"/>
                <a:sym typeface="Montserrat"/>
              </a:rPr>
              <a:t>               </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rPr b="1" lang="en">
                <a:latin typeface="Montserrat"/>
                <a:ea typeface="Montserrat"/>
                <a:cs typeface="Montserrat"/>
                <a:sym typeface="Montserrat"/>
              </a:rPr>
              <a:t>Dataset 1 : cm1                                                                 </a:t>
            </a:r>
            <a:endParaRPr b="1">
              <a:latin typeface="Montserrat"/>
              <a:ea typeface="Montserrat"/>
              <a:cs typeface="Montserrat"/>
              <a:sym typeface="Montserrat"/>
            </a:endParaRPr>
          </a:p>
        </p:txBody>
      </p:sp>
      <p:sp>
        <p:nvSpPr>
          <p:cNvPr id="279" name="Google Shape;279;p3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80" name="Google Shape;280;p33"/>
          <p:cNvPicPr preferRelativeResize="0"/>
          <p:nvPr/>
        </p:nvPicPr>
        <p:blipFill rotWithShape="1">
          <a:blip r:embed="rId3">
            <a:alphaModFix/>
          </a:blip>
          <a:srcRect b="0" l="0" r="0" t="0"/>
          <a:stretch/>
        </p:blipFill>
        <p:spPr>
          <a:xfrm>
            <a:off x="325125" y="1630251"/>
            <a:ext cx="3724275" cy="2638425"/>
          </a:xfrm>
          <a:prstGeom prst="rect">
            <a:avLst/>
          </a:prstGeom>
          <a:noFill/>
          <a:ln>
            <a:noFill/>
          </a:ln>
        </p:spPr>
      </p:pic>
      <p:pic>
        <p:nvPicPr>
          <p:cNvPr id="281" name="Google Shape;281;p33"/>
          <p:cNvPicPr preferRelativeResize="0"/>
          <p:nvPr/>
        </p:nvPicPr>
        <p:blipFill rotWithShape="1">
          <a:blip r:embed="rId4">
            <a:alphaModFix/>
          </a:blip>
          <a:srcRect b="0" l="0" r="0" t="0"/>
          <a:stretch/>
        </p:blipFill>
        <p:spPr>
          <a:xfrm>
            <a:off x="4930225" y="1581000"/>
            <a:ext cx="3743325" cy="2687675"/>
          </a:xfrm>
          <a:prstGeom prst="rect">
            <a:avLst/>
          </a:prstGeom>
          <a:noFill/>
          <a:ln>
            <a:noFill/>
          </a:ln>
        </p:spPr>
      </p:pic>
      <p:sp>
        <p:nvSpPr>
          <p:cNvPr id="282" name="Google Shape;282;p33"/>
          <p:cNvSpPr txBox="1"/>
          <p:nvPr/>
        </p:nvSpPr>
        <p:spPr>
          <a:xfrm>
            <a:off x="389975" y="590250"/>
            <a:ext cx="24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LDA</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Light"/>
              <a:ea typeface="Montserrat Light"/>
              <a:cs typeface="Montserrat Light"/>
              <a:sym typeface="Montserrat Light"/>
            </a:endParaRPr>
          </a:p>
        </p:txBody>
      </p:sp>
      <p:sp>
        <p:nvSpPr>
          <p:cNvPr id="283" name="Google Shape;283;p33"/>
          <p:cNvSpPr txBox="1"/>
          <p:nvPr/>
        </p:nvSpPr>
        <p:spPr>
          <a:xfrm>
            <a:off x="4930225" y="642950"/>
            <a:ext cx="19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PCA</a:t>
            </a:r>
            <a:endParaRPr b="1">
              <a:solidFill>
                <a:schemeClr val="lt1"/>
              </a:solidFill>
              <a:latin typeface="Montserrat"/>
              <a:ea typeface="Montserrat"/>
              <a:cs typeface="Montserrat"/>
              <a:sym typeface="Montserrat"/>
            </a:endParaRPr>
          </a:p>
        </p:txBody>
      </p:sp>
      <p:sp>
        <p:nvSpPr>
          <p:cNvPr id="284" name="Google Shape;284;p33"/>
          <p:cNvSpPr txBox="1"/>
          <p:nvPr/>
        </p:nvSpPr>
        <p:spPr>
          <a:xfrm>
            <a:off x="4858925" y="1011825"/>
            <a:ext cx="21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idx="1" type="body"/>
          </p:nvPr>
        </p:nvSpPr>
        <p:spPr>
          <a:xfrm>
            <a:off x="530075" y="477100"/>
            <a:ext cx="8137800" cy="4360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LDA                                                                         PCA </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                                                                   </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t/>
            </a:r>
            <a:endParaRPr b="1">
              <a:latin typeface="Montserrat"/>
              <a:ea typeface="Montserrat"/>
              <a:cs typeface="Montserrat"/>
              <a:sym typeface="Montserrat"/>
            </a:endParaRPr>
          </a:p>
        </p:txBody>
      </p:sp>
      <p:sp>
        <p:nvSpPr>
          <p:cNvPr id="290" name="Google Shape;290;p34"/>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91" name="Google Shape;291;p34"/>
          <p:cNvPicPr preferRelativeResize="0"/>
          <p:nvPr/>
        </p:nvPicPr>
        <p:blipFill rotWithShape="1">
          <a:blip r:embed="rId3">
            <a:alphaModFix/>
          </a:blip>
          <a:srcRect b="0" l="0" r="0" t="0"/>
          <a:stretch/>
        </p:blipFill>
        <p:spPr>
          <a:xfrm>
            <a:off x="530063" y="1870338"/>
            <a:ext cx="3933825" cy="2562225"/>
          </a:xfrm>
          <a:prstGeom prst="rect">
            <a:avLst/>
          </a:prstGeom>
          <a:noFill/>
          <a:ln>
            <a:noFill/>
          </a:ln>
        </p:spPr>
      </p:pic>
      <p:pic>
        <p:nvPicPr>
          <p:cNvPr id="292" name="Google Shape;292;p34"/>
          <p:cNvPicPr preferRelativeResize="0"/>
          <p:nvPr/>
        </p:nvPicPr>
        <p:blipFill rotWithShape="1">
          <a:blip r:embed="rId4">
            <a:alphaModFix/>
          </a:blip>
          <a:srcRect b="0" l="0" r="0" t="0"/>
          <a:stretch/>
        </p:blipFill>
        <p:spPr>
          <a:xfrm>
            <a:off x="5108163" y="1808713"/>
            <a:ext cx="3686175" cy="2562225"/>
          </a:xfrm>
          <a:prstGeom prst="rect">
            <a:avLst/>
          </a:prstGeom>
          <a:noFill/>
          <a:ln>
            <a:noFill/>
          </a:ln>
        </p:spPr>
      </p:pic>
      <p:sp>
        <p:nvSpPr>
          <p:cNvPr id="293" name="Google Shape;293;p34"/>
          <p:cNvSpPr txBox="1"/>
          <p:nvPr/>
        </p:nvSpPr>
        <p:spPr>
          <a:xfrm>
            <a:off x="5108175" y="916975"/>
            <a:ext cx="35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 </a:t>
            </a:r>
            <a:endParaRPr b="1">
              <a:solidFill>
                <a:schemeClr val="lt1"/>
              </a:solidFill>
              <a:latin typeface="Montserrat"/>
              <a:ea typeface="Montserrat"/>
              <a:cs typeface="Montserrat"/>
              <a:sym typeface="Montserrat"/>
            </a:endParaRPr>
          </a:p>
        </p:txBody>
      </p:sp>
      <p:sp>
        <p:nvSpPr>
          <p:cNvPr id="294" name="Google Shape;294;p34"/>
          <p:cNvSpPr txBox="1"/>
          <p:nvPr/>
        </p:nvSpPr>
        <p:spPr>
          <a:xfrm>
            <a:off x="530075" y="916975"/>
            <a:ext cx="18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Montserrat"/>
                <a:ea typeface="Montserrat"/>
                <a:cs typeface="Montserrat"/>
                <a:sym typeface="Montserrat"/>
              </a:rPr>
              <a:t>Dataset 2 : jm1</a:t>
            </a:r>
            <a:endParaRPr b="1" sz="1600">
              <a:solidFill>
                <a:schemeClr val="lt1"/>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idx="1" type="body"/>
          </p:nvPr>
        </p:nvSpPr>
        <p:spPr>
          <a:xfrm>
            <a:off x="622325" y="389825"/>
            <a:ext cx="7332900" cy="402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L</a:t>
            </a:r>
            <a:r>
              <a:rPr b="1" lang="en">
                <a:latin typeface="Montserrat"/>
                <a:ea typeface="Montserrat"/>
                <a:cs typeface="Montserrat"/>
                <a:sym typeface="Montserrat"/>
              </a:rPr>
              <a:t>DA                                                                             PCA</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Dataset 3 : KC1 </a:t>
            </a:r>
            <a:endParaRPr b="1">
              <a:latin typeface="Montserrat"/>
              <a:ea typeface="Montserrat"/>
              <a:cs typeface="Montserrat"/>
              <a:sym typeface="Montserrat"/>
            </a:endParaRPr>
          </a:p>
        </p:txBody>
      </p:sp>
      <p:sp>
        <p:nvSpPr>
          <p:cNvPr id="300" name="Google Shape;300;p3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01" name="Google Shape;301;p35"/>
          <p:cNvPicPr preferRelativeResize="0"/>
          <p:nvPr/>
        </p:nvPicPr>
        <p:blipFill rotWithShape="1">
          <a:blip r:embed="rId3">
            <a:alphaModFix/>
          </a:blip>
          <a:srcRect b="0" l="0" r="0" t="0"/>
          <a:stretch/>
        </p:blipFill>
        <p:spPr>
          <a:xfrm>
            <a:off x="559550" y="1266825"/>
            <a:ext cx="3695700" cy="2609850"/>
          </a:xfrm>
          <a:prstGeom prst="rect">
            <a:avLst/>
          </a:prstGeom>
          <a:noFill/>
          <a:ln>
            <a:noFill/>
          </a:ln>
        </p:spPr>
      </p:pic>
      <p:pic>
        <p:nvPicPr>
          <p:cNvPr id="302" name="Google Shape;302;p35"/>
          <p:cNvPicPr preferRelativeResize="0"/>
          <p:nvPr/>
        </p:nvPicPr>
        <p:blipFill rotWithShape="1">
          <a:blip r:embed="rId4">
            <a:alphaModFix/>
          </a:blip>
          <a:srcRect b="0" l="0" r="0" t="0"/>
          <a:stretch/>
        </p:blipFill>
        <p:spPr>
          <a:xfrm>
            <a:off x="4930775" y="1217713"/>
            <a:ext cx="3714750" cy="2543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idx="1" type="body"/>
          </p:nvPr>
        </p:nvSpPr>
        <p:spPr>
          <a:xfrm>
            <a:off x="461850" y="394575"/>
            <a:ext cx="8235900" cy="4025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600"/>
              <a:buNone/>
            </a:pPr>
            <a:r>
              <a:rPr b="1" lang="en">
                <a:latin typeface="Montserrat"/>
                <a:ea typeface="Montserrat"/>
                <a:cs typeface="Montserrat"/>
                <a:sym typeface="Montserrat"/>
              </a:rPr>
              <a:t>LDA                                                                           PCA</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rPr b="1" lang="en">
                <a:latin typeface="Montserrat"/>
                <a:ea typeface="Montserrat"/>
                <a:cs typeface="Montserrat"/>
                <a:sym typeface="Montserrat"/>
              </a:rPr>
              <a:t>Dataset 4 : kc2</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t/>
            </a:r>
            <a:endParaRPr b="1">
              <a:latin typeface="Montserrat"/>
              <a:ea typeface="Montserrat"/>
              <a:cs typeface="Montserrat"/>
              <a:sym typeface="Montserrat"/>
            </a:endParaRPr>
          </a:p>
        </p:txBody>
      </p:sp>
      <p:sp>
        <p:nvSpPr>
          <p:cNvPr id="308" name="Google Shape;308;p36"/>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09" name="Google Shape;309;p36"/>
          <p:cNvPicPr preferRelativeResize="0"/>
          <p:nvPr/>
        </p:nvPicPr>
        <p:blipFill rotWithShape="1">
          <a:blip r:embed="rId3">
            <a:alphaModFix/>
          </a:blip>
          <a:srcRect b="0" l="0" r="0" t="0"/>
          <a:stretch/>
        </p:blipFill>
        <p:spPr>
          <a:xfrm>
            <a:off x="503100" y="1350875"/>
            <a:ext cx="3810000" cy="2647950"/>
          </a:xfrm>
          <a:prstGeom prst="rect">
            <a:avLst/>
          </a:prstGeom>
          <a:noFill/>
          <a:ln>
            <a:noFill/>
          </a:ln>
        </p:spPr>
      </p:pic>
      <p:pic>
        <p:nvPicPr>
          <p:cNvPr id="310" name="Google Shape;310;p36"/>
          <p:cNvPicPr preferRelativeResize="0"/>
          <p:nvPr/>
        </p:nvPicPr>
        <p:blipFill rotWithShape="1">
          <a:blip r:embed="rId4">
            <a:alphaModFix/>
          </a:blip>
          <a:srcRect b="0" l="0" r="0" t="0"/>
          <a:stretch/>
        </p:blipFill>
        <p:spPr>
          <a:xfrm>
            <a:off x="5030613" y="1281113"/>
            <a:ext cx="3667125" cy="2581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idx="1" type="body"/>
          </p:nvPr>
        </p:nvSpPr>
        <p:spPr>
          <a:xfrm>
            <a:off x="346150" y="320950"/>
            <a:ext cx="8183400" cy="4098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LDA                                                                                               PCA</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Dataset 5 : PC1</a:t>
            </a:r>
            <a:endParaRPr b="1">
              <a:latin typeface="Montserrat"/>
              <a:ea typeface="Montserrat"/>
              <a:cs typeface="Montserrat"/>
              <a:sym typeface="Montserrat"/>
            </a:endParaRPr>
          </a:p>
        </p:txBody>
      </p:sp>
      <p:sp>
        <p:nvSpPr>
          <p:cNvPr id="316" name="Google Shape;316;p3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17" name="Google Shape;317;p37"/>
          <p:cNvPicPr preferRelativeResize="0"/>
          <p:nvPr/>
        </p:nvPicPr>
        <p:blipFill rotWithShape="1">
          <a:blip r:embed="rId3">
            <a:alphaModFix/>
          </a:blip>
          <a:srcRect b="0" l="0" r="0" t="0"/>
          <a:stretch/>
        </p:blipFill>
        <p:spPr>
          <a:xfrm>
            <a:off x="346150" y="1162975"/>
            <a:ext cx="3676650" cy="2590800"/>
          </a:xfrm>
          <a:prstGeom prst="rect">
            <a:avLst/>
          </a:prstGeom>
          <a:noFill/>
          <a:ln>
            <a:noFill/>
          </a:ln>
        </p:spPr>
      </p:pic>
      <p:pic>
        <p:nvPicPr>
          <p:cNvPr id="318" name="Google Shape;318;p37"/>
          <p:cNvPicPr preferRelativeResize="0"/>
          <p:nvPr/>
        </p:nvPicPr>
        <p:blipFill rotWithShape="1">
          <a:blip r:embed="rId4">
            <a:alphaModFix/>
          </a:blip>
          <a:srcRect b="0" l="0" r="0" t="0"/>
          <a:stretch/>
        </p:blipFill>
        <p:spPr>
          <a:xfrm>
            <a:off x="5301050" y="1023325"/>
            <a:ext cx="3695700" cy="2590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idx="1" type="body"/>
          </p:nvPr>
        </p:nvSpPr>
        <p:spPr>
          <a:xfrm>
            <a:off x="440825" y="152675"/>
            <a:ext cx="8467200" cy="4670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600"/>
              <a:buNone/>
            </a:pPr>
            <a:r>
              <a:rPr b="1" lang="en">
                <a:solidFill>
                  <a:schemeClr val="accent6"/>
                </a:solidFill>
                <a:latin typeface="Montserrat"/>
                <a:ea typeface="Montserrat"/>
                <a:cs typeface="Montserrat"/>
                <a:sym typeface="Montserrat"/>
              </a:rPr>
              <a:t>ROC for different Datasets of ANN and KPCA Algorithm : </a:t>
            </a:r>
            <a:endParaRPr b="1">
              <a:solidFill>
                <a:schemeClr val="accent6"/>
              </a:solidFill>
              <a:latin typeface="Montserrat"/>
              <a:ea typeface="Montserrat"/>
              <a:cs typeface="Montserrat"/>
              <a:sym typeface="Montserrat"/>
            </a:endParaRPr>
          </a:p>
          <a:p>
            <a:pPr indent="0" lvl="0" marL="0" rtl="0" algn="l">
              <a:lnSpc>
                <a:spcPct val="90000"/>
              </a:lnSpc>
              <a:spcBef>
                <a:spcPts val="0"/>
              </a:spcBef>
              <a:spcAft>
                <a:spcPts val="0"/>
              </a:spcAft>
              <a:buSzPts val="1600"/>
              <a:buNone/>
            </a:pPr>
            <a:r>
              <a:rPr b="1" lang="en">
                <a:latin typeface="Montserrat"/>
                <a:ea typeface="Montserrat"/>
                <a:cs typeface="Montserrat"/>
                <a:sym typeface="Montserrat"/>
              </a:rPr>
              <a:t> </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rPr b="1" lang="en">
                <a:latin typeface="Montserrat"/>
                <a:ea typeface="Montserrat"/>
                <a:cs typeface="Montserrat"/>
                <a:sym typeface="Montserrat"/>
              </a:rPr>
              <a:t>ANN                 							 KPCA  </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rPr b="1" lang="en">
                <a:latin typeface="Montserrat"/>
                <a:ea typeface="Montserrat"/>
                <a:cs typeface="Montserrat"/>
                <a:sym typeface="Montserrat"/>
              </a:rPr>
              <a:t> Dataset 1 : cm1</a:t>
            </a:r>
            <a:endParaRPr b="1">
              <a:latin typeface="Montserrat"/>
              <a:ea typeface="Montserrat"/>
              <a:cs typeface="Montserrat"/>
              <a:sym typeface="Montserrat"/>
            </a:endParaRPr>
          </a:p>
          <a:p>
            <a:pPr indent="0" lvl="0" marL="0" rtl="0" algn="l">
              <a:lnSpc>
                <a:spcPct val="90000"/>
              </a:lnSpc>
              <a:spcBef>
                <a:spcPts val="0"/>
              </a:spcBef>
              <a:spcAft>
                <a:spcPts val="0"/>
              </a:spcAft>
              <a:buSzPts val="1600"/>
              <a:buNone/>
            </a:pPr>
            <a:r>
              <a:rPr b="1" lang="en">
                <a:latin typeface="Montserrat"/>
                <a:ea typeface="Montserrat"/>
                <a:cs typeface="Montserrat"/>
                <a:sym typeface="Montserrat"/>
              </a:rPr>
              <a:t>                            </a:t>
            </a:r>
            <a:endParaRPr/>
          </a:p>
        </p:txBody>
      </p:sp>
      <p:sp>
        <p:nvSpPr>
          <p:cNvPr id="324" name="Google Shape;324;p3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25" name="Google Shape;325;p38"/>
          <p:cNvPicPr preferRelativeResize="0"/>
          <p:nvPr/>
        </p:nvPicPr>
        <p:blipFill rotWithShape="1">
          <a:blip r:embed="rId3">
            <a:alphaModFix/>
          </a:blip>
          <a:srcRect b="0" l="0" r="0" t="0"/>
          <a:stretch/>
        </p:blipFill>
        <p:spPr>
          <a:xfrm>
            <a:off x="554575" y="1401825"/>
            <a:ext cx="3743325" cy="2638425"/>
          </a:xfrm>
          <a:prstGeom prst="rect">
            <a:avLst/>
          </a:prstGeom>
          <a:noFill/>
          <a:ln>
            <a:noFill/>
          </a:ln>
        </p:spPr>
      </p:pic>
      <p:pic>
        <p:nvPicPr>
          <p:cNvPr id="326" name="Google Shape;326;p38"/>
          <p:cNvPicPr preferRelativeResize="0"/>
          <p:nvPr/>
        </p:nvPicPr>
        <p:blipFill rotWithShape="1">
          <a:blip r:embed="rId4">
            <a:alphaModFix/>
          </a:blip>
          <a:srcRect b="0" l="0" r="0" t="0"/>
          <a:stretch/>
        </p:blipFill>
        <p:spPr>
          <a:xfrm>
            <a:off x="5026925" y="1401825"/>
            <a:ext cx="3781425" cy="2583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idx="1" type="body"/>
          </p:nvPr>
        </p:nvSpPr>
        <p:spPr>
          <a:xfrm>
            <a:off x="304075" y="268375"/>
            <a:ext cx="8446200" cy="4151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ANN                                                                              KPCA</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Dataset 2 : jm1</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t/>
            </a:r>
            <a:endParaRPr b="1">
              <a:latin typeface="Montserrat"/>
              <a:ea typeface="Montserrat"/>
              <a:cs typeface="Montserrat"/>
              <a:sym typeface="Montserrat"/>
            </a:endParaRPr>
          </a:p>
        </p:txBody>
      </p:sp>
      <p:sp>
        <p:nvSpPr>
          <p:cNvPr id="332" name="Google Shape;332;p39"/>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33" name="Google Shape;333;p39"/>
          <p:cNvPicPr preferRelativeResize="0"/>
          <p:nvPr/>
        </p:nvPicPr>
        <p:blipFill rotWithShape="1">
          <a:blip r:embed="rId3">
            <a:alphaModFix/>
          </a:blip>
          <a:srcRect b="0" l="0" r="0" t="0"/>
          <a:stretch/>
        </p:blipFill>
        <p:spPr>
          <a:xfrm>
            <a:off x="447413" y="1367263"/>
            <a:ext cx="3705225" cy="2619375"/>
          </a:xfrm>
          <a:prstGeom prst="rect">
            <a:avLst/>
          </a:prstGeom>
          <a:noFill/>
          <a:ln>
            <a:noFill/>
          </a:ln>
        </p:spPr>
      </p:pic>
      <p:pic>
        <p:nvPicPr>
          <p:cNvPr id="334" name="Google Shape;334;p39"/>
          <p:cNvPicPr preferRelativeResize="0"/>
          <p:nvPr/>
        </p:nvPicPr>
        <p:blipFill rotWithShape="1">
          <a:blip r:embed="rId4">
            <a:alphaModFix/>
          </a:blip>
          <a:srcRect b="0" l="0" r="0" t="0"/>
          <a:stretch/>
        </p:blipFill>
        <p:spPr>
          <a:xfrm>
            <a:off x="5021438" y="1252538"/>
            <a:ext cx="3781425" cy="263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632800" y="496625"/>
            <a:ext cx="6766500" cy="478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lang="en" sz="3600">
                <a:solidFill>
                  <a:schemeClr val="accent6"/>
                </a:solidFill>
              </a:rPr>
              <a:t>Abstract</a:t>
            </a:r>
            <a:endParaRPr sz="3600">
              <a:solidFill>
                <a:schemeClr val="accent6"/>
              </a:solidFill>
            </a:endParaRPr>
          </a:p>
        </p:txBody>
      </p:sp>
      <p:sp>
        <p:nvSpPr>
          <p:cNvPr id="94" name="Google Shape;94;p4"/>
          <p:cNvSpPr txBox="1"/>
          <p:nvPr>
            <p:ph idx="1" type="body"/>
          </p:nvPr>
        </p:nvSpPr>
        <p:spPr>
          <a:xfrm>
            <a:off x="632800" y="1270850"/>
            <a:ext cx="7966800" cy="3515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400"/>
              <a:buNone/>
            </a:pPr>
            <a:r>
              <a:rPr lang="en" sz="1600"/>
              <a:t>We propose to extract a set of expressive features from an initial set of basic change measures using Artificial Neural Network (ANN), and then train a classifier based on the extracted features using Decision tree and compare it to three other methods wherein features are extracted from a set of initial change measures using dimensionality reduction techniques that include Principal Component Analysis (PCA), Linear Discriminant Analysis (LDA) and Kernel PCA. </a:t>
            </a:r>
            <a:endParaRPr sz="1600"/>
          </a:p>
          <a:p>
            <a:pPr indent="0" lvl="0" marL="0" rtl="0" algn="l">
              <a:lnSpc>
                <a:spcPct val="115000"/>
              </a:lnSpc>
              <a:spcBef>
                <a:spcPts val="600"/>
              </a:spcBef>
              <a:spcAft>
                <a:spcPts val="0"/>
              </a:spcAft>
              <a:buClr>
                <a:schemeClr val="dk1"/>
              </a:buClr>
              <a:buSzPts val="1100"/>
              <a:buFont typeface="Arial"/>
              <a:buNone/>
            </a:pPr>
            <a:r>
              <a:rPr lang="en" sz="1600"/>
              <a:t>We use five open source datasets from NASA Promise Data Repository to perform this comparative study. </a:t>
            </a:r>
            <a:endParaRPr sz="1600"/>
          </a:p>
          <a:p>
            <a:pPr indent="0" lvl="0" marL="0" rtl="0" algn="l">
              <a:lnSpc>
                <a:spcPct val="115000"/>
              </a:lnSpc>
              <a:spcBef>
                <a:spcPts val="600"/>
              </a:spcBef>
              <a:spcAft>
                <a:spcPts val="0"/>
              </a:spcAft>
              <a:buClr>
                <a:schemeClr val="dk1"/>
              </a:buClr>
              <a:buSzPts val="1100"/>
              <a:buFont typeface="Arial"/>
              <a:buNone/>
            </a:pPr>
            <a:r>
              <a:rPr lang="en" sz="1600"/>
              <a:t>For evaluation, three widely used metrics: Accuracy, F1 scores and Areas under Receiver Operating Characteristic curve are used. </a:t>
            </a:r>
            <a:endParaRPr sz="1500"/>
          </a:p>
        </p:txBody>
      </p:sp>
      <p:sp>
        <p:nvSpPr>
          <p:cNvPr id="95" name="Google Shape;95;p4"/>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idx="1" type="body"/>
          </p:nvPr>
        </p:nvSpPr>
        <p:spPr>
          <a:xfrm>
            <a:off x="430300" y="236800"/>
            <a:ext cx="8522700" cy="4182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ANN                                                                                    KPCA</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Dataset 3 : kc1</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t/>
            </a:r>
            <a:endParaRPr b="1">
              <a:latin typeface="Montserrat"/>
              <a:ea typeface="Montserrat"/>
              <a:cs typeface="Montserrat"/>
              <a:sym typeface="Montserrat"/>
            </a:endParaRPr>
          </a:p>
        </p:txBody>
      </p:sp>
      <p:sp>
        <p:nvSpPr>
          <p:cNvPr id="340" name="Google Shape;340;p4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41" name="Google Shape;341;p40"/>
          <p:cNvPicPr preferRelativeResize="0"/>
          <p:nvPr/>
        </p:nvPicPr>
        <p:blipFill rotWithShape="1">
          <a:blip r:embed="rId3">
            <a:alphaModFix/>
          </a:blip>
          <a:srcRect b="0" l="0" r="0" t="0"/>
          <a:stretch/>
        </p:blipFill>
        <p:spPr>
          <a:xfrm>
            <a:off x="579400" y="1300350"/>
            <a:ext cx="3714750" cy="2647950"/>
          </a:xfrm>
          <a:prstGeom prst="rect">
            <a:avLst/>
          </a:prstGeom>
          <a:noFill/>
          <a:ln>
            <a:noFill/>
          </a:ln>
        </p:spPr>
      </p:pic>
      <p:pic>
        <p:nvPicPr>
          <p:cNvPr id="342" name="Google Shape;342;p40"/>
          <p:cNvPicPr preferRelativeResize="0"/>
          <p:nvPr/>
        </p:nvPicPr>
        <p:blipFill rotWithShape="1">
          <a:blip r:embed="rId4">
            <a:alphaModFix/>
          </a:blip>
          <a:srcRect b="0" l="0" r="0" t="0"/>
          <a:stretch/>
        </p:blipFill>
        <p:spPr>
          <a:xfrm>
            <a:off x="5083225" y="1199938"/>
            <a:ext cx="3752850" cy="2638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idx="1" type="body"/>
          </p:nvPr>
        </p:nvSpPr>
        <p:spPr>
          <a:xfrm>
            <a:off x="304075" y="121100"/>
            <a:ext cx="8446200" cy="4552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ANN                                                                                KPCA</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Dataset 4 : kc2</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t/>
            </a:r>
            <a:endParaRPr b="1">
              <a:latin typeface="Montserrat"/>
              <a:ea typeface="Montserrat"/>
              <a:cs typeface="Montserrat"/>
              <a:sym typeface="Montserrat"/>
            </a:endParaRPr>
          </a:p>
        </p:txBody>
      </p:sp>
      <p:sp>
        <p:nvSpPr>
          <p:cNvPr id="348" name="Google Shape;348;p4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49" name="Google Shape;349;p41"/>
          <p:cNvPicPr preferRelativeResize="0"/>
          <p:nvPr/>
        </p:nvPicPr>
        <p:blipFill rotWithShape="1">
          <a:blip r:embed="rId3">
            <a:alphaModFix/>
          </a:blip>
          <a:srcRect b="0" l="0" r="0" t="0"/>
          <a:stretch/>
        </p:blipFill>
        <p:spPr>
          <a:xfrm>
            <a:off x="536325" y="1417075"/>
            <a:ext cx="3695700" cy="2667000"/>
          </a:xfrm>
          <a:prstGeom prst="rect">
            <a:avLst/>
          </a:prstGeom>
          <a:noFill/>
          <a:ln>
            <a:noFill/>
          </a:ln>
        </p:spPr>
      </p:pic>
      <p:pic>
        <p:nvPicPr>
          <p:cNvPr id="350" name="Google Shape;350;p41"/>
          <p:cNvPicPr preferRelativeResize="0"/>
          <p:nvPr/>
        </p:nvPicPr>
        <p:blipFill rotWithShape="1">
          <a:blip r:embed="rId4">
            <a:alphaModFix/>
          </a:blip>
          <a:srcRect b="0" l="0" r="0" t="0"/>
          <a:stretch/>
        </p:blipFill>
        <p:spPr>
          <a:xfrm>
            <a:off x="4877638" y="1367250"/>
            <a:ext cx="3743325" cy="26193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idx="1" type="body"/>
          </p:nvPr>
        </p:nvSpPr>
        <p:spPr>
          <a:xfrm>
            <a:off x="209425" y="184225"/>
            <a:ext cx="8698800" cy="4235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ANN                                                                               KPCA</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rPr b="1" lang="en">
                <a:latin typeface="Montserrat"/>
                <a:ea typeface="Montserrat"/>
                <a:cs typeface="Montserrat"/>
                <a:sym typeface="Montserrat"/>
              </a:rPr>
              <a:t>Dataset 5 : pc1</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t/>
            </a:r>
            <a:endParaRPr b="1">
              <a:latin typeface="Montserrat"/>
              <a:ea typeface="Montserrat"/>
              <a:cs typeface="Montserrat"/>
              <a:sym typeface="Montserrat"/>
            </a:endParaRPr>
          </a:p>
          <a:p>
            <a:pPr indent="0" lvl="0" marL="0" rtl="0" algn="l">
              <a:lnSpc>
                <a:spcPct val="115000"/>
              </a:lnSpc>
              <a:spcBef>
                <a:spcPts val="600"/>
              </a:spcBef>
              <a:spcAft>
                <a:spcPts val="0"/>
              </a:spcAft>
              <a:buSzPts val="1600"/>
              <a:buNone/>
            </a:pPr>
            <a:r>
              <a:t/>
            </a:r>
            <a:endParaRPr b="1">
              <a:latin typeface="Montserrat"/>
              <a:ea typeface="Montserrat"/>
              <a:cs typeface="Montserrat"/>
              <a:sym typeface="Montserrat"/>
            </a:endParaRPr>
          </a:p>
        </p:txBody>
      </p:sp>
      <p:sp>
        <p:nvSpPr>
          <p:cNvPr id="356" name="Google Shape;356;p4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57" name="Google Shape;357;p42"/>
          <p:cNvPicPr preferRelativeResize="0"/>
          <p:nvPr/>
        </p:nvPicPr>
        <p:blipFill rotWithShape="1">
          <a:blip r:embed="rId3">
            <a:alphaModFix/>
          </a:blip>
          <a:srcRect b="0" l="0" r="0" t="0"/>
          <a:stretch/>
        </p:blipFill>
        <p:spPr>
          <a:xfrm>
            <a:off x="209413" y="1174150"/>
            <a:ext cx="3724275" cy="2647950"/>
          </a:xfrm>
          <a:prstGeom prst="rect">
            <a:avLst/>
          </a:prstGeom>
          <a:noFill/>
          <a:ln>
            <a:noFill/>
          </a:ln>
        </p:spPr>
      </p:pic>
      <p:pic>
        <p:nvPicPr>
          <p:cNvPr id="358" name="Google Shape;358;p42"/>
          <p:cNvPicPr preferRelativeResize="0"/>
          <p:nvPr/>
        </p:nvPicPr>
        <p:blipFill rotWithShape="1">
          <a:blip r:embed="rId4">
            <a:alphaModFix/>
          </a:blip>
          <a:srcRect b="0" l="0" r="0" t="0"/>
          <a:stretch/>
        </p:blipFill>
        <p:spPr>
          <a:xfrm>
            <a:off x="5036413" y="1174150"/>
            <a:ext cx="3762375" cy="2571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784475" y="304025"/>
            <a:ext cx="6766500" cy="580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lang="en" sz="3600">
                <a:solidFill>
                  <a:schemeClr val="accent6"/>
                </a:solidFill>
              </a:rPr>
              <a:t>THREATS OF VALIDITY</a:t>
            </a:r>
            <a:endParaRPr/>
          </a:p>
        </p:txBody>
      </p:sp>
      <p:sp>
        <p:nvSpPr>
          <p:cNvPr id="364" name="Google Shape;364;p43"/>
          <p:cNvSpPr txBox="1"/>
          <p:nvPr>
            <p:ph idx="1" type="body"/>
          </p:nvPr>
        </p:nvSpPr>
        <p:spPr>
          <a:xfrm>
            <a:off x="358150" y="884225"/>
            <a:ext cx="8168700" cy="42594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Char char="●"/>
            </a:pPr>
            <a:r>
              <a:rPr lang="en" u="sng"/>
              <a:t>Construct Validity:  </a:t>
            </a:r>
            <a:r>
              <a:rPr lang="en"/>
              <a:t>We estimate the performance of the model using the hold-out cross-validation method. Training and test sets are constructed randomly so they may overfit the data. </a:t>
            </a:r>
            <a:endParaRPr/>
          </a:p>
          <a:p>
            <a:pPr indent="-330200" lvl="0" marL="457200" rtl="0" algn="l">
              <a:lnSpc>
                <a:spcPct val="115000"/>
              </a:lnSpc>
              <a:spcBef>
                <a:spcPts val="0"/>
              </a:spcBef>
              <a:spcAft>
                <a:spcPts val="0"/>
              </a:spcAft>
              <a:buSzPts val="1600"/>
              <a:buChar char="●"/>
            </a:pPr>
            <a:r>
              <a:rPr lang="en" u="sng"/>
              <a:t>Internal validity:  </a:t>
            </a:r>
            <a:r>
              <a:rPr lang="en"/>
              <a:t>The data set used contains information regarding features determined by McCabe and Halstead feature extractors, which are known to have certain limitations.</a:t>
            </a:r>
            <a:endParaRPr/>
          </a:p>
          <a:p>
            <a:pPr indent="-330200" lvl="0" marL="457200" rtl="0" algn="l">
              <a:lnSpc>
                <a:spcPct val="115000"/>
              </a:lnSpc>
              <a:spcBef>
                <a:spcPts val="0"/>
              </a:spcBef>
              <a:spcAft>
                <a:spcPts val="0"/>
              </a:spcAft>
              <a:buSzPts val="1600"/>
              <a:buChar char="●"/>
            </a:pPr>
            <a:r>
              <a:rPr lang="en" u="sng"/>
              <a:t>External Validity: </a:t>
            </a:r>
            <a:r>
              <a:rPr lang="en"/>
              <a:t>We used only 5 open-source data sets taken NASA Promise Repository and so our results may not generalize to all software. Replication of this a comparative study taking into account other datasets may produce more generalized results.</a:t>
            </a:r>
            <a:endParaRPr/>
          </a:p>
          <a:p>
            <a:pPr indent="-330200" lvl="0" marL="457200" rtl="0" algn="l">
              <a:lnSpc>
                <a:spcPct val="115000"/>
              </a:lnSpc>
              <a:spcBef>
                <a:spcPts val="0"/>
              </a:spcBef>
              <a:spcAft>
                <a:spcPts val="0"/>
              </a:spcAft>
              <a:buSzPts val="1600"/>
              <a:buChar char="●"/>
            </a:pPr>
            <a:r>
              <a:rPr lang="en" u="sng"/>
              <a:t>Conclusion Validity:</a:t>
            </a:r>
            <a:r>
              <a:rPr lang="en"/>
              <a:t>The datasets being used have a class imbalance problem. So, we used AUC to evaluate the performance of our model but it can still be partial for non-buggy instances</a:t>
            </a:r>
            <a:endParaRPr/>
          </a:p>
          <a:p>
            <a:pPr indent="0" lvl="0" marL="0" rtl="0" algn="l">
              <a:lnSpc>
                <a:spcPct val="115000"/>
              </a:lnSpc>
              <a:spcBef>
                <a:spcPts val="600"/>
              </a:spcBef>
              <a:spcAft>
                <a:spcPts val="0"/>
              </a:spcAft>
              <a:buSzPts val="1600"/>
              <a:buNone/>
            </a:pPr>
            <a:r>
              <a:t/>
            </a:r>
            <a:endParaRPr/>
          </a:p>
          <a:p>
            <a:pPr indent="0" lvl="0" marL="0" rtl="0" algn="l">
              <a:lnSpc>
                <a:spcPct val="115000"/>
              </a:lnSpc>
              <a:spcBef>
                <a:spcPts val="600"/>
              </a:spcBef>
              <a:spcAft>
                <a:spcPts val="0"/>
              </a:spcAft>
              <a:buSzPts val="1600"/>
              <a:buNone/>
            </a:pPr>
            <a:r>
              <a:t/>
            </a:r>
            <a:endParaRPr/>
          </a:p>
        </p:txBody>
      </p:sp>
      <p:sp>
        <p:nvSpPr>
          <p:cNvPr id="365" name="Google Shape;365;p4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784475" y="304025"/>
            <a:ext cx="6766500" cy="580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lang="en" sz="3600">
                <a:solidFill>
                  <a:schemeClr val="accent6"/>
                </a:solidFill>
              </a:rPr>
              <a:t>CONCLUSION</a:t>
            </a:r>
            <a:endParaRPr/>
          </a:p>
        </p:txBody>
      </p:sp>
      <p:sp>
        <p:nvSpPr>
          <p:cNvPr id="371" name="Google Shape;371;p44"/>
          <p:cNvSpPr txBox="1"/>
          <p:nvPr>
            <p:ph idx="1" type="body"/>
          </p:nvPr>
        </p:nvSpPr>
        <p:spPr>
          <a:xfrm>
            <a:off x="784475" y="1401825"/>
            <a:ext cx="7426200" cy="27894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Char char="❏"/>
            </a:pPr>
            <a:r>
              <a:rPr lang="en"/>
              <a:t>In this paper, we proposed various size reduction strategies and compared the results obtained on the basis of the accuracy of the forecast, the F1 points and the area below the curve. </a:t>
            </a:r>
            <a:endParaRPr/>
          </a:p>
          <a:p>
            <a:pPr indent="-330200" lvl="0" marL="457200" rtl="0" algn="l">
              <a:lnSpc>
                <a:spcPct val="115000"/>
              </a:lnSpc>
              <a:spcBef>
                <a:spcPts val="0"/>
              </a:spcBef>
              <a:spcAft>
                <a:spcPts val="0"/>
              </a:spcAft>
              <a:buSzPts val="1600"/>
              <a:buChar char="❏"/>
            </a:pPr>
            <a:r>
              <a:rPr lang="en"/>
              <a:t>The best model depends on the data set and the performance metrics.</a:t>
            </a:r>
            <a:endParaRPr/>
          </a:p>
          <a:p>
            <a:pPr indent="-330200" lvl="0" marL="457200" rtl="0" algn="l">
              <a:lnSpc>
                <a:spcPct val="115000"/>
              </a:lnSpc>
              <a:spcBef>
                <a:spcPts val="0"/>
              </a:spcBef>
              <a:spcAft>
                <a:spcPts val="0"/>
              </a:spcAft>
              <a:buSzPts val="1600"/>
              <a:buChar char="❏"/>
            </a:pPr>
            <a:r>
              <a:rPr lang="en"/>
              <a:t>Artificial Neural Networks (ANN) and KPCA  performed well in comparison to other models in terms of accuracy .</a:t>
            </a:r>
            <a:endParaRPr/>
          </a:p>
          <a:p>
            <a:pPr indent="0" lvl="0" marL="0" rtl="0" algn="l">
              <a:lnSpc>
                <a:spcPct val="115000"/>
              </a:lnSpc>
              <a:spcBef>
                <a:spcPts val="600"/>
              </a:spcBef>
              <a:spcAft>
                <a:spcPts val="0"/>
              </a:spcAft>
              <a:buSzPts val="1600"/>
              <a:buNone/>
            </a:pPr>
            <a:r>
              <a:t/>
            </a:r>
            <a:endParaRPr/>
          </a:p>
          <a:p>
            <a:pPr indent="0" lvl="0" marL="0" rtl="0" algn="l">
              <a:lnSpc>
                <a:spcPct val="115000"/>
              </a:lnSpc>
              <a:spcBef>
                <a:spcPts val="600"/>
              </a:spcBef>
              <a:spcAft>
                <a:spcPts val="0"/>
              </a:spcAft>
              <a:buSzPts val="1600"/>
              <a:buNone/>
            </a:pPr>
            <a:r>
              <a:t/>
            </a:r>
            <a:endParaRPr/>
          </a:p>
          <a:p>
            <a:pPr indent="0" lvl="0" marL="0" rtl="0" algn="l">
              <a:lnSpc>
                <a:spcPct val="115000"/>
              </a:lnSpc>
              <a:spcBef>
                <a:spcPts val="600"/>
              </a:spcBef>
              <a:spcAft>
                <a:spcPts val="0"/>
              </a:spcAft>
              <a:buSzPts val="1600"/>
              <a:buNone/>
            </a:pPr>
            <a:r>
              <a:t/>
            </a:r>
            <a:endParaRPr/>
          </a:p>
        </p:txBody>
      </p:sp>
      <p:sp>
        <p:nvSpPr>
          <p:cNvPr id="372" name="Google Shape;372;p44"/>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784475" y="304025"/>
            <a:ext cx="6766500" cy="580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lang="en" sz="3600">
                <a:solidFill>
                  <a:schemeClr val="accent6"/>
                </a:solidFill>
              </a:rPr>
              <a:t>FUTURE SCOPE</a:t>
            </a:r>
            <a:endParaRPr/>
          </a:p>
        </p:txBody>
      </p:sp>
      <p:sp>
        <p:nvSpPr>
          <p:cNvPr id="378" name="Google Shape;378;p45"/>
          <p:cNvSpPr txBox="1"/>
          <p:nvPr>
            <p:ph idx="1" type="body"/>
          </p:nvPr>
        </p:nvSpPr>
        <p:spPr>
          <a:xfrm>
            <a:off x="784475" y="1507225"/>
            <a:ext cx="7099500" cy="23610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Char char="❏"/>
            </a:pPr>
            <a:r>
              <a:rPr lang="en"/>
              <a:t>In future,we would like to improve the neural network model . </a:t>
            </a:r>
            <a:endParaRPr/>
          </a:p>
          <a:p>
            <a:pPr indent="-330200" lvl="0" marL="457200" rtl="0" algn="l">
              <a:lnSpc>
                <a:spcPct val="115000"/>
              </a:lnSpc>
              <a:spcBef>
                <a:spcPts val="0"/>
              </a:spcBef>
              <a:spcAft>
                <a:spcPts val="0"/>
              </a:spcAft>
              <a:buSzPts val="1600"/>
              <a:buChar char="❏"/>
            </a:pPr>
            <a:r>
              <a:rPr lang="en"/>
              <a:t>We can improve it by changing its various parameters like number of hidden layers , neurons in each layer , optimizers and the cost function. </a:t>
            </a:r>
            <a:endParaRPr/>
          </a:p>
          <a:p>
            <a:pPr indent="-330200" lvl="0" marL="457200" rtl="0" algn="l">
              <a:lnSpc>
                <a:spcPct val="115000"/>
              </a:lnSpc>
              <a:spcBef>
                <a:spcPts val="0"/>
              </a:spcBef>
              <a:spcAft>
                <a:spcPts val="0"/>
              </a:spcAft>
              <a:buSzPts val="1600"/>
              <a:buChar char="❏"/>
            </a:pPr>
            <a:r>
              <a:rPr lang="en"/>
              <a:t>We will also try other models like Naive Bayes , Kernel Support Vector Machine, Random Forest and compare its results with these models.</a:t>
            </a:r>
            <a:endParaRPr/>
          </a:p>
          <a:p>
            <a:pPr indent="0" lvl="0" marL="0" rtl="0" algn="l">
              <a:lnSpc>
                <a:spcPct val="115000"/>
              </a:lnSpc>
              <a:spcBef>
                <a:spcPts val="600"/>
              </a:spcBef>
              <a:spcAft>
                <a:spcPts val="0"/>
              </a:spcAft>
              <a:buSzPts val="1600"/>
              <a:buNone/>
            </a:pPr>
            <a:r>
              <a:t/>
            </a:r>
            <a:endParaRPr/>
          </a:p>
        </p:txBody>
      </p:sp>
      <p:sp>
        <p:nvSpPr>
          <p:cNvPr id="379" name="Google Shape;379;p4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txBox="1"/>
          <p:nvPr>
            <p:ph type="title"/>
          </p:nvPr>
        </p:nvSpPr>
        <p:spPr>
          <a:xfrm>
            <a:off x="784475" y="111550"/>
            <a:ext cx="6766500" cy="272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i="1" lang="en" sz="3600">
                <a:solidFill>
                  <a:schemeClr val="accent6"/>
                </a:solidFill>
              </a:rPr>
              <a:t>Appendix I:</a:t>
            </a:r>
            <a:endParaRPr i="1"/>
          </a:p>
        </p:txBody>
      </p:sp>
      <p:sp>
        <p:nvSpPr>
          <p:cNvPr id="385" name="Google Shape;385;p46"/>
          <p:cNvSpPr txBox="1"/>
          <p:nvPr>
            <p:ph idx="1" type="body"/>
          </p:nvPr>
        </p:nvSpPr>
        <p:spPr>
          <a:xfrm>
            <a:off x="784475" y="1507225"/>
            <a:ext cx="7099500" cy="2361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lang="en"/>
              <a:t>.</a:t>
            </a:r>
            <a:endParaRPr/>
          </a:p>
        </p:txBody>
      </p:sp>
      <p:sp>
        <p:nvSpPr>
          <p:cNvPr id="386" name="Google Shape;386;p46"/>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387" name="Google Shape;387;p46"/>
          <p:cNvGraphicFramePr/>
          <p:nvPr/>
        </p:nvGraphicFramePr>
        <p:xfrm>
          <a:off x="692225" y="383947"/>
          <a:ext cx="3000000" cy="3000000"/>
        </p:xfrm>
        <a:graphic>
          <a:graphicData uri="http://schemas.openxmlformats.org/drawingml/2006/table">
            <a:tbl>
              <a:tblPr>
                <a:noFill/>
                <a:tableStyleId>{19359075-4FAD-46E7-8CED-6209E434072A}</a:tableStyleId>
              </a:tblPr>
              <a:tblGrid>
                <a:gridCol w="866025"/>
                <a:gridCol w="2356400"/>
                <a:gridCol w="4790550"/>
              </a:tblGrid>
              <a:tr h="37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S.No.</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Metric</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Description</a:t>
                      </a:r>
                      <a:endParaRPr sz="1400" u="none" cap="none" strike="noStrike">
                        <a:solidFill>
                          <a:srgbClr val="FFFFFF"/>
                        </a:solidFill>
                        <a:latin typeface="Montserrat"/>
                        <a:ea typeface="Montserrat"/>
                        <a:cs typeface="Montserrat"/>
                        <a:sym typeface="Montserrat"/>
                      </a:endParaRPr>
                    </a:p>
                  </a:txBody>
                  <a:tcPr marT="91425" marB="91425" marR="91425" marL="91425"/>
                </a:tc>
              </a:tr>
              <a:tr h="425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1.</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Process Metrics</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Montserrat"/>
                          <a:ea typeface="Montserrat"/>
                          <a:cs typeface="Montserrat"/>
                          <a:sym typeface="Montserrat"/>
                        </a:rPr>
                        <a:t>It is used for improve software development and maintenance.</a:t>
                      </a:r>
                      <a:endParaRPr sz="1400" u="none" cap="none" strike="noStrike">
                        <a:solidFill>
                          <a:schemeClr val="lt1"/>
                        </a:solidFill>
                        <a:latin typeface="Montserrat"/>
                        <a:ea typeface="Montserrat"/>
                        <a:cs typeface="Montserrat"/>
                        <a:sym typeface="Montserrat"/>
                      </a:endParaRPr>
                    </a:p>
                  </a:txBody>
                  <a:tcPr marT="91425" marB="91425" marR="91425" marL="91425"/>
                </a:tc>
              </a:tr>
              <a:tr h="425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2.</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Line of code(LOC)</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It is a software metric used to measure the size of a computer program by counting the number of lines in the text of the program's source code.</a:t>
                      </a:r>
                      <a:endParaRPr sz="1400" u="none" cap="none" strike="noStrike">
                        <a:solidFill>
                          <a:srgbClr val="FFFFFF"/>
                        </a:solidFill>
                        <a:latin typeface="Montserrat"/>
                        <a:ea typeface="Montserrat"/>
                        <a:cs typeface="Montserrat"/>
                        <a:sym typeface="Montserrat"/>
                      </a:endParaRPr>
                    </a:p>
                  </a:txBody>
                  <a:tcPr marT="91425" marB="91425" marR="91425" marL="91425"/>
                </a:tc>
              </a:tr>
              <a:tr h="425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3.</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Number of changes</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Montserrat"/>
                          <a:ea typeface="Montserrat"/>
                          <a:cs typeface="Montserrat"/>
                          <a:sym typeface="Montserrat"/>
                        </a:rPr>
                        <a:t>Number of builds in which a specific component has changed</a:t>
                      </a:r>
                      <a:endParaRPr sz="1400" u="none" cap="none" strike="noStrike">
                        <a:solidFill>
                          <a:schemeClr val="lt1"/>
                        </a:solidFill>
                        <a:latin typeface="Montserrat"/>
                        <a:ea typeface="Montserrat"/>
                        <a:cs typeface="Montserrat"/>
                        <a:sym typeface="Montserrat"/>
                      </a:endParaRPr>
                    </a:p>
                  </a:txBody>
                  <a:tcPr marT="91425" marB="91425" marR="91425" marL="91425"/>
                </a:tc>
              </a:tr>
              <a:tr h="654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4.</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Number of Instances</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Montserrat"/>
                          <a:ea typeface="Montserrat"/>
                          <a:cs typeface="Montserrat"/>
                          <a:sym typeface="Montserrat"/>
                        </a:rPr>
                        <a:t>Number of features which are extracted from the software archive</a:t>
                      </a:r>
                      <a:endParaRPr sz="1400" u="none" cap="none" strike="noStrike">
                        <a:solidFill>
                          <a:schemeClr val="lt1"/>
                        </a:solidFill>
                        <a:latin typeface="Montserrat"/>
                        <a:ea typeface="Montserrat"/>
                        <a:cs typeface="Montserrat"/>
                        <a:sym typeface="Montserrat"/>
                      </a:endParaRPr>
                    </a:p>
                  </a:txBody>
                  <a:tcPr marT="91425" marB="91425" marR="91425" marL="91425"/>
                </a:tc>
              </a:tr>
              <a:tr h="82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5.</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Number of principal component</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Number of those variable which are constructed as linear combinations or explain maximal amount of variance that is to saythe lines that capture most information of the data.</a:t>
                      </a:r>
                      <a:endParaRPr sz="1400" u="none" cap="none" strike="noStrike">
                        <a:solidFill>
                          <a:srgbClr val="FFFFFF"/>
                        </a:solidFill>
                        <a:latin typeface="Montserrat"/>
                        <a:ea typeface="Montserrat"/>
                        <a:cs typeface="Montserrat"/>
                        <a:sym typeface="Montserrat"/>
                      </a:endParaRPr>
                    </a:p>
                  </a:txBody>
                  <a:tcPr marT="91425" marB="91425" marR="91425" marL="91425"/>
                </a:tc>
              </a:tr>
              <a:tr h="439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6.</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Montserrat"/>
                          <a:ea typeface="Montserrat"/>
                          <a:cs typeface="Montserrat"/>
                          <a:sym typeface="Montserrat"/>
                        </a:rPr>
                        <a:t>Number of bugs</a:t>
                      </a:r>
                      <a:endParaRPr sz="14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Montserrat"/>
                          <a:ea typeface="Montserrat"/>
                          <a:cs typeface="Montserrat"/>
                          <a:sym typeface="Montserrat"/>
                        </a:rPr>
                        <a:t>Number of defects or we can say defect prone-modules in software system</a:t>
                      </a:r>
                      <a:endParaRPr sz="1400" u="none" cap="none" strike="noStrike">
                        <a:solidFill>
                          <a:schemeClr val="lt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7"/>
          <p:cNvSpPr txBox="1"/>
          <p:nvPr>
            <p:ph type="title"/>
          </p:nvPr>
        </p:nvSpPr>
        <p:spPr>
          <a:xfrm>
            <a:off x="784475" y="111550"/>
            <a:ext cx="6766500" cy="272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i="1" lang="en" sz="3600">
                <a:solidFill>
                  <a:schemeClr val="accent6"/>
                </a:solidFill>
              </a:rPr>
              <a:t>Appendix II:</a:t>
            </a:r>
            <a:endParaRPr i="1"/>
          </a:p>
        </p:txBody>
      </p:sp>
      <p:sp>
        <p:nvSpPr>
          <p:cNvPr id="393" name="Google Shape;393;p47"/>
          <p:cNvSpPr txBox="1"/>
          <p:nvPr>
            <p:ph idx="1" type="body"/>
          </p:nvPr>
        </p:nvSpPr>
        <p:spPr>
          <a:xfrm>
            <a:off x="784475" y="1507225"/>
            <a:ext cx="7099500" cy="2361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lang="en"/>
              <a:t>.</a:t>
            </a:r>
            <a:endParaRPr/>
          </a:p>
        </p:txBody>
      </p:sp>
      <p:sp>
        <p:nvSpPr>
          <p:cNvPr id="394" name="Google Shape;394;p4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395" name="Google Shape;395;p47"/>
          <p:cNvGraphicFramePr/>
          <p:nvPr/>
        </p:nvGraphicFramePr>
        <p:xfrm>
          <a:off x="630250" y="297197"/>
          <a:ext cx="3000000" cy="3000000"/>
        </p:xfrm>
        <a:graphic>
          <a:graphicData uri="http://schemas.openxmlformats.org/drawingml/2006/table">
            <a:tbl>
              <a:tblPr>
                <a:noFill/>
                <a:tableStyleId>{19359075-4FAD-46E7-8CED-6209E434072A}</a:tableStyleId>
              </a:tblPr>
              <a:tblGrid>
                <a:gridCol w="866025"/>
                <a:gridCol w="2356400"/>
                <a:gridCol w="4790550"/>
              </a:tblGrid>
              <a:tr h="4500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S.No.</a:t>
                      </a:r>
                      <a:endParaRPr sz="13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ALGORITHM</a:t>
                      </a:r>
                      <a:endParaRPr sz="13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Description</a:t>
                      </a:r>
                      <a:endParaRPr sz="1300" u="none" cap="none" strike="noStrike">
                        <a:solidFill>
                          <a:srgbClr val="FFFFFF"/>
                        </a:solidFill>
                        <a:latin typeface="Montserrat"/>
                        <a:ea typeface="Montserrat"/>
                        <a:cs typeface="Montserrat"/>
                        <a:sym typeface="Montserrat"/>
                      </a:endParaRPr>
                    </a:p>
                  </a:txBody>
                  <a:tcPr marT="91425" marB="91425" marR="91425" marL="91425"/>
                </a:tc>
              </a:tr>
              <a:tr h="4252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1.</a:t>
                      </a:r>
                      <a:endParaRPr sz="13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ANN  (Artificial Neural Network)</a:t>
                      </a:r>
                      <a:endParaRPr sz="13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lt1"/>
                          </a:solidFill>
                          <a:latin typeface="Montserrat"/>
                          <a:ea typeface="Montserrat"/>
                          <a:cs typeface="Montserrat"/>
                          <a:sym typeface="Montserrat"/>
                        </a:rPr>
                        <a:t>It is a computational and mathematical model that is inspired by the biological nervous system. It uses the processing of the brain as a basis to develop algorithms that can be used to model complex patterns and prediction problems.</a:t>
                      </a:r>
                      <a:endParaRPr sz="1300" u="none" cap="none" strike="noStrike">
                        <a:latin typeface="Montserrat"/>
                        <a:ea typeface="Montserrat"/>
                        <a:cs typeface="Montserrat"/>
                        <a:sym typeface="Montserrat"/>
                      </a:endParaRPr>
                    </a:p>
                  </a:txBody>
                  <a:tcPr marT="91425" marB="91425" marR="91425" marL="91425"/>
                </a:tc>
              </a:tr>
              <a:tr h="12700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2.</a:t>
                      </a:r>
                      <a:endParaRPr sz="13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PCA  (Principal Component Analysis)</a:t>
                      </a:r>
                      <a:endParaRPr sz="13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lt1"/>
                          </a:solidFill>
                          <a:latin typeface="Montserrat"/>
                          <a:ea typeface="Montserrat"/>
                          <a:cs typeface="Montserrat"/>
                          <a:sym typeface="Montserrat"/>
                        </a:rPr>
                        <a:t>PCA is a mathematical data analysis method that converts the first set of variables into a set of specific combinations, known as key components (PCs)with specific characteristic regarding variability. This maintains the size of the system while storing information on a flexible connection</a:t>
                      </a:r>
                      <a:endParaRPr sz="1300" u="none" cap="none" strike="noStrike">
                        <a:solidFill>
                          <a:schemeClr val="lt1"/>
                        </a:solidFill>
                        <a:latin typeface="Montserrat"/>
                        <a:ea typeface="Montserrat"/>
                        <a:cs typeface="Montserrat"/>
                        <a:sym typeface="Montserrat"/>
                      </a:endParaRPr>
                    </a:p>
                  </a:txBody>
                  <a:tcPr marT="91425" marB="91425" marR="91425" marL="91425"/>
                </a:tc>
              </a:tr>
              <a:tr h="9009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3.</a:t>
                      </a:r>
                      <a:endParaRPr sz="13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LDA  (Linear Discriminant Analysis)</a:t>
                      </a:r>
                      <a:endParaRPr sz="13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lt1"/>
                          </a:solidFill>
                          <a:latin typeface="Montserrat"/>
                          <a:ea typeface="Montserrat"/>
                          <a:cs typeface="Montserrat"/>
                          <a:sym typeface="Montserrat"/>
                        </a:rPr>
                        <a:t>The LDA algorithm is used in such a way that it produces 6 new independent features that greatly differentiate the data classes, which are buggy and non-buggy.</a:t>
                      </a:r>
                      <a:endParaRPr sz="1300" u="none" cap="none" strike="noStrike">
                        <a:latin typeface="Montserrat"/>
                        <a:ea typeface="Montserrat"/>
                        <a:cs typeface="Montserrat"/>
                        <a:sym typeface="Montserrat"/>
                      </a:endParaRPr>
                    </a:p>
                  </a:txBody>
                  <a:tcPr marT="91425" marB="91425" marR="91425" marL="91425"/>
                </a:tc>
              </a:tr>
              <a:tr h="8759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4.</a:t>
                      </a:r>
                      <a:endParaRPr sz="13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latin typeface="Montserrat"/>
                          <a:ea typeface="Montserrat"/>
                          <a:cs typeface="Montserrat"/>
                          <a:sym typeface="Montserrat"/>
                        </a:rPr>
                        <a:t>KPCA  (Kernel Principal Component Analysis )</a:t>
                      </a:r>
                      <a:endParaRPr sz="1300" u="none" cap="none" strike="noStrike">
                        <a:solidFill>
                          <a:srgbClr val="FFFFF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lt1"/>
                          </a:solidFill>
                          <a:latin typeface="Montserrat"/>
                          <a:ea typeface="Montserrat"/>
                          <a:cs typeface="Montserrat"/>
                          <a:sym typeface="Montserrat"/>
                        </a:rPr>
                        <a:t>It is a non-linear dimensionality reduction technique and also extension of PCA Algorithm - which is a linear dimensionality reduction technique -using kernel methods.</a:t>
                      </a:r>
                      <a:endParaRPr sz="1300" u="none" cap="none" strike="noStrike">
                        <a:solidFill>
                          <a:schemeClr val="lt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ctrTitle"/>
          </p:nvPr>
        </p:nvSpPr>
        <p:spPr>
          <a:xfrm>
            <a:off x="653275" y="210925"/>
            <a:ext cx="6766500" cy="600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REFERENCES</a:t>
            </a:r>
            <a:endParaRPr/>
          </a:p>
        </p:txBody>
      </p:sp>
      <p:sp>
        <p:nvSpPr>
          <p:cNvPr id="401" name="Google Shape;401;p48"/>
          <p:cNvSpPr txBox="1"/>
          <p:nvPr>
            <p:ph idx="1" type="subTitle"/>
          </p:nvPr>
        </p:nvSpPr>
        <p:spPr>
          <a:xfrm>
            <a:off x="653275" y="976975"/>
            <a:ext cx="8027400" cy="3298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rPr lang="en" sz="1400">
                <a:solidFill>
                  <a:srgbClr val="FFFFFF"/>
                </a:solidFill>
              </a:rPr>
              <a:t>1. X. Yang, D. Lo, X. Xia, Y. Zhang, and J. Sun, “Deep learning for just-in-time defect prediction,” in QRS’15: Proc. of the International Conference on Software Quality, Reliability and Security, 2015. </a:t>
            </a:r>
            <a:r>
              <a:rPr lang="en" sz="1400" u="sng">
                <a:solidFill>
                  <a:srgbClr val="4A86E8"/>
                </a:solidFill>
                <a:hlinkClick r:id="rId3">
                  <a:extLst>
                    <a:ext uri="{A12FA001-AC4F-418D-AE19-62706E023703}">
                      <ahyp:hlinkClr val="tx"/>
                    </a:ext>
                  </a:extLst>
                </a:hlinkClick>
              </a:rPr>
              <a:t>Deep learning for just-in-time defect prediction</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FFFFFF"/>
              </a:solidFill>
            </a:endParaRPr>
          </a:p>
          <a:p>
            <a:pPr indent="0" lvl="0" marL="0" rtl="0" algn="l">
              <a:lnSpc>
                <a:spcPct val="115000"/>
              </a:lnSpc>
              <a:spcBef>
                <a:spcPts val="0"/>
              </a:spcBef>
              <a:spcAft>
                <a:spcPts val="0"/>
              </a:spcAft>
              <a:buSzPts val="1600"/>
              <a:buNone/>
            </a:pPr>
            <a:r>
              <a:rPr lang="en" sz="1400">
                <a:solidFill>
                  <a:srgbClr val="FFFFFF"/>
                </a:solidFill>
              </a:rPr>
              <a:t>2. Y. Kamei, E. Shihab, B. Adams, A. E. Hassan, A. Mockus, A. Sinha, and N. Ubayashi, “A large-scale empirical study of just-in-time quality assurance,” TSE, vol. 39, no. 6, pp. 757–773, 2013. </a:t>
            </a:r>
            <a:r>
              <a:rPr lang="en" sz="1400">
                <a:solidFill>
                  <a:srgbClr val="4A86E8"/>
                </a:solidFill>
              </a:rPr>
              <a:t> </a:t>
            </a:r>
            <a:r>
              <a:rPr lang="en" sz="1400" u="sng">
                <a:solidFill>
                  <a:srgbClr val="4A86E8"/>
                </a:solidFill>
                <a:hlinkClick r:id="rId4">
                  <a:extLst>
                    <a:ext uri="{A12FA001-AC4F-418D-AE19-62706E023703}">
                      <ahyp:hlinkClr val="tx"/>
                    </a:ext>
                  </a:extLst>
                </a:hlinkClick>
              </a:rPr>
              <a:t>A large-scale empirical study of just-in-time quality assurance</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4A86E8"/>
              </a:solidFill>
            </a:endParaRPr>
          </a:p>
          <a:p>
            <a:pPr indent="0" lvl="0" marL="0" rtl="0" algn="l">
              <a:lnSpc>
                <a:spcPct val="115000"/>
              </a:lnSpc>
              <a:spcBef>
                <a:spcPts val="0"/>
              </a:spcBef>
              <a:spcAft>
                <a:spcPts val="0"/>
              </a:spcAft>
              <a:buSzPts val="1600"/>
              <a:buNone/>
            </a:pPr>
            <a:r>
              <a:rPr lang="en" sz="1400">
                <a:solidFill>
                  <a:srgbClr val="FFFFFF"/>
                </a:solidFill>
              </a:rPr>
              <a:t>3. T. Jiang, L. Tan, and S. Kim, “Personalized defect prediction,” in ASE, 2013, pp. 279–28. 4. M. Tan, L. Tan, S. Dara, and C. Mayeux, “Online defect prediction for imbalanced data,” in ICSE’15, pages 99–108.  </a:t>
            </a:r>
            <a:r>
              <a:rPr lang="en" sz="1400" u="sng">
                <a:solidFill>
                  <a:srgbClr val="4A86E8"/>
                </a:solidFill>
                <a:hlinkClick r:id="rId5">
                  <a:extLst>
                    <a:ext uri="{A12FA001-AC4F-418D-AE19-62706E023703}">
                      <ahyp:hlinkClr val="tx"/>
                    </a:ext>
                  </a:extLst>
                </a:hlinkClick>
              </a:rPr>
              <a:t>Personalized defect prediction</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4A86E8"/>
              </a:solidFill>
            </a:endParaRPr>
          </a:p>
          <a:p>
            <a:pPr indent="0" lvl="0" marL="0" rtl="0" algn="l">
              <a:lnSpc>
                <a:spcPct val="115000"/>
              </a:lnSpc>
              <a:spcBef>
                <a:spcPts val="0"/>
              </a:spcBef>
              <a:spcAft>
                <a:spcPts val="0"/>
              </a:spcAft>
              <a:buSzPts val="1600"/>
              <a:buNone/>
            </a:pPr>
            <a:r>
              <a:rPr lang="en" sz="1400">
                <a:solidFill>
                  <a:srgbClr val="FFFFFF"/>
                </a:solidFill>
              </a:rPr>
              <a:t>4. Praman Deep Singh, Anuradha Chug, “ Software defect prediction analysis using machine learning algorithms” in  2017 7th International Conference on Cloud Computing, Data Science &amp; Engineering . Confluence</a:t>
            </a:r>
            <a:r>
              <a:rPr lang="en" sz="1400">
                <a:solidFill>
                  <a:srgbClr val="4A86E8"/>
                </a:solidFill>
              </a:rPr>
              <a:t>. </a:t>
            </a:r>
            <a:r>
              <a:rPr lang="en" sz="1400" u="sng">
                <a:solidFill>
                  <a:srgbClr val="4A86E8"/>
                </a:solidFill>
                <a:hlinkClick r:id="rId6">
                  <a:extLst>
                    <a:ext uri="{A12FA001-AC4F-418D-AE19-62706E023703}">
                      <ahyp:hlinkClr val="tx"/>
                    </a:ext>
                  </a:extLst>
                </a:hlinkClick>
              </a:rPr>
              <a:t>Software defect prediction analysis using machine learning algorithms</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FFFFFF"/>
              </a:solidFill>
            </a:endParaRPr>
          </a:p>
          <a:p>
            <a:pPr indent="0" lvl="0" marL="0" rtl="0" algn="l">
              <a:lnSpc>
                <a:spcPct val="115000"/>
              </a:lnSpc>
              <a:spcBef>
                <a:spcPts val="0"/>
              </a:spcBef>
              <a:spcAft>
                <a:spcPts val="0"/>
              </a:spcAft>
              <a:buSzPts val="1600"/>
              <a:buNone/>
            </a:pPr>
            <a:r>
              <a:t/>
            </a:r>
            <a:endParaRPr sz="1400">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idx="1" type="subTitle"/>
          </p:nvPr>
        </p:nvSpPr>
        <p:spPr>
          <a:xfrm>
            <a:off x="470550" y="226925"/>
            <a:ext cx="8082600" cy="285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rPr lang="en" sz="1400">
                <a:solidFill>
                  <a:srgbClr val="FFFFFF"/>
                </a:solidFill>
              </a:rPr>
              <a:t>5. S. Wang, T. Liu, and L. Tan, “Automatically learning semantic features for defect prediction,” in ICSE’16: Proc. of the International Conference on Software Engineering, 2016.</a:t>
            </a:r>
            <a:endParaRPr sz="1400">
              <a:solidFill>
                <a:srgbClr val="FFFFFF"/>
              </a:solidFill>
            </a:endParaRPr>
          </a:p>
          <a:p>
            <a:pPr indent="0" lvl="0" marL="0" rtl="0" algn="l">
              <a:lnSpc>
                <a:spcPct val="115000"/>
              </a:lnSpc>
              <a:spcBef>
                <a:spcPts val="0"/>
              </a:spcBef>
              <a:spcAft>
                <a:spcPts val="0"/>
              </a:spcAft>
              <a:buSzPts val="1600"/>
              <a:buNone/>
            </a:pPr>
            <a:r>
              <a:rPr lang="en" sz="1400" u="sng">
                <a:solidFill>
                  <a:srgbClr val="4A86E8"/>
                </a:solidFill>
                <a:hlinkClick r:id="rId3">
                  <a:extLst>
                    <a:ext uri="{A12FA001-AC4F-418D-AE19-62706E023703}">
                      <ahyp:hlinkClr val="tx"/>
                    </a:ext>
                  </a:extLst>
                </a:hlinkClick>
              </a:rPr>
              <a:t>Automatically Learning Semantic Features for Defect Prediction</a:t>
            </a:r>
            <a:endParaRPr sz="1400">
              <a:solidFill>
                <a:srgbClr val="4A86E8"/>
              </a:solidFill>
            </a:endParaRPr>
          </a:p>
          <a:p>
            <a:pPr indent="0" lvl="0" marL="0" rtl="0" algn="l">
              <a:lnSpc>
                <a:spcPct val="115000"/>
              </a:lnSpc>
              <a:spcBef>
                <a:spcPts val="0"/>
              </a:spcBef>
              <a:spcAft>
                <a:spcPts val="0"/>
              </a:spcAft>
              <a:buSzPts val="1600"/>
              <a:buNone/>
            </a:pPr>
            <a:r>
              <a:rPr lang="en" sz="1400">
                <a:solidFill>
                  <a:srgbClr val="FFFFFF"/>
                </a:solidFill>
              </a:rPr>
              <a:t> </a:t>
            </a:r>
            <a:endParaRPr sz="1400">
              <a:solidFill>
                <a:srgbClr val="FFFFFF"/>
              </a:solidFill>
            </a:endParaRPr>
          </a:p>
          <a:p>
            <a:pPr indent="0" lvl="0" marL="0" rtl="0" algn="l">
              <a:lnSpc>
                <a:spcPct val="115000"/>
              </a:lnSpc>
              <a:spcBef>
                <a:spcPts val="0"/>
              </a:spcBef>
              <a:spcAft>
                <a:spcPts val="0"/>
              </a:spcAft>
              <a:buSzPts val="1600"/>
              <a:buNone/>
            </a:pPr>
            <a:r>
              <a:rPr lang="en" sz="1400">
                <a:solidFill>
                  <a:srgbClr val="FFFFFF"/>
                </a:solidFill>
              </a:rPr>
              <a:t>6. Y. Kamei, S. Matsumoto, A. Monden, K.-i. Matsumoto, B. Adams, and A. E. Hassan, “Revisiting common bug prediction findings using effort-aware models,” in ICSM, 2010, pp. 1–10. </a:t>
            </a:r>
            <a:r>
              <a:rPr lang="en" sz="1400" u="sng">
                <a:solidFill>
                  <a:srgbClr val="4A86E8"/>
                </a:solidFill>
                <a:hlinkClick r:id="rId4">
                  <a:extLst>
                    <a:ext uri="{A12FA001-AC4F-418D-AE19-62706E023703}">
                      <ahyp:hlinkClr val="tx"/>
                    </a:ext>
                  </a:extLst>
                </a:hlinkClick>
              </a:rPr>
              <a:t>Revisiting common bug prediction findings using effort-aware models</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FFFFFF"/>
              </a:solidFill>
            </a:endParaRPr>
          </a:p>
          <a:p>
            <a:pPr indent="0" lvl="0" marL="0" rtl="0" algn="l">
              <a:lnSpc>
                <a:spcPct val="115000"/>
              </a:lnSpc>
              <a:spcBef>
                <a:spcPts val="0"/>
              </a:spcBef>
              <a:spcAft>
                <a:spcPts val="0"/>
              </a:spcAft>
              <a:buSzPts val="1600"/>
              <a:buNone/>
            </a:pPr>
            <a:r>
              <a:rPr lang="en" sz="1400">
                <a:solidFill>
                  <a:srgbClr val="FFFFFF"/>
                </a:solidFill>
              </a:rPr>
              <a:t>7. Jian Li, Pinjia He, Jieming Zhu, and Michael R. Lyu, “Software Defect Prediction via Convolutional Neural Network”.</a:t>
            </a:r>
            <a:r>
              <a:rPr lang="en" sz="1400">
                <a:solidFill>
                  <a:srgbClr val="4A86E8"/>
                </a:solidFill>
              </a:rPr>
              <a:t> </a:t>
            </a:r>
            <a:r>
              <a:rPr lang="en" sz="1400" u="sng">
                <a:solidFill>
                  <a:srgbClr val="4A86E8"/>
                </a:solidFill>
                <a:hlinkClick r:id="rId5">
                  <a:extLst>
                    <a:ext uri="{A12FA001-AC4F-418D-AE19-62706E023703}">
                      <ahyp:hlinkClr val="tx"/>
                    </a:ext>
                  </a:extLst>
                </a:hlinkClick>
              </a:rPr>
              <a:t>Software Defect Prediction via Convolutional Neural Network</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FFFFFF"/>
              </a:solidFill>
            </a:endParaRPr>
          </a:p>
          <a:p>
            <a:pPr indent="0" lvl="0" marL="0" rtl="0" algn="l">
              <a:lnSpc>
                <a:spcPct val="115000"/>
              </a:lnSpc>
              <a:spcBef>
                <a:spcPts val="0"/>
              </a:spcBef>
              <a:spcAft>
                <a:spcPts val="0"/>
              </a:spcAft>
              <a:buSzPts val="1600"/>
              <a:buNone/>
            </a:pPr>
            <a:r>
              <a:rPr lang="en" sz="1400">
                <a:solidFill>
                  <a:srgbClr val="FFFFFF"/>
                </a:solidFill>
              </a:rPr>
              <a:t>8. P. D. Singh and A. Chugh, “Software Defect Prediction Analysis Using Machine Learning Algorithms,” in International Conference on Cloud Computing, Data Science &amp; Engineering – Confluence, 2017. </a:t>
            </a:r>
            <a:r>
              <a:rPr lang="en" sz="1400" u="sng">
                <a:solidFill>
                  <a:srgbClr val="4A86E8"/>
                </a:solidFill>
                <a:hlinkClick r:id="rId6">
                  <a:extLst>
                    <a:ext uri="{A12FA001-AC4F-418D-AE19-62706E023703}">
                      <ahyp:hlinkClr val="tx"/>
                    </a:ext>
                  </a:extLst>
                </a:hlinkClick>
              </a:rPr>
              <a:t>Software Defect Prediction Analysis Using Machine Learning Algorithms</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FFFFFF"/>
              </a:solidFill>
            </a:endParaRPr>
          </a:p>
          <a:p>
            <a:pPr indent="0" lvl="0" marL="0" rtl="0" algn="l">
              <a:lnSpc>
                <a:spcPct val="115000"/>
              </a:lnSpc>
              <a:spcBef>
                <a:spcPts val="0"/>
              </a:spcBef>
              <a:spcAft>
                <a:spcPts val="0"/>
              </a:spcAft>
              <a:buSzPts val="1600"/>
              <a:buNone/>
            </a:pPr>
            <a:r>
              <a:rPr lang="en" sz="1400">
                <a:solidFill>
                  <a:srgbClr val="FFFFFF"/>
                </a:solidFill>
              </a:rPr>
              <a:t>9. G. E. Hinton and R. R. Salakhutdinov, “Reducing the dimensionality of data with neural networks,” Science, vol. 313, no. 5786, pp. 504–507, 2006. </a:t>
            </a:r>
            <a:r>
              <a:rPr lang="en" sz="1400" u="sng">
                <a:solidFill>
                  <a:srgbClr val="4A86E8"/>
                </a:solidFill>
                <a:hlinkClick r:id="rId7">
                  <a:extLst>
                    <a:ext uri="{A12FA001-AC4F-418D-AE19-62706E023703}">
                      <ahyp:hlinkClr val="tx"/>
                    </a:ext>
                  </a:extLst>
                </a:hlinkClick>
              </a:rPr>
              <a:t>Reducing the dimensionality of data with neural networks</a:t>
            </a:r>
            <a:endParaRPr sz="1400">
              <a:solidFill>
                <a:srgbClr val="4A86E8"/>
              </a:solidFill>
            </a:endParaRPr>
          </a:p>
          <a:p>
            <a:pPr indent="0" lvl="0" marL="0" rtl="0" algn="l">
              <a:lnSpc>
                <a:spcPct val="115000"/>
              </a:lnSpc>
              <a:spcBef>
                <a:spcPts val="0"/>
              </a:spcBef>
              <a:spcAft>
                <a:spcPts val="0"/>
              </a:spcAft>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title"/>
          </p:nvPr>
        </p:nvSpPr>
        <p:spPr>
          <a:xfrm>
            <a:off x="632800" y="496625"/>
            <a:ext cx="6766500" cy="478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6000"/>
              <a:buNone/>
            </a:pPr>
            <a:r>
              <a:rPr lang="en" sz="3600">
                <a:solidFill>
                  <a:schemeClr val="accent6"/>
                </a:solidFill>
              </a:rPr>
              <a:t>Defect Prediction Process</a:t>
            </a:r>
            <a:endParaRPr sz="3600">
              <a:solidFill>
                <a:schemeClr val="accent6"/>
              </a:solidFill>
            </a:endParaRPr>
          </a:p>
        </p:txBody>
      </p:sp>
      <p:sp>
        <p:nvSpPr>
          <p:cNvPr id="101" name="Google Shape;101;p5"/>
          <p:cNvSpPr txBox="1"/>
          <p:nvPr>
            <p:ph idx="1" type="body"/>
          </p:nvPr>
        </p:nvSpPr>
        <p:spPr>
          <a:xfrm>
            <a:off x="597125" y="1150300"/>
            <a:ext cx="6837900" cy="363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Clr>
                <a:schemeClr val="dk1"/>
              </a:buClr>
              <a:buSzPts val="1100"/>
              <a:buFont typeface="Arial"/>
              <a:buNone/>
            </a:pPr>
            <a:r>
              <a:t/>
            </a:r>
            <a:endParaRPr sz="1500"/>
          </a:p>
        </p:txBody>
      </p:sp>
      <p:sp>
        <p:nvSpPr>
          <p:cNvPr id="102" name="Google Shape;102;p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03" name="Google Shape;103;p5"/>
          <p:cNvPicPr preferRelativeResize="0"/>
          <p:nvPr/>
        </p:nvPicPr>
        <p:blipFill rotWithShape="1">
          <a:blip r:embed="rId3">
            <a:alphaModFix/>
          </a:blip>
          <a:srcRect b="0" l="0" r="0" t="0"/>
          <a:stretch/>
        </p:blipFill>
        <p:spPr>
          <a:xfrm>
            <a:off x="597150" y="1150300"/>
            <a:ext cx="6837800" cy="3691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0"/>
          <p:cNvSpPr txBox="1"/>
          <p:nvPr>
            <p:ph idx="1" type="subTitle"/>
          </p:nvPr>
        </p:nvSpPr>
        <p:spPr>
          <a:xfrm>
            <a:off x="470375" y="158050"/>
            <a:ext cx="8250600" cy="106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rPr lang="en" sz="1400">
                <a:solidFill>
                  <a:schemeClr val="lt1"/>
                </a:solidFill>
              </a:rPr>
              <a:t>10. G. E. Hinton, “Learning multiple layers of representation,” Trends in cognitive sciences, vol. 11, no. 10, pp. 428–434, 2007. </a:t>
            </a:r>
            <a:r>
              <a:rPr lang="en" sz="1400" u="sng">
                <a:solidFill>
                  <a:srgbClr val="4A86E8"/>
                </a:solidFill>
                <a:hlinkClick r:id="rId3">
                  <a:extLst>
                    <a:ext uri="{A12FA001-AC4F-418D-AE19-62706E023703}">
                      <ahyp:hlinkClr val="tx"/>
                    </a:ext>
                  </a:extLst>
                </a:hlinkClick>
              </a:rPr>
              <a:t>Learning multiple layers of representation</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4A86E8"/>
              </a:solidFill>
            </a:endParaRPr>
          </a:p>
          <a:p>
            <a:pPr indent="0" lvl="0" marL="0" rtl="0" algn="l">
              <a:lnSpc>
                <a:spcPct val="115000"/>
              </a:lnSpc>
              <a:spcBef>
                <a:spcPts val="0"/>
              </a:spcBef>
              <a:spcAft>
                <a:spcPts val="0"/>
              </a:spcAft>
              <a:buSzPts val="1600"/>
              <a:buNone/>
            </a:pPr>
            <a:r>
              <a:rPr lang="en" sz="1400">
                <a:solidFill>
                  <a:schemeClr val="lt1"/>
                </a:solidFill>
              </a:rPr>
              <a:t>11. L. Deng, J. Li, J.-T. Huang, K. Yao, D. Yu, F. Seide, M. Seltzer, G. Zweig, X. He, J. Williams et al., “Recent advances in deep learning for speech research at microsoft,” in Acoustics, Speech and Signal Processing (ICASSP), 2013 IEEE International Conference on, 2013, pp. 8604–8608. </a:t>
            </a:r>
            <a:endParaRPr sz="1400">
              <a:solidFill>
                <a:schemeClr val="lt1"/>
              </a:solidFill>
            </a:endParaRPr>
          </a:p>
          <a:p>
            <a:pPr indent="0" lvl="0" marL="0" rtl="0" algn="l">
              <a:lnSpc>
                <a:spcPct val="115000"/>
              </a:lnSpc>
              <a:spcBef>
                <a:spcPts val="0"/>
              </a:spcBef>
              <a:spcAft>
                <a:spcPts val="0"/>
              </a:spcAft>
              <a:buSzPts val="1600"/>
              <a:buNone/>
            </a:pPr>
            <a:r>
              <a:rPr lang="en" sz="1400" u="sng">
                <a:solidFill>
                  <a:srgbClr val="4A86E8"/>
                </a:solidFill>
                <a:hlinkClick r:id="rId4">
                  <a:extLst>
                    <a:ext uri="{A12FA001-AC4F-418D-AE19-62706E023703}">
                      <ahyp:hlinkClr val="tx"/>
                    </a:ext>
                  </a:extLst>
                </a:hlinkClick>
              </a:rPr>
              <a:t>Recent advances in deep learning for speech research at microsoft,</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chemeClr val="lt1"/>
              </a:solidFill>
            </a:endParaRPr>
          </a:p>
          <a:p>
            <a:pPr indent="0" lvl="0" marL="0" rtl="0" algn="l">
              <a:lnSpc>
                <a:spcPct val="115000"/>
              </a:lnSpc>
              <a:spcBef>
                <a:spcPts val="0"/>
              </a:spcBef>
              <a:spcAft>
                <a:spcPts val="0"/>
              </a:spcAft>
              <a:buSzPts val="1600"/>
              <a:buNone/>
            </a:pPr>
            <a:r>
              <a:rPr lang="en" sz="1400">
                <a:solidFill>
                  <a:schemeClr val="lt1"/>
                </a:solidFill>
              </a:rPr>
              <a:t>12. F. Rahman and P. Devanbu, “How, and why, process metrics are better,” in ICSE, 2013, pp. 432–441. </a:t>
            </a:r>
            <a:r>
              <a:rPr lang="en" sz="1400" u="sng">
                <a:solidFill>
                  <a:srgbClr val="4A86E8"/>
                </a:solidFill>
                <a:hlinkClick r:id="rId5">
                  <a:extLst>
                    <a:ext uri="{A12FA001-AC4F-418D-AE19-62706E023703}">
                      <ahyp:hlinkClr val="tx"/>
                    </a:ext>
                  </a:extLst>
                </a:hlinkClick>
              </a:rPr>
              <a:t>How, and why, process metrics are better</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4A86E8"/>
              </a:solidFill>
            </a:endParaRPr>
          </a:p>
          <a:p>
            <a:pPr indent="0" lvl="0" marL="0" rtl="0" algn="l">
              <a:lnSpc>
                <a:spcPct val="115000"/>
              </a:lnSpc>
              <a:spcBef>
                <a:spcPts val="0"/>
              </a:spcBef>
              <a:spcAft>
                <a:spcPts val="0"/>
              </a:spcAft>
              <a:buSzPts val="1600"/>
              <a:buNone/>
            </a:pPr>
            <a:r>
              <a:rPr lang="en" sz="1400">
                <a:solidFill>
                  <a:schemeClr val="lt1"/>
                </a:solidFill>
              </a:rPr>
              <a:t>13. J. Ali, R. Khan, N. Ahmad, I. Maqsood, “Random Forests and Decision Trees,” in International Journal of Computer Science Issues, Vol. 9, Issue 5, No 3, September 2012 . </a:t>
            </a:r>
            <a:r>
              <a:rPr lang="en" sz="1400" u="sng">
                <a:solidFill>
                  <a:srgbClr val="4A86E8"/>
                </a:solidFill>
                <a:hlinkClick r:id="rId6">
                  <a:extLst>
                    <a:ext uri="{A12FA001-AC4F-418D-AE19-62706E023703}">
                      <ahyp:hlinkClr val="tx"/>
                    </a:ext>
                  </a:extLst>
                </a:hlinkClick>
              </a:rPr>
              <a:t>Random Forests and Decision Trees</a:t>
            </a:r>
            <a:r>
              <a:rPr lang="en" sz="1400" u="sng">
                <a:solidFill>
                  <a:schemeClr val="hlink"/>
                </a:solidFill>
                <a:hlinkClick r:id="rId7"/>
              </a:rPr>
              <a:t>,</a:t>
            </a:r>
            <a:endParaRPr sz="1400">
              <a:solidFill>
                <a:schemeClr val="lt1"/>
              </a:solidFill>
            </a:endParaRPr>
          </a:p>
          <a:p>
            <a:pPr indent="0" lvl="0" marL="0" rtl="0" algn="l">
              <a:lnSpc>
                <a:spcPct val="115000"/>
              </a:lnSpc>
              <a:spcBef>
                <a:spcPts val="0"/>
              </a:spcBef>
              <a:spcAft>
                <a:spcPts val="0"/>
              </a:spcAft>
              <a:buSzPts val="1600"/>
              <a:buNone/>
            </a:pPr>
            <a:r>
              <a:t/>
            </a:r>
            <a:endParaRPr sz="1400">
              <a:solidFill>
                <a:schemeClr val="lt1"/>
              </a:solidFill>
            </a:endParaRPr>
          </a:p>
          <a:p>
            <a:pPr indent="0" lvl="0" marL="0" rtl="0" algn="l">
              <a:lnSpc>
                <a:spcPct val="115000"/>
              </a:lnSpc>
              <a:spcBef>
                <a:spcPts val="0"/>
              </a:spcBef>
              <a:spcAft>
                <a:spcPts val="0"/>
              </a:spcAft>
              <a:buSzPts val="1600"/>
              <a:buNone/>
            </a:pPr>
            <a:r>
              <a:rPr lang="en" sz="1400">
                <a:solidFill>
                  <a:schemeClr val="lt1"/>
                </a:solidFill>
              </a:rPr>
              <a:t>14. R. Jindal, R. Malhotra, A. Jain, “Software Defect Prediction Using Neural Networks,” IEEE Conference 2014. </a:t>
            </a:r>
            <a:r>
              <a:rPr lang="en" sz="1400" u="sng">
                <a:solidFill>
                  <a:srgbClr val="4A86E8"/>
                </a:solidFill>
                <a:hlinkClick r:id="rId8">
                  <a:extLst>
                    <a:ext uri="{A12FA001-AC4F-418D-AE19-62706E023703}">
                      <ahyp:hlinkClr val="tx"/>
                    </a:ext>
                  </a:extLst>
                </a:hlinkClick>
              </a:rPr>
              <a:t>Software Defect Prediction Using Neural Networks</a:t>
            </a:r>
            <a:r>
              <a:rPr lang="en" sz="1400">
                <a:solidFill>
                  <a:srgbClr val="4A86E8"/>
                </a:solidFill>
              </a:rPr>
              <a:t> </a:t>
            </a:r>
            <a:endParaRPr sz="1400">
              <a:solidFill>
                <a:srgbClr val="4A86E8"/>
              </a:solidFill>
            </a:endParaRPr>
          </a:p>
          <a:p>
            <a:pPr indent="0" lvl="0" marL="0" rtl="0" algn="l">
              <a:lnSpc>
                <a:spcPct val="115000"/>
              </a:lnSpc>
              <a:spcBef>
                <a:spcPts val="0"/>
              </a:spcBef>
              <a:spcAft>
                <a:spcPts val="0"/>
              </a:spcAft>
              <a:buSzPts val="1600"/>
              <a:buNone/>
            </a:pPr>
            <a:r>
              <a:rPr lang="en" sz="1400">
                <a:solidFill>
                  <a:schemeClr val="lt1"/>
                </a:solidFill>
              </a:rPr>
              <a:t>15. V. A. Kumar, N. Elavarasan, “ A Survey on Dimensionality Reduction Technique,” in International Journal of Emerging Trends &amp; Technology in Computer Science, Volume 3, Issue 6, November-December 2014. </a:t>
            </a:r>
            <a:r>
              <a:rPr lang="en" sz="1400" u="sng">
                <a:solidFill>
                  <a:srgbClr val="4A86E8"/>
                </a:solidFill>
                <a:hlinkClick r:id="rId9">
                  <a:extLst>
                    <a:ext uri="{A12FA001-AC4F-418D-AE19-62706E023703}">
                      <ahyp:hlinkClr val="tx"/>
                    </a:ext>
                  </a:extLst>
                </a:hlinkClick>
              </a:rPr>
              <a:t>A Survey on Dimensionality Reduction Technique</a:t>
            </a:r>
            <a:r>
              <a:rPr lang="en" sz="1400">
                <a:solidFill>
                  <a:schemeClr val="lt1"/>
                </a:solidFill>
              </a:rPr>
              <a:t> </a:t>
            </a:r>
            <a:endParaRPr sz="1400">
              <a:solidFill>
                <a:schemeClr val="lt1"/>
              </a:solidFill>
            </a:endParaRPr>
          </a:p>
          <a:p>
            <a:pPr indent="0" lvl="0" marL="0" rtl="0" algn="l">
              <a:lnSpc>
                <a:spcPct val="115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1"/>
          <p:cNvSpPr txBox="1"/>
          <p:nvPr>
            <p:ph idx="1" type="subTitle"/>
          </p:nvPr>
        </p:nvSpPr>
        <p:spPr>
          <a:xfrm>
            <a:off x="426425" y="308025"/>
            <a:ext cx="8291100" cy="285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rPr lang="en" sz="1400">
                <a:solidFill>
                  <a:srgbClr val="FFFFFF"/>
                </a:solidFill>
              </a:rPr>
              <a:t>16. S. Mosci, L. Rosasco, A. Verri, “Dimensionality Reduction and Generalization,” in the 24th International Conference on Machine Learning, Corvallis, OR, 2007. </a:t>
            </a:r>
            <a:r>
              <a:rPr lang="en" sz="1400" u="sng">
                <a:solidFill>
                  <a:srgbClr val="4A86E8"/>
                </a:solidFill>
                <a:hlinkClick r:id="rId3">
                  <a:extLst>
                    <a:ext uri="{A12FA001-AC4F-418D-AE19-62706E023703}">
                      <ahyp:hlinkClr val="tx"/>
                    </a:ext>
                  </a:extLst>
                </a:hlinkClick>
              </a:rPr>
              <a:t>Dimensionality Reduction and Generalization</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4A86E8"/>
              </a:solidFill>
            </a:endParaRPr>
          </a:p>
          <a:p>
            <a:pPr indent="0" lvl="0" marL="0" rtl="0" algn="l">
              <a:lnSpc>
                <a:spcPct val="115000"/>
              </a:lnSpc>
              <a:spcBef>
                <a:spcPts val="0"/>
              </a:spcBef>
              <a:spcAft>
                <a:spcPts val="0"/>
              </a:spcAft>
              <a:buSzPts val="1600"/>
              <a:buNone/>
            </a:pPr>
            <a:r>
              <a:rPr lang="en" sz="1400">
                <a:solidFill>
                  <a:srgbClr val="FFFFFF"/>
                </a:solidFill>
              </a:rPr>
              <a:t>17. N. Varghese, V. Verghese, Gayathri. P and Dr. N. Jaisankar, “A Survey Of Dimensionality Reduction And Classification Methods,” in International Journal of Computer Science &amp; Engineering Survey, Vol.3, No.3, June 2012. </a:t>
            </a:r>
            <a:r>
              <a:rPr lang="en" sz="1400" u="sng">
                <a:solidFill>
                  <a:srgbClr val="4A86E8"/>
                </a:solidFill>
                <a:hlinkClick r:id="rId4">
                  <a:extLst>
                    <a:ext uri="{A12FA001-AC4F-418D-AE19-62706E023703}">
                      <ahyp:hlinkClr val="tx"/>
                    </a:ext>
                  </a:extLst>
                </a:hlinkClick>
              </a:rPr>
              <a:t>A Survey Of Dimensionality Reduction And Classification Methods</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4A86E8"/>
              </a:solidFill>
            </a:endParaRPr>
          </a:p>
          <a:p>
            <a:pPr indent="0" lvl="0" marL="0" rtl="0" algn="l">
              <a:lnSpc>
                <a:spcPct val="115000"/>
              </a:lnSpc>
              <a:spcBef>
                <a:spcPts val="0"/>
              </a:spcBef>
              <a:spcAft>
                <a:spcPts val="0"/>
              </a:spcAft>
              <a:buSzPts val="1600"/>
              <a:buNone/>
            </a:pPr>
            <a:r>
              <a:rPr lang="en" sz="1400">
                <a:solidFill>
                  <a:srgbClr val="FFFFFF"/>
                </a:solidFill>
              </a:rPr>
              <a:t>18. Q. Wang, “Kernel Principal Component Analysis and its Applications in Face Recognition and Active Shape Models,” Rpi, Troy, Ny, Usa, 2011. Copyright 2011. </a:t>
            </a:r>
            <a:r>
              <a:rPr lang="en" sz="1400" u="sng">
                <a:solidFill>
                  <a:srgbClr val="4A86E8"/>
                </a:solidFill>
                <a:hlinkClick r:id="rId5">
                  <a:extLst>
                    <a:ext uri="{A12FA001-AC4F-418D-AE19-62706E023703}">
                      <ahyp:hlinkClr val="tx"/>
                    </a:ext>
                  </a:extLst>
                </a:hlinkClick>
              </a:rPr>
              <a:t>Kernel Principal Component Analysis and its Applications in Face Recognition and Active Shape Models</a:t>
            </a:r>
            <a:endParaRPr sz="1400">
              <a:solidFill>
                <a:srgbClr val="4A86E8"/>
              </a:solidFill>
            </a:endParaRPr>
          </a:p>
          <a:p>
            <a:pPr indent="0" lvl="0" marL="0" rtl="0" algn="l">
              <a:lnSpc>
                <a:spcPct val="115000"/>
              </a:lnSpc>
              <a:spcBef>
                <a:spcPts val="0"/>
              </a:spcBef>
              <a:spcAft>
                <a:spcPts val="0"/>
              </a:spcAft>
              <a:buSzPts val="1600"/>
              <a:buNone/>
            </a:pPr>
            <a:r>
              <a:t/>
            </a:r>
            <a:endParaRPr sz="1400">
              <a:solidFill>
                <a:srgbClr val="FFFFFF"/>
              </a:solidFill>
            </a:endParaRPr>
          </a:p>
          <a:p>
            <a:pPr indent="0" lvl="0" marL="0" rtl="0" algn="l">
              <a:lnSpc>
                <a:spcPct val="115000"/>
              </a:lnSpc>
              <a:spcBef>
                <a:spcPts val="0"/>
              </a:spcBef>
              <a:spcAft>
                <a:spcPts val="0"/>
              </a:spcAft>
              <a:buSzPts val="1600"/>
              <a:buNone/>
            </a:pPr>
            <a:r>
              <a:rPr lang="en" sz="1400">
                <a:solidFill>
                  <a:srgbClr val="FFFFFF"/>
                </a:solidFill>
              </a:rPr>
              <a:t>19. J. Hanley, BJ. McNeil, “The meaning and use of the area under a Receiver Operating Characteristic ROC curve”, Radiology, 143, 1982, pp. 29-36. </a:t>
            </a:r>
            <a:r>
              <a:rPr lang="en" sz="1400" u="sng">
                <a:solidFill>
                  <a:srgbClr val="4A86E8"/>
                </a:solidFill>
                <a:hlinkClick r:id="rId6">
                  <a:extLst>
                    <a:ext uri="{A12FA001-AC4F-418D-AE19-62706E023703}">
                      <ahyp:hlinkClr val="tx"/>
                    </a:ext>
                  </a:extLst>
                </a:hlinkClick>
              </a:rPr>
              <a:t>The meaning and use of the area under a Receiver Operating Characteristic ROC curve</a:t>
            </a:r>
            <a:endParaRPr sz="1400">
              <a:solidFill>
                <a:srgbClr val="4A86E8"/>
              </a:solidFill>
            </a:endParaRPr>
          </a:p>
          <a:p>
            <a:pPr indent="0" lvl="0" marL="0" rtl="0" algn="l">
              <a:lnSpc>
                <a:spcPct val="115000"/>
              </a:lnSpc>
              <a:spcBef>
                <a:spcPts val="0"/>
              </a:spcBef>
              <a:spcAft>
                <a:spcPts val="0"/>
              </a:spcAft>
              <a:buSzPts val="16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2"/>
          <p:cNvSpPr txBox="1"/>
          <p:nvPr>
            <p:ph idx="4294967295" type="ctrTitle"/>
          </p:nvPr>
        </p:nvSpPr>
        <p:spPr>
          <a:xfrm>
            <a:off x="2308000" y="1221225"/>
            <a:ext cx="4528200" cy="3013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1"/>
              </a:buClr>
              <a:buSzPts val="6000"/>
              <a:buFont typeface="DM Serif Display"/>
              <a:buNone/>
            </a:pPr>
            <a:r>
              <a:t/>
            </a:r>
            <a:endParaRPr b="0" i="0" sz="7200" u="none" cap="none" strike="noStrike">
              <a:solidFill>
                <a:schemeClr val="accent6"/>
              </a:solidFill>
              <a:latin typeface="DM Serif Display"/>
              <a:ea typeface="DM Serif Display"/>
              <a:cs typeface="DM Serif Display"/>
              <a:sym typeface="DM Serif Display"/>
            </a:endParaRPr>
          </a:p>
        </p:txBody>
      </p:sp>
      <p:sp>
        <p:nvSpPr>
          <p:cNvPr id="422" name="Google Shape;422;p52"/>
          <p:cNvSpPr txBox="1"/>
          <p:nvPr>
            <p:ph idx="4294967295" type="subTitle"/>
          </p:nvPr>
        </p:nvSpPr>
        <p:spPr>
          <a:xfrm>
            <a:off x="2864150" y="3097925"/>
            <a:ext cx="930900" cy="262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600"/>
              </a:spcBef>
              <a:spcAft>
                <a:spcPts val="0"/>
              </a:spcAft>
              <a:buClr>
                <a:schemeClr val="dk1"/>
              </a:buClr>
              <a:buSzPts val="1100"/>
              <a:buFont typeface="Arial"/>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423" name="Google Shape;423;p5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24" name="Google Shape;424;p52"/>
          <p:cNvPicPr preferRelativeResize="0"/>
          <p:nvPr/>
        </p:nvPicPr>
        <p:blipFill rotWithShape="1">
          <a:blip r:embed="rId3">
            <a:alphaModFix/>
          </a:blip>
          <a:srcRect b="0" l="0" r="0" t="0"/>
          <a:stretch/>
        </p:blipFill>
        <p:spPr>
          <a:xfrm>
            <a:off x="2307950" y="1164375"/>
            <a:ext cx="4613700" cy="307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ctrTitle"/>
          </p:nvPr>
        </p:nvSpPr>
        <p:spPr>
          <a:xfrm>
            <a:off x="637025" y="405625"/>
            <a:ext cx="5577300" cy="454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Introduction </a:t>
            </a:r>
            <a:endParaRPr/>
          </a:p>
        </p:txBody>
      </p:sp>
      <p:sp>
        <p:nvSpPr>
          <p:cNvPr id="109" name="Google Shape;109;p6"/>
          <p:cNvSpPr txBox="1"/>
          <p:nvPr/>
        </p:nvSpPr>
        <p:spPr>
          <a:xfrm>
            <a:off x="637025" y="1057500"/>
            <a:ext cx="8121600" cy="4125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In order to build high quality softwares, defect prediction has become an important aspect as a lot of time and effort is put in software testing and its debugging otherwise. </a:t>
            </a:r>
            <a:endParaRPr b="0" i="0" sz="1600" u="none" cap="none" strike="noStrike">
              <a:solidFill>
                <a:srgbClr val="FFFFFF"/>
              </a:solidFill>
              <a:latin typeface="Montserrat Light"/>
              <a:ea typeface="Montserrat Light"/>
              <a:cs typeface="Montserrat Light"/>
              <a:sym typeface="Montserrat Light"/>
            </a:endParaRPr>
          </a:p>
          <a:p>
            <a:pPr indent="-330200" lvl="0" marL="4572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Defect prediction techniques are proposed to help prioritize software testing and debugging; they can recommend software components that are likely to be defective to developers.</a:t>
            </a:r>
            <a:endParaRPr b="0" i="0" sz="1600" u="none" cap="none" strike="noStrike">
              <a:solidFill>
                <a:srgbClr val="FFFFFF"/>
              </a:solidFill>
              <a:latin typeface="Montserrat Light"/>
              <a:ea typeface="Montserrat Light"/>
              <a:cs typeface="Montserrat Light"/>
              <a:sym typeface="Montserrat Light"/>
            </a:endParaRPr>
          </a:p>
          <a:p>
            <a:pPr indent="-330200" lvl="0" marL="4572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A lot of parameters are considered while predicting whether a software is buggy or not which include </a:t>
            </a:r>
            <a:endParaRPr b="0" i="0" sz="1600" u="none" cap="none" strike="noStrike">
              <a:solidFill>
                <a:srgbClr val="FFFFFF"/>
              </a:solidFill>
              <a:latin typeface="Montserrat Light"/>
              <a:ea typeface="Montserrat Light"/>
              <a:cs typeface="Montserrat Light"/>
              <a:sym typeface="Montserrat Light"/>
            </a:endParaRPr>
          </a:p>
          <a:p>
            <a:pPr indent="-330200" lvl="1" marL="9144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number of lines in the code,</a:t>
            </a:r>
            <a:endParaRPr b="0" i="0" sz="1600" u="none" cap="none" strike="noStrike">
              <a:solidFill>
                <a:srgbClr val="FFFFFF"/>
              </a:solidFill>
              <a:latin typeface="Montserrat Light"/>
              <a:ea typeface="Montserrat Light"/>
              <a:cs typeface="Montserrat Light"/>
              <a:sym typeface="Montserrat Light"/>
            </a:endParaRPr>
          </a:p>
          <a:p>
            <a:pPr indent="-330200" lvl="1" marL="9144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its complexity, </a:t>
            </a:r>
            <a:endParaRPr b="0" i="0" sz="1600" u="none" cap="none" strike="noStrike">
              <a:solidFill>
                <a:srgbClr val="FFFFFF"/>
              </a:solidFill>
              <a:latin typeface="Montserrat Light"/>
              <a:ea typeface="Montserrat Light"/>
              <a:cs typeface="Montserrat Light"/>
              <a:sym typeface="Montserrat Light"/>
            </a:endParaRPr>
          </a:p>
          <a:p>
            <a:pPr indent="-330200" lvl="1" marL="9144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the number of operators and operands used in the code and other factors. </a:t>
            </a:r>
            <a:endParaRPr b="0" i="0" sz="1600" u="none" cap="none" strike="noStrike">
              <a:solidFill>
                <a:srgbClr val="FFFFFF"/>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Montserrat Light"/>
                <a:ea typeface="Montserrat Light"/>
                <a:cs typeface="Montserrat Light"/>
                <a:sym typeface="Montserrat Light"/>
              </a:rPr>
              <a:t> We have considered a set of 22 initial features to predict whether the module is buggy or not .</a:t>
            </a:r>
            <a:endParaRPr b="0" i="0" sz="1600" u="none" cap="none" strike="noStrike">
              <a:solidFill>
                <a:srgbClr val="FFFFFF"/>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Montserrat Light"/>
              <a:ea typeface="Montserrat Light"/>
              <a:cs typeface="Montserrat Light"/>
              <a:sym typeface="Montserrat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ctrTitle"/>
          </p:nvPr>
        </p:nvSpPr>
        <p:spPr>
          <a:xfrm>
            <a:off x="637025" y="405625"/>
            <a:ext cx="5577300" cy="454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Background</a:t>
            </a:r>
            <a:endParaRPr/>
          </a:p>
        </p:txBody>
      </p:sp>
      <p:sp>
        <p:nvSpPr>
          <p:cNvPr id="115" name="Google Shape;115;p7"/>
          <p:cNvSpPr txBox="1"/>
          <p:nvPr/>
        </p:nvSpPr>
        <p:spPr>
          <a:xfrm>
            <a:off x="637025" y="918900"/>
            <a:ext cx="8121600" cy="1908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Here, we will introduce the background of defect prediction techniques </a:t>
            </a:r>
            <a:endParaRPr b="0" i="0" sz="1600" u="none" cap="none" strike="noStrike">
              <a:solidFill>
                <a:srgbClr val="FFFFFF"/>
              </a:solidFill>
              <a:latin typeface="Montserrat Light"/>
              <a:ea typeface="Montserrat Light"/>
              <a:cs typeface="Montserrat Light"/>
              <a:sym typeface="Montserrat Light"/>
            </a:endParaRPr>
          </a:p>
          <a:p>
            <a:pPr indent="-330200" lvl="0" marL="4572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Defect Prediction</a:t>
            </a:r>
            <a:endParaRPr b="0" i="0" sz="1600" u="none" cap="none" strike="noStrike">
              <a:solidFill>
                <a:srgbClr val="FFFFFF"/>
              </a:solidFill>
              <a:latin typeface="Montserrat Light"/>
              <a:ea typeface="Montserrat Light"/>
              <a:cs typeface="Montserrat Light"/>
              <a:sym typeface="Montserrat Light"/>
            </a:endParaRPr>
          </a:p>
          <a:p>
            <a:pPr indent="-330200" lvl="0" marL="4572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The process of predicting code areas that contain defects is called Software defect prediction.</a:t>
            </a:r>
            <a:endParaRPr b="0" i="0" sz="1600" u="none" cap="none" strike="noStrike">
              <a:solidFill>
                <a:srgbClr val="FFFFFF"/>
              </a:solidFill>
              <a:latin typeface="Montserrat Light"/>
              <a:ea typeface="Montserrat Light"/>
              <a:cs typeface="Montserrat Light"/>
              <a:sym typeface="Montserrat Light"/>
            </a:endParaRPr>
          </a:p>
          <a:p>
            <a:pPr indent="-330200" lvl="0" marL="4572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It help developers allocate their testing efforts by first checking buggy code. It ensures the reliability of large -scale software.</a:t>
            </a:r>
            <a:endParaRPr b="0" i="0" sz="1600" u="none" cap="none" strike="noStrike">
              <a:solidFill>
                <a:srgbClr val="FFFFFF"/>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Montserrat Light"/>
              <a:ea typeface="Montserrat Light"/>
              <a:cs typeface="Montserrat Light"/>
              <a:sym typeface="Montserrat Light"/>
            </a:endParaRPr>
          </a:p>
        </p:txBody>
      </p:sp>
      <p:pic>
        <p:nvPicPr>
          <p:cNvPr id="116" name="Google Shape;116;p7"/>
          <p:cNvPicPr preferRelativeResize="0"/>
          <p:nvPr/>
        </p:nvPicPr>
        <p:blipFill rotWithShape="1">
          <a:blip r:embed="rId3">
            <a:alphaModFix/>
          </a:blip>
          <a:srcRect b="0" l="0" r="0" t="0"/>
          <a:stretch/>
        </p:blipFill>
        <p:spPr>
          <a:xfrm>
            <a:off x="3177875" y="2616550"/>
            <a:ext cx="5307349" cy="2359875"/>
          </a:xfrm>
          <a:prstGeom prst="rect">
            <a:avLst/>
          </a:prstGeom>
          <a:noFill/>
          <a:ln>
            <a:noFill/>
          </a:ln>
        </p:spPr>
      </p:pic>
      <p:sp>
        <p:nvSpPr>
          <p:cNvPr id="117" name="Google Shape;117;p7"/>
          <p:cNvSpPr txBox="1"/>
          <p:nvPr/>
        </p:nvSpPr>
        <p:spPr>
          <a:xfrm>
            <a:off x="930850" y="3269875"/>
            <a:ext cx="2100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Montserrat Light"/>
                <a:ea typeface="Montserrat Light"/>
                <a:cs typeface="Montserrat Light"/>
                <a:sym typeface="Montserrat Light"/>
              </a:rPr>
              <a:t>Fig :  Representing file-level defect prediction process.</a:t>
            </a:r>
            <a:endParaRPr b="0" i="0" sz="1600" u="none" cap="none" strike="noStrike">
              <a:solidFill>
                <a:schemeClr val="lt1"/>
              </a:solidFill>
              <a:latin typeface="Montserrat Light"/>
              <a:ea typeface="Montserrat Light"/>
              <a:cs typeface="Montserrat Light"/>
              <a:sym typeface="Montserrat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ctrTitle"/>
          </p:nvPr>
        </p:nvSpPr>
        <p:spPr>
          <a:xfrm>
            <a:off x="637025" y="405625"/>
            <a:ext cx="5577300" cy="56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4800"/>
              <a:buNone/>
            </a:pPr>
            <a:r>
              <a:rPr b="1" lang="en" sz="1600">
                <a:latin typeface="Montserrat"/>
                <a:ea typeface="Montserrat"/>
                <a:cs typeface="Montserrat"/>
                <a:sym typeface="Montserrat"/>
              </a:rPr>
              <a:t>File Level Defect Prediction Process</a:t>
            </a:r>
            <a:endParaRPr b="1" sz="1600">
              <a:latin typeface="Montserrat"/>
              <a:ea typeface="Montserrat"/>
              <a:cs typeface="Montserrat"/>
              <a:sym typeface="Montserrat"/>
            </a:endParaRPr>
          </a:p>
          <a:p>
            <a:pPr indent="0" lvl="0" marL="0" rtl="0" algn="l">
              <a:lnSpc>
                <a:spcPct val="90000"/>
              </a:lnSpc>
              <a:spcBef>
                <a:spcPts val="0"/>
              </a:spcBef>
              <a:spcAft>
                <a:spcPts val="0"/>
              </a:spcAft>
              <a:buSzPts val="4800"/>
              <a:buNone/>
            </a:pPr>
            <a:r>
              <a:t/>
            </a:r>
            <a:endParaRPr b="1" sz="1600">
              <a:solidFill>
                <a:srgbClr val="FFFFFF"/>
              </a:solidFill>
              <a:latin typeface="Montserrat"/>
              <a:ea typeface="Montserrat"/>
              <a:cs typeface="Montserrat"/>
              <a:sym typeface="Montserrat"/>
            </a:endParaRPr>
          </a:p>
        </p:txBody>
      </p:sp>
      <p:sp>
        <p:nvSpPr>
          <p:cNvPr id="123" name="Google Shape;123;p8"/>
          <p:cNvSpPr txBox="1"/>
          <p:nvPr/>
        </p:nvSpPr>
        <p:spPr>
          <a:xfrm>
            <a:off x="637025" y="1085975"/>
            <a:ext cx="8121600" cy="340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Montserrat Light"/>
                <a:ea typeface="Montserrat Light"/>
                <a:cs typeface="Montserrat Light"/>
                <a:sym typeface="Montserrat Light"/>
              </a:rPr>
              <a:t>Algorithm of file level defect prediction process is following.</a:t>
            </a:r>
            <a:endParaRPr b="0" i="0" sz="1600" u="none" cap="none" strike="noStrike">
              <a:solidFill>
                <a:srgbClr val="FFFFFF"/>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Montserrat Light"/>
              <a:ea typeface="Montserrat Light"/>
              <a:cs typeface="Montserrat Light"/>
              <a:sym typeface="Montserrat Light"/>
            </a:endParaRPr>
          </a:p>
          <a:p>
            <a:pPr indent="-330200" lvl="0" marL="4572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Collect source code files (instances) from archives and level hem as buggy or clean.</a:t>
            </a:r>
            <a:endParaRPr b="0" i="0" sz="1600" u="none" cap="none" strike="noStrike">
              <a:solidFill>
                <a:srgbClr val="FFFFFF"/>
              </a:solidFill>
              <a:latin typeface="Montserrat Light"/>
              <a:ea typeface="Montserrat Light"/>
              <a:cs typeface="Montserrat Light"/>
              <a:sym typeface="Montserrat Light"/>
            </a:endParaRPr>
          </a:p>
          <a:p>
            <a:pPr indent="-330200" lvl="1" marL="9144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File containing at least one post-release bug is labeled as buggy .</a:t>
            </a:r>
            <a:endParaRPr b="0" i="0" sz="1600" u="none" cap="none" strike="noStrike">
              <a:solidFill>
                <a:srgbClr val="FFFFFF"/>
              </a:solidFill>
              <a:latin typeface="Montserrat Light"/>
              <a:ea typeface="Montserrat Light"/>
              <a:cs typeface="Montserrat Light"/>
              <a:sym typeface="Montserrat Light"/>
            </a:endParaRPr>
          </a:p>
          <a:p>
            <a:pPr indent="-330200" lvl="1" marL="9144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Otherwise the file is labeled as clean.</a:t>
            </a:r>
            <a:endParaRPr b="0" i="0" sz="1600" u="none" cap="none" strike="noStrike">
              <a:solidFill>
                <a:srgbClr val="FFFFFF"/>
              </a:solidFill>
              <a:latin typeface="Montserrat Light"/>
              <a:ea typeface="Montserrat Light"/>
              <a:cs typeface="Montserrat Light"/>
              <a:sym typeface="Montserrat Light"/>
            </a:endParaRPr>
          </a:p>
          <a:p>
            <a:pPr indent="-330200" lvl="0" marL="4572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Extract features (code metrics and CK features) from each file.</a:t>
            </a:r>
            <a:endParaRPr b="0" i="0" sz="1600" u="none" cap="none" strike="noStrike">
              <a:solidFill>
                <a:srgbClr val="FFFFFF"/>
              </a:solidFill>
              <a:latin typeface="Montserrat Light"/>
              <a:ea typeface="Montserrat Light"/>
              <a:cs typeface="Montserrat Light"/>
              <a:sym typeface="Montserrat Light"/>
            </a:endParaRPr>
          </a:p>
          <a:p>
            <a:pPr indent="-330200" lvl="1" marL="9144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The instances with the corresponding features and labels to train classifiers using algorithms like ANN,LDA,PCA,KPCA.</a:t>
            </a:r>
            <a:endParaRPr b="0" i="0" sz="1600" u="none" cap="none" strike="noStrike">
              <a:solidFill>
                <a:srgbClr val="FFFFFF"/>
              </a:solidFill>
              <a:latin typeface="Montserrat Light"/>
              <a:ea typeface="Montserrat Light"/>
              <a:cs typeface="Montserrat Light"/>
              <a:sym typeface="Montserrat Light"/>
            </a:endParaRPr>
          </a:p>
          <a:p>
            <a:pPr indent="-330200" lvl="0" marL="457200" marR="0" rtl="0" algn="l">
              <a:lnSpc>
                <a:spcPct val="100000"/>
              </a:lnSpc>
              <a:spcBef>
                <a:spcPts val="0"/>
              </a:spcBef>
              <a:spcAft>
                <a:spcPts val="0"/>
              </a:spcAft>
              <a:buClr>
                <a:srgbClr val="FFFFFF"/>
              </a:buClr>
              <a:buSzPts val="1600"/>
              <a:buFont typeface="Montserrat Light"/>
              <a:buChar char="●"/>
            </a:pPr>
            <a:r>
              <a:rPr b="0" i="0" lang="en" sz="1600" u="none" cap="none" strike="noStrike">
                <a:solidFill>
                  <a:srgbClr val="FFFFFF"/>
                </a:solidFill>
                <a:latin typeface="Montserrat Light"/>
                <a:ea typeface="Montserrat Light"/>
                <a:cs typeface="Montserrat Light"/>
                <a:sym typeface="Montserrat Light"/>
              </a:rPr>
              <a:t>New instances are fed into trained classifier to predict whether the files are buggy or clean.</a:t>
            </a:r>
            <a:endParaRPr b="0" i="0" sz="1600" u="none" cap="none" strike="noStrike">
              <a:solidFill>
                <a:srgbClr val="FFFFFF"/>
              </a:solidFill>
              <a:latin typeface="Montserrat Light"/>
              <a:ea typeface="Montserrat Light"/>
              <a:cs typeface="Montserrat Light"/>
              <a:sym typeface="Montserra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ctrTitle"/>
          </p:nvPr>
        </p:nvSpPr>
        <p:spPr>
          <a:xfrm>
            <a:off x="296325" y="227150"/>
            <a:ext cx="4960800" cy="681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sz="3600">
                <a:solidFill>
                  <a:schemeClr val="accent6"/>
                </a:solidFill>
              </a:rPr>
              <a:t>Dataset</a:t>
            </a:r>
            <a:endParaRPr/>
          </a:p>
        </p:txBody>
      </p:sp>
      <p:sp>
        <p:nvSpPr>
          <p:cNvPr id="129" name="Google Shape;129;p9"/>
          <p:cNvSpPr txBox="1"/>
          <p:nvPr>
            <p:ph idx="1" type="subTitle"/>
          </p:nvPr>
        </p:nvSpPr>
        <p:spPr>
          <a:xfrm>
            <a:off x="458575" y="1233150"/>
            <a:ext cx="2251200" cy="3504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600"/>
              <a:buNone/>
            </a:pPr>
            <a:r>
              <a:rPr lang="en"/>
              <a:t> </a:t>
            </a:r>
            <a:r>
              <a:rPr lang="en">
                <a:solidFill>
                  <a:srgbClr val="FFFFFF"/>
                </a:solidFill>
              </a:rPr>
              <a:t>The five datasets used for this project were taken from NASA Promise Dataset Repository </a:t>
            </a:r>
            <a:r>
              <a:rPr lang="en" u="sng">
                <a:solidFill>
                  <a:srgbClr val="4A86E8"/>
                </a:solidFill>
                <a:hlinkClick r:id="rId3">
                  <a:extLst>
                    <a:ext uri="{A12FA001-AC4F-418D-AE19-62706E023703}">
                      <ahyp:hlinkClr val="tx"/>
                    </a:ext>
                  </a:extLst>
                </a:hlinkClick>
              </a:rPr>
              <a:t>http://promise.site.uottawa.ca/SERepository/datasets-page.html</a:t>
            </a:r>
            <a:r>
              <a:rPr lang="en">
                <a:solidFill>
                  <a:srgbClr val="FFFFFF"/>
                </a:solidFill>
              </a:rPr>
              <a:t> namely pc1, cm1, jm1, kc1, kc2 each having no missing values and 22 attributes that come from McCabe and Halstead features extractors.</a:t>
            </a:r>
            <a:r>
              <a:rPr lang="en"/>
              <a:t> </a:t>
            </a:r>
            <a:endParaRPr/>
          </a:p>
          <a:p>
            <a:pPr indent="0" lvl="0" marL="0" rtl="0" algn="l">
              <a:lnSpc>
                <a:spcPct val="115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t/>
            </a:r>
            <a:endParaRPr/>
          </a:p>
        </p:txBody>
      </p:sp>
      <p:pic>
        <p:nvPicPr>
          <p:cNvPr id="130" name="Google Shape;130;p9"/>
          <p:cNvPicPr preferRelativeResize="0"/>
          <p:nvPr/>
        </p:nvPicPr>
        <p:blipFill rotWithShape="1">
          <a:blip r:embed="rId4">
            <a:alphaModFix/>
          </a:blip>
          <a:srcRect b="3322" l="19947" r="12977" t="15051"/>
          <a:stretch/>
        </p:blipFill>
        <p:spPr>
          <a:xfrm>
            <a:off x="2827500" y="616575"/>
            <a:ext cx="6242573" cy="446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