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6" name="NEHAL SING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11T10:59:05.852">
    <p:pos x="6000" y="0"/>
    <p:text>@iec2018055@iiita.ac.in
_Assigned to AKSHAT SOLANKI_</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11-23T07:16:02.677">
    <p:pos x="6000" y="0"/>
    <p:text>@iit2018195@iiita.ac.in
_Assigned to PRABHA KUMARI_</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11-23T07:16:11.455">
    <p:pos x="6000" y="0"/>
    <p:text>@iit2018195@iiita.ac.in
_Assigned to PRABHA KUMARI_</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1-09-11T11:01:08.102">
    <p:pos x="6000" y="0"/>
    <p:text>@iit2018191@iiita.ac.in
_Assigned to Puja Kumari_</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1-11-23T07:16:32.594">
    <p:pos x="6000" y="0"/>
    <p:text>@iit2018195@iiita.ac.in
_Assigned to PRABHA KUMARI_</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1-11-23T07:16:41.647">
    <p:pos x="6000" y="0"/>
    <p:text>@iit2018195@iiita.ac.in
_Assigned to PRABHA KUMARI_</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1-09-11T11:01:18.735">
    <p:pos x="6000" y="0"/>
    <p:text>@iec2018055@iiita.ac.in
_Assigned to AKSHAT SOLANKI_</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1-11-23T07:17:18.869">
    <p:pos x="6000" y="0"/>
    <p:text>@iec2018055@iiita.ac.in
_Assigned to AKSHAT SOLANKI_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11-23T07:13:34.969">
    <p:pos x="6000" y="0"/>
    <p:text>@iec2018055@iiita.ac.in
_Assigned to AKSHAT SOLANKI_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1-23T07:14:34.445">
    <p:pos x="6000" y="0"/>
    <p:text>@iit2018191@iiita.ac.in
_Assigned to Puja Kumari_</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9-11T11:00:11.417">
    <p:pos x="6000" y="0"/>
    <p:text>@iit2018191@iiita.ac.in
_Assigned to Puja Kumari_</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11-23T07:14:51.262">
    <p:pos x="6000" y="0"/>
    <p:text>@iit2018191@iiita.ac.in
_Assigned to Puja Kumari_</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11-23T07:17:44.860">
    <p:pos x="6000" y="0"/>
    <p:text>@iit2018191@iiita.ac.in
_Assigned to Puja Kumari_</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9-11T11:00:01.187">
    <p:pos x="6000" y="0"/>
    <p:text>@iit2018119@iiita.ac.in
_Assigned to NEHAL SINGH_</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11-23T07:15:46.780">
    <p:pos x="6000" y="0"/>
    <p:text>@iit2018195@iiita.ac.in
_Assigned to PRABHA KUMARI_</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11-23T07:15:54.428">
    <p:pos x="6000" y="0"/>
    <p:text>@iit2018195@iiita.ac.in
_Assigned to PRABHA KUMARI_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f222bcf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f222bcf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bd5b6e0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bd5b6e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bd5b6e0c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bd5b6e0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bd5b6e0c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bd5b6e0c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bd5b6e0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bd5b6e0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f222bcf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f222bcf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bd5b6e0c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bd5b6e0c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bd5b6e0c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bd5b6e0c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bb8d6a35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bb8d6a35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bb8d6a3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bb8d6a3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bb8d6a35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bb8d6a35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33273ae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33273ae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9327490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932749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9327490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9327490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bb8d6a35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bb8d6a35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bb8d6a35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bb8d6a35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bb8d6a35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bb8d6a35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bb8d6a35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bb8d6a35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bb8d6a35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bb8d6a35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bb8d6a35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bb8d6a35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bb8d6a3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bb8d6a3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bb8d6a35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bb8d6a35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bb8d6a35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bb8d6a35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f3f1016d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f3f1016d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f222bcf9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f222bcf9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c77bf52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c77bf52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bb8d6a353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bb8d6a353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f222bcf9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f222bcf9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f222bcf9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f222bcf9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bd5b6e0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bd5b6e0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37.jpeg" Type="http://schemas.openxmlformats.org/officeDocument/2006/relationships/image"/></Relationships>
</file>

<file path=ppt/slideLayouts/_rels/slideLayout12.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34.jpeg" Type="http://schemas.openxmlformats.org/officeDocument/2006/relationships/image"/></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4" r="3"/>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t" anchorCtr="0" bIns="91425" lIns="91425" rIns="91425" spcFirstLastPara="1" tIns="91425" wrap="square">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t" anchorCtr="0" bIns="91425" lIns="91425" rIns="91425" spcFirstLastPara="1" tIns="91425" wrap="square">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t" anchorCtr="0" bIns="91425" lIns="91425" rIns="91425" spcFirstLastPara="1" tIns="91425" wrap="square">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 anchorCtr="0" bIns="91425" lIns="91425" rIns="91425" spcFirstLastPara="1" tIns="91425" wrap="squar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57" r="-4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t" anchorCtr="0" bIns="91425" lIns="91425" rIns="91425" spcFirstLastPara="1" tIns="91425" wrap="square">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t" anchorCtr="0" bIns="91425" lIns="91425" rIns="91425" spcFirstLastPara="1" tIns="91425" wrap="square">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t" anchorCtr="0" bIns="91425" lIns="91425" rIns="91425" spcFirstLastPara="1" tIns="91425" wrap="square">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 anchorCtr="0" bIns="91425" lIns="91425" rIns="91425" spcFirstLastPara="1" tIns="91425" wrap="squar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t" anchorCtr="0" bIns="91425" lIns="91425" rIns="91425" spcFirstLastPara="1" tIns="91425" wrap="square">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t" anchorCtr="0" bIns="91425" lIns="91425" rIns="91425" spcFirstLastPara="1" tIns="91425" wrap="square">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 anchorCtr="0" bIns="91425" lIns="91425" rIns="91425" spcFirstLastPara="1" tIns="91425" wrap="squar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indent="0" lvl="0" marL="0"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72"/>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2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xml" Type="http://schemas.openxmlformats.org/officeDocument/2006/relationships/notesSlide"/><Relationship Id="rId3" Target="../media/image36.png" Type="http://schemas.openxmlformats.org/officeDocument/2006/relationships/image"/><Relationship Id="rId4" Target="../media/image6.jpeg" Type="http://schemas.openxmlformats.org/officeDocument/2006/relationships/image"/></Relationships>
</file>

<file path=ppt/slides/_rels/slide10.xml.rels><?xml version="1.0" encoding="UTF-8" standalone="yes" ?><Relationships xmlns="http://schemas.openxmlformats.org/package/2006/relationships"><Relationship Id="rId1" Target="../slideLayouts/slideLayout9.xml" Type="http://schemas.openxmlformats.org/officeDocument/2006/relationships/slideLayout"/><Relationship Id="rId2" Target="../notesSlides/notesSlide10.xml" Type="http://schemas.openxmlformats.org/officeDocument/2006/relationships/notesSlide"/><Relationship Id="rId3" Target="../comments/comment7.xml" Type="http://schemas.openxmlformats.org/officeDocument/2006/relationships/comments"/><Relationship Id="rId4" Target="http://www.vlfeat.org/matconvnet/models/beta16/imagenet-vgg-verydeep-19.mat" TargetMode="External" Type="http://schemas.openxmlformats.org/officeDocument/2006/relationships/hyperlink"/><Relationship Id="rId5" Target="../media/image4.jpeg" Type="http://schemas.openxmlformats.org/officeDocument/2006/relationships/image"/></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arget="../slideLayouts/slideLayout15.xml" Type="http://schemas.openxmlformats.org/officeDocument/2006/relationships/slideLayout"/><Relationship Id="rId2" Target="../notesSlides/notesSlide13.xml" Type="http://schemas.openxmlformats.org/officeDocument/2006/relationships/notesSlide"/><Relationship Id="rId3" Target="../media/image4.jpeg" Type="http://schemas.openxmlformats.org/officeDocument/2006/relationships/image"/></Relationships>
</file>

<file path=ppt/slides/_rels/slide14.xml.rels><?xml version="1.0" encoding="UTF-8" standalone="yes" ?><Relationships xmlns="http://schemas.openxmlformats.org/package/2006/relationships"><Relationship Id="rId1" Target="../slideLayouts/slideLayout15.xml" Type="http://schemas.openxmlformats.org/officeDocument/2006/relationships/slideLayout"/><Relationship Id="rId2" Target="../notesSlides/notesSlide14.xml" Type="http://schemas.openxmlformats.org/officeDocument/2006/relationships/notesSlide"/><Relationship Id="rId3" Target="../media/image14.jpeg" Type="http://schemas.openxmlformats.org/officeDocument/2006/relationships/image"/></Relationships>
</file>

<file path=ppt/slides/_rels/slide15.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15.xml" Type="http://schemas.openxmlformats.org/officeDocument/2006/relationships/notesSlide"/><Relationship Id="rId3" Target="../media/image9.jpeg" Type="http://schemas.openxmlformats.org/officeDocument/2006/relationships/image"/><Relationship Id="rId4" Target="../media/image2.jpeg" Type="http://schemas.openxmlformats.org/officeDocument/2006/relationships/image"/><Relationship Id="rId5" Target="../media/image3.jpeg" Type="http://schemas.openxmlformats.org/officeDocument/2006/relationships/image"/><Relationship Id="rId6" Target="../media/image5.jpeg" Type="http://schemas.openxmlformats.org/officeDocument/2006/relationships/image"/></Relationships>
</file>

<file path=ppt/slides/_rels/slide16.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16.xml" Type="http://schemas.openxmlformats.org/officeDocument/2006/relationships/notesSlide"/><Relationship Id="rId3" Target="../media/image13.jpeg" Type="http://schemas.openxmlformats.org/officeDocument/2006/relationships/image"/><Relationship Id="rId4" Target="../media/image12.jpeg" Type="http://schemas.openxmlformats.org/officeDocument/2006/relationships/image"/><Relationship Id="rId5" Target="../media/image10.jpeg" Type="http://schemas.openxmlformats.org/officeDocument/2006/relationships/image"/><Relationship Id="rId6" Target="../media/image15.jpeg" Type="http://schemas.openxmlformats.org/officeDocument/2006/relationships/image"/></Relationships>
</file>

<file path=ppt/slides/_rels/slide17.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17.xml" Type="http://schemas.openxmlformats.org/officeDocument/2006/relationships/notesSlide"/><Relationship Id="rId3" Target="../media/image17.jpeg" Type="http://schemas.openxmlformats.org/officeDocument/2006/relationships/image"/></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omments" Target="../comments/commen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comments" Target="../comments/commen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omments" Target="../comments/commen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11.xml"/></Relationships>
</file>

<file path=ppt/slides/_rels/slide22.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22.xml" Type="http://schemas.openxmlformats.org/officeDocument/2006/relationships/notesSlide"/><Relationship Id="rId3" Target="../media/image33.jpeg" Type="http://schemas.openxmlformats.org/officeDocument/2006/relationships/image"/><Relationship Id="rId4" Target="../media/image21.jpeg" Type="http://schemas.openxmlformats.org/officeDocument/2006/relationships/image"/></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24.xml" Type="http://schemas.openxmlformats.org/officeDocument/2006/relationships/notesSlide"/><Relationship Id="rId3" Target="../media/image20.jpeg" Type="http://schemas.openxmlformats.org/officeDocument/2006/relationships/image"/><Relationship Id="rId4" Target="../media/image31.jpeg" Type="http://schemas.openxmlformats.org/officeDocument/2006/relationships/image"/></Relationships>
</file>

<file path=ppt/slides/_rels/slide25.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25.xml" Type="http://schemas.openxmlformats.org/officeDocument/2006/relationships/notesSlide"/><Relationship Id="rId3" Target="../media/image24.jpeg" Type="http://schemas.openxmlformats.org/officeDocument/2006/relationships/image"/><Relationship Id="rId4" Target="../media/image30.jpeg" Type="http://schemas.openxmlformats.org/officeDocument/2006/relationships/image"/></Relationships>
</file>

<file path=ppt/slides/_rels/slide26.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26.xml" Type="http://schemas.openxmlformats.org/officeDocument/2006/relationships/notesSlide"/><Relationship Id="rId3" Target="../media/image19.jpeg" Type="http://schemas.openxmlformats.org/officeDocument/2006/relationships/image"/><Relationship Id="rId4" Target="../media/image26.jpeg" Type="http://schemas.openxmlformats.org/officeDocument/2006/relationships/image"/></Relationships>
</file>

<file path=ppt/slides/_rels/slide27.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27.xml" Type="http://schemas.openxmlformats.org/officeDocument/2006/relationships/notesSlide"/><Relationship Id="rId3" Target="../media/image22.jpeg" Type="http://schemas.openxmlformats.org/officeDocument/2006/relationships/image"/><Relationship Id="rId4" Target="../media/image28.jpeg" Type="http://schemas.openxmlformats.org/officeDocument/2006/relationships/image"/></Relationships>
</file>

<file path=ppt/slides/_rels/slide28.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28.xml" Type="http://schemas.openxmlformats.org/officeDocument/2006/relationships/notesSlide"/><Relationship Id="rId3" Target="../media/image25.jpeg" Type="http://schemas.openxmlformats.org/officeDocument/2006/relationships/image"/><Relationship Id="rId4" Target="../media/image23.jpeg" Type="http://schemas.openxmlformats.org/officeDocument/2006/relationships/image"/></Relationships>
</file>

<file path=ppt/slides/_rels/slide29.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29.xml" Type="http://schemas.openxmlformats.org/officeDocument/2006/relationships/notesSlide"/><Relationship Id="rId3" Target="../media/image27.jpeg" Type="http://schemas.openxmlformats.org/officeDocument/2006/relationships/image"/></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slide" Target="/ppt/slides/slide4.xml"/><Relationship Id="rId5" Type="http://schemas.openxmlformats.org/officeDocument/2006/relationships/slide" Target="/ppt/slides/slide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comments" Target="../comments/comment1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arget="../slideLayouts/slideLayout8.xml" Type="http://schemas.openxmlformats.org/officeDocument/2006/relationships/slideLayout"/><Relationship Id="rId2" Target="../notesSlides/notesSlide32.xml" Type="http://schemas.openxmlformats.org/officeDocument/2006/relationships/notesSlide"/><Relationship Id="rId3" Target="../media/image32.jpeg" Type="http://schemas.openxmlformats.org/officeDocument/2006/relationships/image"/></Relationships>
</file>

<file path=ppt/slides/_rels/slide33.xml.rels><?xml version="1.0" encoding="UTF-8" standalone="yes" ?><Relationships xmlns="http://schemas.openxmlformats.org/package/2006/relationships"><Relationship Id="rId1" Target="../slideLayouts/slideLayout8.xml" Type="http://schemas.openxmlformats.org/officeDocument/2006/relationships/slideLayout"/><Relationship Id="rId2" Target="../notesSlides/notesSlide33.xml" Type="http://schemas.openxmlformats.org/officeDocument/2006/relationships/notesSlide"/><Relationship Id="rId3" Target="../media/image35.jpeg" Type="http://schemas.openxmlformats.org/officeDocument/2006/relationships/image"/></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comments" Target="../comments/comment13.xml"/><Relationship Id="rId4" Type="http://schemas.openxmlformats.org/officeDocument/2006/relationships/hyperlink" Target="https://arxiv.org/abs/1508.0657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omments" Target="../comments/commen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comments" Target="../comments/commen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comments" Target="../comments/commen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www.tensorflow.org/tutorials/generative/style_transfer" TargetMode="External"/><Relationship Id="rId4" Type="http://schemas.openxmlformats.org/officeDocument/2006/relationships/hyperlink" Target="https://github.com/lengstrom/fast-style-transfe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xml" Type="http://schemas.openxmlformats.org/officeDocument/2006/relationships/notesSlide"/><Relationship Id="rId3" Target="../comments/comment2.xml" Type="http://schemas.openxmlformats.org/officeDocument/2006/relationships/comments"/><Relationship Id="rId4" Target="../media/image8.jpeg" Type="http://schemas.openxmlformats.org/officeDocument/2006/relationships/image"/></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arget="../slideLayouts/slideLayout10.xml" Type="http://schemas.openxmlformats.org/officeDocument/2006/relationships/slideLayout"/><Relationship Id="rId2" Target="../notesSlides/notesSlide6.xml" Type="http://schemas.openxmlformats.org/officeDocument/2006/relationships/notesSlide"/><Relationship Id="rId3" Target="../comments/comment4.xml" Type="http://schemas.openxmlformats.org/officeDocument/2006/relationships/comments"/><Relationship Id="rId4" Target="../media/image7.jpeg" Type="http://schemas.openxmlformats.org/officeDocument/2006/relationships/image"/><Relationship Id="rId5" Target="../media/image16.jpeg" Type="http://schemas.openxmlformats.org/officeDocument/2006/relationships/image"/></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hyperlink" Target="https://arxiv.org/abs/1508.06576" TargetMode="External"/><Relationship Id="rId5" Type="http://schemas.openxmlformats.org/officeDocument/2006/relationships/hyperlink" Target="https://cs.stanford.edu/people/jcjohns/eccv16/" TargetMode="External"/><Relationship Id="rId6" Type="http://schemas.openxmlformats.org/officeDocument/2006/relationships/hyperlink" Target="https://arxiv.org/abs/1607.0802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9.xml" Type="http://schemas.openxmlformats.org/officeDocument/2006/relationships/notesSlide"/><Relationship Id="rId3" Target="../media/image36.png" Type="http://schemas.openxmlformats.org/officeDocument/2006/relationships/image"/><Relationship Id="rId4"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bg>
      <p:bgPr>
        <a:solidFill>
          <a:srgbClr val="178D7D">
            <a:alpha val="68080"/>
          </a:srgbClr>
        </a:solidFill>
      </p:bgPr>
    </p:bg>
    <p:spTree>
      <p:nvGrpSpPr>
        <p:cNvPr id="134" name="Shape 134"/>
        <p:cNvGrpSpPr/>
        <p:nvPr/>
      </p:nvGrpSpPr>
      <p:grpSpPr>
        <a:xfrm>
          <a:off x="0" y="0"/>
          <a:ext cx="0" cy="0"/>
          <a:chOff x="0" y="0"/>
          <a:chExt cx="0" cy="0"/>
        </a:xfrm>
      </p:grpSpPr>
      <p:pic>
        <p:nvPicPr>
          <p:cNvPr descr="Open Chromebook laptop computer" id="135" name="Google Shape;135;p17"/>
          <p:cNvPicPr preferRelativeResize="0"/>
          <p:nvPr/>
        </p:nvPicPr>
        <p:blipFill rotWithShape="1">
          <a:blip r:embed="rId3">
            <a:alphaModFix/>
          </a:blip>
          <a:srcRect r="2"/>
          <a:stretch/>
        </p:blipFill>
        <p:spPr>
          <a:xfrm>
            <a:off x="181050" y="2099338"/>
            <a:ext cx="8962952" cy="3095075"/>
          </a:xfrm>
          <a:prstGeom prst="rect">
            <a:avLst/>
          </a:prstGeom>
          <a:noFill/>
          <a:ln>
            <a:noFill/>
          </a:ln>
        </p:spPr>
      </p:pic>
      <p:sp>
        <p:nvSpPr>
          <p:cNvPr id="136" name="Google Shape;136;p17"/>
          <p:cNvSpPr txBox="1"/>
          <p:nvPr>
            <p:ph type="ctrTitle"/>
          </p:nvPr>
        </p:nvSpPr>
        <p:spPr>
          <a:xfrm>
            <a:off x="181050" y="1302125"/>
            <a:ext cx="8240700" cy="1446900"/>
          </a:xfrm>
          <a:prstGeom prst="rect">
            <a:avLst/>
          </a:prstGeom>
        </p:spPr>
        <p:txBody>
          <a:bodyPr anchor="t" anchorCtr="0" bIns="91425" lIns="91425" rIns="91425" spcFirstLastPara="1" tIns="91425" wrap="square">
            <a:noAutofit/>
          </a:bodyPr>
          <a:lstStyle/>
          <a:p>
            <a:pPr algn="l" indent="457200" lvl="0" marL="914400" rtl="0">
              <a:spcBef>
                <a:spcPts val="0"/>
              </a:spcBef>
              <a:spcAft>
                <a:spcPts val="0"/>
              </a:spcAft>
              <a:buNone/>
            </a:pPr>
            <a:r>
              <a:rPr lang="en" sz="3600"/>
              <a:t>Theme based Colorization</a:t>
            </a:r>
            <a:endParaRPr sz="3000"/>
          </a:p>
        </p:txBody>
      </p:sp>
      <p:pic>
        <p:nvPicPr>
          <p:cNvPr id="137" name="Google Shape;137;p17"/>
          <p:cNvPicPr preferRelativeResize="0"/>
          <p:nvPr/>
        </p:nvPicPr>
        <p:blipFill>
          <a:blip r:embed="rId4">
            <a:alphaModFix/>
          </a:blip>
          <a:stretch>
            <a:fillRect/>
          </a:stretch>
        </p:blipFill>
        <p:spPr>
          <a:xfrm>
            <a:off x="1289800" y="2323963"/>
            <a:ext cx="7043751" cy="224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4" name="Shape 194"/>
        <p:cNvGrpSpPr/>
        <p:nvPr/>
      </p:nvGrpSpPr>
      <p:grpSpPr>
        <a:xfrm>
          <a:off x="0" y="0"/>
          <a:ext cx="0" cy="0"/>
          <a:chOff x="0" y="0"/>
          <a:chExt cx="0" cy="0"/>
        </a:xfrm>
      </p:grpSpPr>
      <p:sp>
        <p:nvSpPr>
          <p:cNvPr id="195" name="Google Shape;195;p26"/>
          <p:cNvSpPr txBox="1"/>
          <p:nvPr>
            <p:ph type="title"/>
          </p:nvPr>
        </p:nvSpPr>
        <p:spPr>
          <a:xfrm>
            <a:off x="729450" y="372250"/>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a:t>
            </a:r>
            <a:endParaRPr b="0"/>
          </a:p>
        </p:txBody>
      </p:sp>
      <p:sp>
        <p:nvSpPr>
          <p:cNvPr id="196" name="Google Shape;196;p26"/>
          <p:cNvSpPr txBox="1"/>
          <p:nvPr>
            <p:ph type="title"/>
          </p:nvPr>
        </p:nvSpPr>
        <p:spPr>
          <a:xfrm>
            <a:off x="380925" y="835325"/>
            <a:ext cx="6824700" cy="25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CNN consists of layers of small </a:t>
            </a:r>
            <a:endParaRPr b="0" sz="1600">
              <a:latin typeface="Lato"/>
              <a:ea typeface="Lato"/>
              <a:cs typeface="Lato"/>
              <a:sym typeface="Lato"/>
            </a:endParaRPr>
          </a:p>
          <a:p>
            <a:pPr indent="0" lvl="0" marL="457200" rtl="0" algn="l">
              <a:spcBef>
                <a:spcPts val="0"/>
              </a:spcBef>
              <a:spcAft>
                <a:spcPts val="0"/>
              </a:spcAft>
              <a:buNone/>
            </a:pPr>
            <a:r>
              <a:rPr b="0" lang="en" sz="1600">
                <a:latin typeface="Lato"/>
                <a:ea typeface="Lato"/>
                <a:cs typeface="Lato"/>
                <a:sym typeface="Lato"/>
              </a:rPr>
              <a:t>computational units that process </a:t>
            </a:r>
            <a:endParaRPr b="0" sz="1600">
              <a:latin typeface="Lato"/>
              <a:ea typeface="Lato"/>
              <a:cs typeface="Lato"/>
              <a:sym typeface="Lato"/>
            </a:endParaRPr>
          </a:p>
          <a:p>
            <a:pPr indent="0" lvl="0" marL="457200" rtl="0" algn="l">
              <a:spcBef>
                <a:spcPts val="0"/>
              </a:spcBef>
              <a:spcAft>
                <a:spcPts val="0"/>
              </a:spcAft>
              <a:buNone/>
            </a:pPr>
            <a:r>
              <a:rPr b="0" lang="en" sz="1600">
                <a:latin typeface="Lato"/>
                <a:ea typeface="Lato"/>
                <a:cs typeface="Lato"/>
                <a:sym typeface="Lato"/>
              </a:rPr>
              <a:t>visual information hierarchy  in a </a:t>
            </a:r>
            <a:endParaRPr b="0" sz="1600">
              <a:latin typeface="Lato"/>
              <a:ea typeface="Lato"/>
              <a:cs typeface="Lato"/>
              <a:sym typeface="Lato"/>
            </a:endParaRPr>
          </a:p>
          <a:p>
            <a:pPr indent="0" lvl="0" marL="457200" rtl="0" algn="l">
              <a:spcBef>
                <a:spcPts val="0"/>
              </a:spcBef>
              <a:spcAft>
                <a:spcPts val="0"/>
              </a:spcAft>
              <a:buNone/>
            </a:pPr>
            <a:r>
              <a:rPr b="0" lang="en" sz="1600">
                <a:latin typeface="Lato"/>
                <a:ea typeface="Lato"/>
                <a:cs typeface="Lato"/>
                <a:sym typeface="Lato"/>
              </a:rPr>
              <a:t>feed-forward manner</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Each layer of units can be understood as</a:t>
            </a:r>
            <a:endParaRPr b="0" sz="1600">
              <a:latin typeface="Lato"/>
              <a:ea typeface="Lato"/>
              <a:cs typeface="Lato"/>
              <a:sym typeface="Lato"/>
            </a:endParaRPr>
          </a:p>
          <a:p>
            <a:pPr indent="0" lvl="0" marL="0" rtl="0" algn="l">
              <a:spcBef>
                <a:spcPts val="0"/>
              </a:spcBef>
              <a:spcAft>
                <a:spcPts val="0"/>
              </a:spcAft>
              <a:buNone/>
            </a:pPr>
            <a:r>
              <a:rPr b="0" lang="en" sz="1600">
                <a:latin typeface="Lato"/>
                <a:ea typeface="Lato"/>
                <a:cs typeface="Lato"/>
                <a:sym typeface="Lato"/>
              </a:rPr>
              <a:t>         a collection of </a:t>
            </a:r>
            <a:r>
              <a:rPr b="0" lang="en" sz="1600">
                <a:solidFill>
                  <a:srgbClr val="00FFFF"/>
                </a:solidFill>
                <a:latin typeface="Lato"/>
                <a:ea typeface="Lato"/>
                <a:cs typeface="Lato"/>
                <a:sym typeface="Lato"/>
              </a:rPr>
              <a:t>image filters</a:t>
            </a:r>
            <a:r>
              <a:rPr b="0" lang="en" sz="1600">
                <a:latin typeface="Lato"/>
                <a:ea typeface="Lato"/>
                <a:cs typeface="Lato"/>
                <a:sym typeface="Lato"/>
              </a:rPr>
              <a:t>, each of which </a:t>
            </a:r>
            <a:endParaRPr b="0" sz="1600">
              <a:latin typeface="Lato"/>
              <a:ea typeface="Lato"/>
              <a:cs typeface="Lato"/>
              <a:sym typeface="Lato"/>
            </a:endParaRPr>
          </a:p>
          <a:p>
            <a:pPr indent="0" lvl="0" marL="0" rtl="0" algn="l">
              <a:spcBef>
                <a:spcPts val="0"/>
              </a:spcBef>
              <a:spcAft>
                <a:spcPts val="0"/>
              </a:spcAft>
              <a:buNone/>
            </a:pPr>
            <a:r>
              <a:rPr b="0" lang="en" sz="1600">
                <a:latin typeface="Lato"/>
                <a:ea typeface="Lato"/>
                <a:cs typeface="Lato"/>
                <a:sym typeface="Lato"/>
              </a:rPr>
              <a:t>         extracts a certain feature from image.</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Output of each given layer consists of feature-maps : differently filtered versions of the input image.</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We will be using pretrained VGG model : </a:t>
            </a:r>
            <a:endParaRPr b="0" sz="1600">
              <a:latin typeface="Lato"/>
              <a:ea typeface="Lato"/>
              <a:cs typeface="Lato"/>
              <a:sym typeface="Lato"/>
            </a:endParaRPr>
          </a:p>
          <a:p>
            <a:pPr indent="457200" lvl="0" marL="0" rtl="0" algn="l">
              <a:spcBef>
                <a:spcPts val="0"/>
              </a:spcBef>
              <a:spcAft>
                <a:spcPts val="0"/>
              </a:spcAft>
              <a:buNone/>
            </a:pPr>
            <a:r>
              <a:rPr b="0" lang="en" sz="1600" u="sng">
                <a:solidFill>
                  <a:schemeClr val="hlink"/>
                </a:solidFill>
                <a:latin typeface="Lato"/>
                <a:ea typeface="Lato"/>
                <a:cs typeface="Lato"/>
                <a:sym typeface="Lato"/>
                <a:hlinkClick r:id="rId4"/>
              </a:rPr>
              <a:t>http://www.vlfeat.org/matconvnet/models/beta16/imagenet-vgg-verydeep-19.mat</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p:txBody>
      </p:sp>
      <p:pic>
        <p:nvPicPr>
          <p:cNvPr id="197" name="Google Shape;197;p26"/>
          <p:cNvPicPr preferRelativeResize="0"/>
          <p:nvPr/>
        </p:nvPicPr>
        <p:blipFill>
          <a:blip r:embed="rId5">
            <a:alphaModFix/>
          </a:blip>
          <a:stretch>
            <a:fillRect/>
          </a:stretch>
        </p:blipFill>
        <p:spPr>
          <a:xfrm>
            <a:off x="4758925" y="189450"/>
            <a:ext cx="3604651" cy="270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03" name="Google Shape;203;p2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Extraction of content from the image.</a:t>
            </a:r>
            <a:endParaRPr/>
          </a:p>
        </p:txBody>
      </p:sp>
      <p:sp>
        <p:nvSpPr>
          <p:cNvPr id="204" name="Google Shape;204;p27"/>
          <p:cNvSpPr txBox="1"/>
          <p:nvPr>
            <p:ph idx="2" type="body"/>
          </p:nvPr>
        </p:nvSpPr>
        <p:spPr>
          <a:xfrm>
            <a:off x="5143675" y="693625"/>
            <a:ext cx="3374400" cy="267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input image is transformed into representations that increasingly care about </a:t>
            </a:r>
            <a:r>
              <a:rPr lang="en">
                <a:solidFill>
                  <a:srgbClr val="178D7D"/>
                </a:solidFill>
              </a:rPr>
              <a:t>the actual content of image</a:t>
            </a:r>
            <a:r>
              <a:rPr lang="en"/>
              <a:t> as compared to its </a:t>
            </a:r>
            <a:r>
              <a:rPr lang="en"/>
              <a:t>detailed</a:t>
            </a:r>
            <a:r>
              <a:rPr lang="en"/>
              <a:t> pixel values.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We refer to </a:t>
            </a:r>
            <a:r>
              <a:rPr lang="en">
                <a:solidFill>
                  <a:schemeClr val="dk1"/>
                </a:solidFill>
              </a:rPr>
              <a:t>Feature responses in higher layer of the network</a:t>
            </a:r>
            <a:r>
              <a:rPr lang="en"/>
              <a:t> as content representations.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The ,4_2,5_2 </a:t>
            </a:r>
            <a:r>
              <a:rPr lang="en"/>
              <a:t>convolution</a:t>
            </a:r>
            <a:r>
              <a:rPr lang="en"/>
              <a:t> layer of pre-trained VGG-19 network is used  as content extractor.</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10" name="Google Shape;210;p28"/>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Extraction of style from the image.</a:t>
            </a:r>
            <a:endParaRPr/>
          </a:p>
        </p:txBody>
      </p:sp>
      <p:sp>
        <p:nvSpPr>
          <p:cNvPr id="211" name="Google Shape;211;p28"/>
          <p:cNvSpPr txBox="1"/>
          <p:nvPr>
            <p:ph idx="2" type="body"/>
          </p:nvPr>
        </p:nvSpPr>
        <p:spPr>
          <a:xfrm>
            <a:off x="4765625" y="255650"/>
            <a:ext cx="4206300" cy="267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obtain a representation of the style of an input image, we use </a:t>
            </a:r>
            <a:r>
              <a:rPr lang="en">
                <a:solidFill>
                  <a:schemeClr val="dk1"/>
                </a:solidFill>
              </a:rPr>
              <a:t>correlations between the different filter responses over the spatial extent of the feature maps</a:t>
            </a:r>
            <a:r>
              <a:rPr lang="en"/>
              <a:t>. We obtain a stationary, multi-scale representation of the input image, which captures its texture information but not the global arrangement"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These correlations between feature maps in known as gram matrix.</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The layers used for calculation of gram matrix are 1_1, 2-1, 3_1, 4_1, 5_1 with varied style weight constant for each layer.</a:t>
            </a:r>
            <a:endParaRPr/>
          </a:p>
          <a:p>
            <a:pPr indent="-298450" lvl="1" marL="914400" rtl="0" algn="l">
              <a:spcBef>
                <a:spcPts val="0"/>
              </a:spcBef>
              <a:spcAft>
                <a:spcPts val="0"/>
              </a:spcAft>
              <a:buSzPts val="1100"/>
              <a:buChar char="○"/>
            </a:pPr>
            <a:r>
              <a:rPr lang="en"/>
              <a:t>This constant can be seen as a hyperparameter used for changing style levels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29"/>
          <p:cNvPicPr preferRelativeResize="0"/>
          <p:nvPr/>
        </p:nvPicPr>
        <p:blipFill>
          <a:blip r:embed="rId3">
            <a:alphaModFix/>
          </a:blip>
          <a:stretch>
            <a:fillRect/>
          </a:stretch>
        </p:blipFill>
        <p:spPr>
          <a:xfrm>
            <a:off x="1536900" y="137863"/>
            <a:ext cx="6347976" cy="476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pic>
        <p:nvPicPr>
          <p:cNvPr id="221" name="Google Shape;221;p30"/>
          <p:cNvPicPr preferRelativeResize="0"/>
          <p:nvPr/>
        </p:nvPicPr>
        <p:blipFill>
          <a:blip r:embed="rId3">
            <a:alphaModFix/>
          </a:blip>
          <a:stretch>
            <a:fillRect/>
          </a:stretch>
        </p:blipFill>
        <p:spPr>
          <a:xfrm>
            <a:off x="998613" y="111650"/>
            <a:ext cx="7146768"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idx="1" type="body"/>
          </p:nvPr>
        </p:nvSpPr>
        <p:spPr>
          <a:xfrm>
            <a:off x="727650" y="1308600"/>
            <a:ext cx="7688700" cy="319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t>
            </a:r>
            <a:r>
              <a:rPr lang="en"/>
              <a:t>he feature space provided by the 16 convolutional and 5 pooling layers of the 19 layer VGG Network.</a:t>
            </a:r>
            <a:endParaRPr/>
          </a:p>
          <a:p>
            <a:pPr indent="-311150" lvl="0" marL="457200" rtl="0" algn="l">
              <a:spcBef>
                <a:spcPts val="0"/>
              </a:spcBef>
              <a:spcAft>
                <a:spcPts val="0"/>
              </a:spcAft>
              <a:buSzPts val="1300"/>
              <a:buChar char="●"/>
            </a:pPr>
            <a:r>
              <a:rPr lang="en"/>
              <a:t>j</a:t>
            </a:r>
            <a:r>
              <a:rPr lang="en"/>
              <a:t>bj  as input image , is encoded in each layer of the CNN by the filter responses to that image.</a:t>
            </a:r>
            <a:endParaRPr/>
          </a:p>
          <a:p>
            <a:pPr indent="-311150" lvl="0" marL="457200" rtl="0" algn="l">
              <a:spcBef>
                <a:spcPts val="0"/>
              </a:spcBef>
              <a:spcAft>
                <a:spcPts val="0"/>
              </a:spcAft>
              <a:buSzPts val="1300"/>
              <a:buChar char="●"/>
            </a:pPr>
            <a:r>
              <a:rPr lang="en"/>
              <a:t> A layer with N</a:t>
            </a:r>
            <a:r>
              <a:rPr baseline="-25000" lang="en"/>
              <a:t>L</a:t>
            </a:r>
            <a:r>
              <a:rPr lang="en"/>
              <a:t> distinct filters has N</a:t>
            </a:r>
            <a:r>
              <a:rPr baseline="-25000" lang="en"/>
              <a:t>L</a:t>
            </a:r>
            <a:r>
              <a:rPr baseline="-25000" lang="en"/>
              <a:t>  </a:t>
            </a:r>
            <a:r>
              <a:rPr lang="en"/>
              <a:t>feature maps each of size M</a:t>
            </a:r>
            <a:r>
              <a:rPr baseline="-25000" lang="en"/>
              <a:t>L</a:t>
            </a:r>
            <a:r>
              <a:rPr lang="en"/>
              <a:t>, where M</a:t>
            </a:r>
            <a:r>
              <a:rPr baseline="-25000" lang="en"/>
              <a:t>L</a:t>
            </a:r>
            <a:r>
              <a:rPr lang="en"/>
              <a:t> is the height times the width of the feature map.</a:t>
            </a:r>
            <a:endParaRPr/>
          </a:p>
          <a:p>
            <a:pPr indent="-311150" lvl="0" marL="457200" rtl="0" algn="l">
              <a:spcBef>
                <a:spcPts val="0"/>
              </a:spcBef>
              <a:spcAft>
                <a:spcPts val="0"/>
              </a:spcAft>
              <a:buSzPts val="1300"/>
              <a:buChar char="●"/>
            </a:pPr>
            <a:r>
              <a:rPr lang="en"/>
              <a:t>So the responses in a layer L can be stored in a matrix :  </a:t>
            </a:r>
            <a:endParaRPr/>
          </a:p>
          <a:p>
            <a:pPr indent="-298450" lvl="1" marL="914400" rtl="0" algn="l">
              <a:spcBef>
                <a:spcPts val="0"/>
              </a:spcBef>
              <a:spcAft>
                <a:spcPts val="0"/>
              </a:spcAft>
              <a:buSzPts val="1100"/>
              <a:buChar char="○"/>
            </a:pPr>
            <a:r>
              <a:rPr lang="en"/>
              <a:t>where         is the activation of the i</a:t>
            </a:r>
            <a:r>
              <a:rPr baseline="30000" lang="en"/>
              <a:t>th</a:t>
            </a:r>
            <a:r>
              <a:rPr lang="en"/>
              <a:t> filter at position j in layer L</a:t>
            </a:r>
            <a:endParaRPr/>
          </a:p>
          <a:p>
            <a:pPr indent="-298450" lvl="1" marL="914400" rtl="0" algn="l">
              <a:spcBef>
                <a:spcPts val="0"/>
              </a:spcBef>
              <a:spcAft>
                <a:spcPts val="0"/>
              </a:spcAft>
              <a:buSzPts val="1100"/>
              <a:buChar char="○"/>
            </a:pPr>
            <a:r>
              <a:t/>
            </a:r>
            <a:endParaRPr/>
          </a:p>
          <a:p>
            <a:pPr indent="-323850" lvl="0" marL="457200" rtl="0" algn="l">
              <a:spcBef>
                <a:spcPts val="0"/>
              </a:spcBef>
              <a:spcAft>
                <a:spcPts val="0"/>
              </a:spcAft>
              <a:buSzPts val="1500"/>
              <a:buChar char="●"/>
            </a:pPr>
            <a:r>
              <a:rPr b="1" lang="en" sz="1500"/>
              <a:t>Content Loss</a:t>
            </a:r>
            <a:endParaRPr b="1" sz="1500"/>
          </a:p>
          <a:p>
            <a:pPr indent="-323850" lvl="1" marL="914400" rtl="0" algn="l">
              <a:spcBef>
                <a:spcPts val="0"/>
              </a:spcBef>
              <a:spcAft>
                <a:spcPts val="0"/>
              </a:spcAft>
              <a:buSzPts val="1500"/>
              <a:buChar char="○"/>
            </a:pPr>
            <a:r>
              <a:rPr lang="en"/>
              <a:t>Let P </a:t>
            </a:r>
            <a:r>
              <a:rPr lang="en"/>
              <a:t>be the original image</a:t>
            </a:r>
            <a:r>
              <a:rPr lang="en"/>
              <a:t> </a:t>
            </a:r>
            <a:r>
              <a:rPr lang="en"/>
              <a:t>and X ,</a:t>
            </a:r>
            <a:r>
              <a:rPr lang="en"/>
              <a:t> the image that is generated and P and F their respective feature representation in layer. We then define the squared-error loss between the two feature representations as the content loss.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27" name="Google Shape;227;p31"/>
          <p:cNvPicPr preferRelativeResize="0"/>
          <p:nvPr/>
        </p:nvPicPr>
        <p:blipFill>
          <a:blip r:embed="rId3">
            <a:alphaModFix/>
          </a:blip>
          <a:stretch>
            <a:fillRect/>
          </a:stretch>
        </p:blipFill>
        <p:spPr>
          <a:xfrm>
            <a:off x="5265300" y="2460575"/>
            <a:ext cx="1134347" cy="358600"/>
          </a:xfrm>
          <a:prstGeom prst="rect">
            <a:avLst/>
          </a:prstGeom>
          <a:noFill/>
          <a:ln>
            <a:noFill/>
          </a:ln>
        </p:spPr>
      </p:pic>
      <p:pic>
        <p:nvPicPr>
          <p:cNvPr id="228" name="Google Shape;228;p31"/>
          <p:cNvPicPr preferRelativeResize="0"/>
          <p:nvPr/>
        </p:nvPicPr>
        <p:blipFill>
          <a:blip r:embed="rId4">
            <a:alphaModFix/>
          </a:blip>
          <a:stretch>
            <a:fillRect/>
          </a:stretch>
        </p:blipFill>
        <p:spPr>
          <a:xfrm>
            <a:off x="1262575" y="1843425"/>
            <a:ext cx="190025" cy="239275"/>
          </a:xfrm>
          <a:prstGeom prst="rect">
            <a:avLst/>
          </a:prstGeom>
          <a:noFill/>
          <a:ln>
            <a:noFill/>
          </a:ln>
        </p:spPr>
      </p:pic>
      <p:pic>
        <p:nvPicPr>
          <p:cNvPr id="229" name="Google Shape;229;p31"/>
          <p:cNvPicPr preferRelativeResize="0"/>
          <p:nvPr/>
        </p:nvPicPr>
        <p:blipFill>
          <a:blip r:embed="rId5">
            <a:alphaModFix/>
          </a:blip>
          <a:stretch>
            <a:fillRect/>
          </a:stretch>
        </p:blipFill>
        <p:spPr>
          <a:xfrm>
            <a:off x="2158850" y="2758073"/>
            <a:ext cx="243775" cy="295475"/>
          </a:xfrm>
          <a:prstGeom prst="rect">
            <a:avLst/>
          </a:prstGeom>
          <a:noFill/>
          <a:ln>
            <a:noFill/>
          </a:ln>
        </p:spPr>
      </p:pic>
      <p:pic>
        <p:nvPicPr>
          <p:cNvPr id="230" name="Google Shape;230;p31"/>
          <p:cNvPicPr preferRelativeResize="0"/>
          <p:nvPr/>
        </p:nvPicPr>
        <p:blipFill>
          <a:blip r:embed="rId6">
            <a:alphaModFix/>
          </a:blip>
          <a:stretch>
            <a:fillRect/>
          </a:stretch>
        </p:blipFill>
        <p:spPr>
          <a:xfrm>
            <a:off x="2952613" y="3854400"/>
            <a:ext cx="3238775" cy="59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727650" y="1306775"/>
            <a:ext cx="8305500" cy="3194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Style</a:t>
            </a:r>
            <a:r>
              <a:rPr b="1" lang="en" sz="1500"/>
              <a:t> Loss</a:t>
            </a:r>
            <a:endParaRPr b="1" sz="1500"/>
          </a:p>
          <a:p>
            <a:pPr indent="-330200" lvl="1" marL="914400" rtl="0" algn="l">
              <a:spcBef>
                <a:spcPts val="0"/>
              </a:spcBef>
              <a:spcAft>
                <a:spcPts val="0"/>
              </a:spcAft>
              <a:buSzPts val="1600"/>
              <a:buChar char="○"/>
            </a:pPr>
            <a:r>
              <a:rPr lang="en" sz="1200"/>
              <a:t>Let A  be the original image and X ,the image that is generated and A</a:t>
            </a:r>
            <a:r>
              <a:rPr baseline="-25000" lang="en" sz="1200"/>
              <a:t>i </a:t>
            </a:r>
            <a:r>
              <a:rPr lang="en" sz="1200"/>
              <a:t>and G</a:t>
            </a:r>
            <a:r>
              <a:rPr baseline="-25000" lang="en" sz="1200"/>
              <a:t>i</a:t>
            </a:r>
            <a:r>
              <a:rPr lang="en" sz="1200"/>
              <a:t> their respective style representations in layer i. The contribution of that layer to the total loss is then</a:t>
            </a:r>
            <a:endParaRPr sz="1200"/>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Loss : </a:t>
            </a:r>
            <a:endParaRPr/>
          </a:p>
          <a:p>
            <a:pPr indent="0" lvl="0" marL="914400" rtl="0" algn="l">
              <a:spcBef>
                <a:spcPts val="1600"/>
              </a:spcBef>
              <a:spcAft>
                <a:spcPts val="0"/>
              </a:spcAft>
              <a:buNone/>
            </a:pPr>
            <a:r>
              <a:rPr lang="en" sz="1100"/>
              <a:t>                               is Gram matrix ,where          is the inner product between the vectorised feature map i and j in layer l . </a:t>
            </a:r>
            <a:endParaRPr sz="1100"/>
          </a:p>
          <a:p>
            <a:pPr indent="-311150" lvl="0" marL="457200" rtl="0" algn="l">
              <a:spcBef>
                <a:spcPts val="1600"/>
              </a:spcBef>
              <a:spcAft>
                <a:spcPts val="0"/>
              </a:spcAft>
              <a:buSzPts val="1300"/>
              <a:buChar char="●"/>
            </a:pPr>
            <a:r>
              <a:rPr lang="en"/>
              <a:t>To generate the images that mix the content of a photograph with the style of a painting  , we jointly minimise the distance of a white noise image from the content representation of the photograph in one layer of the network and the style representation of the painting in a number of layers of the CNN. </a:t>
            </a:r>
            <a:endParaRPr/>
          </a:p>
          <a:p>
            <a:pPr indent="0" lvl="0" marL="457200" rtl="0" algn="l">
              <a:spcBef>
                <a:spcPts val="1600"/>
              </a:spcBef>
              <a:spcAft>
                <a:spcPts val="1600"/>
              </a:spcAft>
              <a:buNone/>
            </a:pPr>
            <a:r>
              <a:t/>
            </a:r>
            <a:endParaRPr/>
          </a:p>
        </p:txBody>
      </p:sp>
      <p:pic>
        <p:nvPicPr>
          <p:cNvPr id="236" name="Google Shape;236;p32"/>
          <p:cNvPicPr preferRelativeResize="0"/>
          <p:nvPr/>
        </p:nvPicPr>
        <p:blipFill>
          <a:blip r:embed="rId3">
            <a:alphaModFix/>
          </a:blip>
          <a:stretch>
            <a:fillRect/>
          </a:stretch>
        </p:blipFill>
        <p:spPr>
          <a:xfrm>
            <a:off x="3554250" y="2179250"/>
            <a:ext cx="2311350" cy="658425"/>
          </a:xfrm>
          <a:prstGeom prst="rect">
            <a:avLst/>
          </a:prstGeom>
          <a:noFill/>
          <a:ln>
            <a:noFill/>
          </a:ln>
        </p:spPr>
      </p:pic>
      <p:pic>
        <p:nvPicPr>
          <p:cNvPr id="237" name="Google Shape;237;p32"/>
          <p:cNvPicPr preferRelativeResize="0"/>
          <p:nvPr/>
        </p:nvPicPr>
        <p:blipFill>
          <a:blip r:embed="rId4">
            <a:alphaModFix/>
          </a:blip>
          <a:stretch>
            <a:fillRect/>
          </a:stretch>
        </p:blipFill>
        <p:spPr>
          <a:xfrm>
            <a:off x="1731125" y="2620350"/>
            <a:ext cx="1588200" cy="567225"/>
          </a:xfrm>
          <a:prstGeom prst="rect">
            <a:avLst/>
          </a:prstGeom>
          <a:noFill/>
          <a:ln>
            <a:noFill/>
          </a:ln>
        </p:spPr>
      </p:pic>
      <p:pic>
        <p:nvPicPr>
          <p:cNvPr id="238" name="Google Shape;238;p32"/>
          <p:cNvPicPr preferRelativeResize="0"/>
          <p:nvPr/>
        </p:nvPicPr>
        <p:blipFill>
          <a:blip r:embed="rId5">
            <a:alphaModFix/>
          </a:blip>
          <a:stretch>
            <a:fillRect/>
          </a:stretch>
        </p:blipFill>
        <p:spPr>
          <a:xfrm>
            <a:off x="1272800" y="3085725"/>
            <a:ext cx="1465975" cy="523000"/>
          </a:xfrm>
          <a:prstGeom prst="rect">
            <a:avLst/>
          </a:prstGeom>
          <a:noFill/>
          <a:ln>
            <a:noFill/>
          </a:ln>
        </p:spPr>
      </p:pic>
      <p:pic>
        <p:nvPicPr>
          <p:cNvPr id="239" name="Google Shape;239;p32"/>
          <p:cNvPicPr preferRelativeResize="0"/>
          <p:nvPr/>
        </p:nvPicPr>
        <p:blipFill>
          <a:blip r:embed="rId6">
            <a:alphaModFix/>
          </a:blip>
          <a:stretch>
            <a:fillRect/>
          </a:stretch>
        </p:blipFill>
        <p:spPr>
          <a:xfrm>
            <a:off x="4235600" y="3216900"/>
            <a:ext cx="285475" cy="26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idx="1" type="body"/>
          </p:nvPr>
        </p:nvSpPr>
        <p:spPr>
          <a:xfrm>
            <a:off x="729450" y="1359550"/>
            <a:ext cx="7688700" cy="2980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 let p be the photograph and a be the artwork. The loss function we minimise is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𝞪</a:t>
            </a:r>
            <a:r>
              <a:rPr lang="en"/>
              <a:t> and 𝛃 are hyper-parameters</a:t>
            </a:r>
            <a:endParaRPr/>
          </a:p>
          <a:p>
            <a:pPr indent="-298450" lvl="1" marL="914400" rtl="0" algn="l">
              <a:spcBef>
                <a:spcPts val="0"/>
              </a:spcBef>
              <a:spcAft>
                <a:spcPts val="0"/>
              </a:spcAft>
              <a:buSzPts val="1100"/>
              <a:buChar char="○"/>
            </a:pPr>
            <a:r>
              <a:rPr lang="en" sz="1300"/>
              <a:t>𝞪 </a:t>
            </a:r>
            <a:r>
              <a:rPr lang="en"/>
              <a:t> is Content weight</a:t>
            </a:r>
            <a:endParaRPr/>
          </a:p>
          <a:p>
            <a:pPr indent="-298450" lvl="1" marL="914400" rtl="0" algn="l">
              <a:spcBef>
                <a:spcPts val="0"/>
              </a:spcBef>
              <a:spcAft>
                <a:spcPts val="0"/>
              </a:spcAft>
              <a:buSzPts val="1100"/>
              <a:buChar char="○"/>
            </a:pPr>
            <a:r>
              <a:rPr lang="en" sz="1300"/>
              <a:t>𝛃 </a:t>
            </a:r>
            <a:r>
              <a:rPr lang="en"/>
              <a:t> is Style weight</a:t>
            </a:r>
            <a:endParaRPr/>
          </a:p>
        </p:txBody>
      </p:sp>
      <p:pic>
        <p:nvPicPr>
          <p:cNvPr id="245" name="Google Shape;245;p33"/>
          <p:cNvPicPr preferRelativeResize="0"/>
          <p:nvPr/>
        </p:nvPicPr>
        <p:blipFill>
          <a:blip r:embed="rId3">
            <a:alphaModFix/>
          </a:blip>
          <a:stretch>
            <a:fillRect/>
          </a:stretch>
        </p:blipFill>
        <p:spPr>
          <a:xfrm>
            <a:off x="1892025" y="1639150"/>
            <a:ext cx="4800600" cy="61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1400">
                <a:solidFill>
                  <a:schemeClr val="dk1"/>
                </a:solidFill>
              </a:rPr>
              <a:t>Following are the prerequisites for the project</a:t>
            </a:r>
            <a:endParaRPr b="1" sz="1400">
              <a:solidFill>
                <a:schemeClr val="dk1"/>
              </a:solidFill>
            </a:endParaRPr>
          </a:p>
          <a:p>
            <a:pPr indent="-317500" lvl="0" marL="457200" rtl="0" algn="l">
              <a:spcBef>
                <a:spcPts val="1000"/>
              </a:spcBef>
              <a:spcAft>
                <a:spcPts val="0"/>
              </a:spcAft>
              <a:buClr>
                <a:srgbClr val="24292F"/>
              </a:buClr>
              <a:buSzPts val="1400"/>
              <a:buChar char="➔"/>
            </a:pPr>
            <a:r>
              <a:rPr lang="en" sz="1400">
                <a:solidFill>
                  <a:srgbClr val="24292F"/>
                </a:solidFill>
                <a:highlight>
                  <a:srgbClr val="FFFFFF"/>
                </a:highlight>
              </a:rPr>
              <a:t>python (Anaconda) [V 3.5.4]</a:t>
            </a:r>
            <a:endParaRPr sz="1400"/>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tensorflow   [V 1.4.0] </a:t>
            </a:r>
            <a:endParaRPr sz="1400"/>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numpy  [V 1.13.3]</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PIL  [V 4.2.1]</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matplotlib  [V 2.0.2]</a:t>
            </a:r>
            <a:endParaRPr sz="1400">
              <a:solidFill>
                <a:srgbClr val="24292F"/>
              </a:solidFill>
              <a:highlight>
                <a:srgbClr val="FFFFFF"/>
              </a:highlight>
            </a:endParaRPr>
          </a:p>
          <a:p>
            <a:pPr indent="0" lvl="0" marL="457200" rtl="0" algn="l">
              <a:spcBef>
                <a:spcPts val="1200"/>
              </a:spcBef>
              <a:spcAft>
                <a:spcPts val="0"/>
              </a:spcAft>
              <a:buNone/>
            </a:pPr>
            <a:r>
              <a:t/>
            </a:r>
            <a:endParaRPr/>
          </a:p>
          <a:p>
            <a:pPr indent="0" lvl="0" marL="0" rtl="0" algn="l">
              <a:spcBef>
                <a:spcPts val="1000"/>
              </a:spcBef>
              <a:spcAft>
                <a:spcPts val="1000"/>
              </a:spcAft>
              <a:buNone/>
            </a:pPr>
            <a:r>
              <a:t/>
            </a:r>
            <a:endParaRPr/>
          </a:p>
        </p:txBody>
      </p:sp>
      <p:sp>
        <p:nvSpPr>
          <p:cNvPr id="251" name="Google Shape;25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sp>
        <p:nvSpPr>
          <p:cNvPr id="256" name="Google Shape;256;p3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730000" y="1318650"/>
            <a:ext cx="33009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900">
                <a:solidFill>
                  <a:srgbClr val="FFFFFF"/>
                </a:solidFill>
                <a:latin typeface="Lato"/>
                <a:ea typeface="Lato"/>
                <a:cs typeface="Lato"/>
                <a:sym typeface="Lato"/>
              </a:rPr>
              <a:t>Group Members : </a:t>
            </a:r>
            <a:endParaRPr b="0"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b="0" lang="en" sz="1900">
                <a:solidFill>
                  <a:srgbClr val="FFFFFF"/>
                </a:solidFill>
                <a:latin typeface="Lato"/>
                <a:ea typeface="Lato"/>
                <a:cs typeface="Lato"/>
                <a:sym typeface="Lato"/>
              </a:rPr>
              <a:t>Nehal Singh (IIT2018119)</a:t>
            </a:r>
            <a:endParaRPr b="0"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b="0" lang="en" sz="1900">
                <a:solidFill>
                  <a:srgbClr val="FFFFFF"/>
                </a:solidFill>
                <a:latin typeface="Lato"/>
                <a:ea typeface="Lato"/>
                <a:cs typeface="Lato"/>
                <a:sym typeface="Lato"/>
              </a:rPr>
              <a:t>Puja Kumari (IIT2018191)</a:t>
            </a:r>
            <a:endParaRPr b="0"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b="0" lang="en" sz="1900">
                <a:solidFill>
                  <a:srgbClr val="FFFFFF"/>
                </a:solidFill>
                <a:latin typeface="Lato"/>
                <a:ea typeface="Lato"/>
                <a:cs typeface="Lato"/>
                <a:sym typeface="Lato"/>
              </a:rPr>
              <a:t>Prabha Kumari (IIT2018195)</a:t>
            </a:r>
            <a:endParaRPr b="0"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b="0" lang="en" sz="1900">
                <a:solidFill>
                  <a:srgbClr val="FFFFFF"/>
                </a:solidFill>
                <a:latin typeface="Lato"/>
                <a:ea typeface="Lato"/>
                <a:cs typeface="Lato"/>
                <a:sym typeface="Lato"/>
              </a:rPr>
              <a:t>Akshat Solanki (IEC2018055)</a:t>
            </a:r>
            <a:endParaRPr sz="1900">
              <a:solidFill>
                <a:srgbClr val="FFFFFF"/>
              </a:solidFill>
            </a:endParaRPr>
          </a:p>
        </p:txBody>
      </p:sp>
      <p:sp>
        <p:nvSpPr>
          <p:cNvPr id="143" name="Google Shape;143;p18"/>
          <p:cNvSpPr txBox="1"/>
          <p:nvPr>
            <p:ph idx="2" type="body"/>
          </p:nvPr>
        </p:nvSpPr>
        <p:spPr>
          <a:xfrm>
            <a:off x="5174225" y="1966975"/>
            <a:ext cx="3374400" cy="24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Under the Supervision of :</a:t>
            </a:r>
            <a:endParaRPr b="1" sz="2000">
              <a:latin typeface="Times New Roman"/>
              <a:ea typeface="Times New Roman"/>
              <a:cs typeface="Times New Roman"/>
              <a:sym typeface="Times New Roman"/>
            </a:endParaRPr>
          </a:p>
          <a:p>
            <a:pPr indent="0" lvl="0" marL="0" rtl="0" algn="l">
              <a:spcBef>
                <a:spcPts val="1600"/>
              </a:spcBef>
              <a:spcAft>
                <a:spcPts val="0"/>
              </a:spcAft>
              <a:buNone/>
            </a:pPr>
            <a:r>
              <a:rPr b="1" lang="en" sz="2000">
                <a:latin typeface="Times New Roman"/>
                <a:ea typeface="Times New Roman"/>
                <a:cs typeface="Times New Roman"/>
                <a:sym typeface="Times New Roman"/>
              </a:rPr>
              <a:t>Dr. Satish Singh</a:t>
            </a:r>
            <a:endParaRPr b="1" sz="20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idx="1" type="body"/>
          </p:nvPr>
        </p:nvSpPr>
        <p:spPr>
          <a:xfrm>
            <a:off x="658150" y="1345550"/>
            <a:ext cx="7688700" cy="342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First step was to read content and style images.</a:t>
            </a:r>
            <a:endParaRPr/>
          </a:p>
          <a:p>
            <a:pPr indent="-311150" lvl="0" marL="457200" rtl="0" algn="l">
              <a:spcBef>
                <a:spcPts val="0"/>
              </a:spcBef>
              <a:spcAft>
                <a:spcPts val="0"/>
              </a:spcAft>
              <a:buSzPts val="1300"/>
              <a:buChar char="➢"/>
            </a:pPr>
            <a:r>
              <a:rPr lang="en"/>
              <a:t>If  multiple  style  images  are  used  ,   definingweight for each style image, else by default equal weights are assigned.</a:t>
            </a:r>
            <a:endParaRPr/>
          </a:p>
          <a:p>
            <a:pPr indent="-311150" lvl="0" marL="457200" rtl="0" algn="l">
              <a:spcBef>
                <a:spcPts val="0"/>
              </a:spcBef>
              <a:spcAft>
                <a:spcPts val="0"/>
              </a:spcAft>
              <a:buSzPts val="1300"/>
              <a:buChar char="➢"/>
            </a:pPr>
            <a:r>
              <a:rPr lang="en"/>
              <a:t>Defining</a:t>
            </a:r>
            <a:endParaRPr/>
          </a:p>
          <a:p>
            <a:pPr indent="-298450" lvl="1" marL="914400" rtl="0" algn="l">
              <a:spcBef>
                <a:spcPts val="0"/>
              </a:spcBef>
              <a:spcAft>
                <a:spcPts val="0"/>
              </a:spcAft>
              <a:buSzPts val="1100"/>
              <a:buChar char="○"/>
            </a:pPr>
            <a:r>
              <a:rPr lang="en"/>
              <a:t>CONTENT LAYERS   =   (’relu4_2’,    ’relu5_2’)</a:t>
            </a:r>
            <a:endParaRPr/>
          </a:p>
          <a:p>
            <a:pPr indent="-298450" lvl="1" marL="914400" rtl="0" algn="l">
              <a:spcBef>
                <a:spcPts val="0"/>
              </a:spcBef>
              <a:spcAft>
                <a:spcPts val="0"/>
              </a:spcAft>
              <a:buSzPts val="1100"/>
              <a:buChar char="○"/>
            </a:pPr>
            <a:r>
              <a:rPr lang="en"/>
              <a:t>STYLELAYERS=(’relu11_’,’relu2_1’,’ relu3_1’, ’relu4_1’, ’relu5_1’).</a:t>
            </a:r>
            <a:endParaRPr/>
          </a:p>
          <a:p>
            <a:pPr indent="-311150" lvl="0" marL="457200" rtl="0" algn="l">
              <a:spcBef>
                <a:spcPts val="0"/>
              </a:spcBef>
              <a:spcAft>
                <a:spcPts val="0"/>
              </a:spcAft>
              <a:buSzPts val="1300"/>
              <a:buChar char="➢"/>
            </a:pPr>
            <a:r>
              <a:rPr lang="en"/>
              <a:t> Neuralstyle.py is called with parameters “content  image”, “style  image”,  “checkpoints-outputformat”, “checkpoint iterations number”.</a:t>
            </a:r>
            <a:endParaRPr/>
          </a:p>
          <a:p>
            <a:pPr indent="-311150" lvl="0" marL="457200" rtl="0" algn="l">
              <a:spcBef>
                <a:spcPts val="0"/>
              </a:spcBef>
              <a:spcAft>
                <a:spcPts val="0"/>
              </a:spcAft>
              <a:buSzPts val="1300"/>
              <a:buChar char="➢"/>
            </a:pPr>
            <a:r>
              <a:rPr lang="en"/>
              <a:t>The  stylize()  function  from  Stylize.py  is  called which  yields  tuples(iteration,image,lossvals)  at every iteration.</a:t>
            </a:r>
            <a:endParaRPr/>
          </a:p>
          <a:p>
            <a:pPr indent="-311150" lvl="0" marL="457200" rtl="0" algn="l">
              <a:spcBef>
                <a:spcPts val="0"/>
              </a:spcBef>
              <a:spcAft>
                <a:spcPts val="0"/>
              </a:spcAft>
              <a:buSzPts val="1300"/>
              <a:buChar char="➢"/>
            </a:pPr>
            <a:r>
              <a:rPr lang="en"/>
              <a:t>Normalization of style layer weights is done.</a:t>
            </a:r>
            <a:endParaRPr/>
          </a:p>
          <a:p>
            <a:pPr indent="-311150" lvl="0" marL="457200" rtl="0" algn="l">
              <a:spcBef>
                <a:spcPts val="0"/>
              </a:spcBef>
              <a:spcAft>
                <a:spcPts val="0"/>
              </a:spcAft>
              <a:buSzPts val="1300"/>
              <a:buChar char="➢"/>
            </a:pPr>
            <a:r>
              <a:rPr lang="en"/>
              <a:t>Compute  content  features  and  Style  features  infeed forward mode.</a:t>
            </a:r>
            <a:endParaRPr/>
          </a:p>
          <a:p>
            <a:pPr indent="-311150" lvl="0" marL="457200" rtl="0" algn="l">
              <a:spcBef>
                <a:spcPts val="0"/>
              </a:spcBef>
              <a:spcAft>
                <a:spcPts val="0"/>
              </a:spcAft>
              <a:buSzPts val="1300"/>
              <a:buChar char="➢"/>
            </a:pPr>
            <a:r>
              <a:rPr lang="en"/>
              <a:t>Make stylized image using back propagation</a:t>
            </a:r>
            <a:endParaRPr/>
          </a:p>
          <a:p>
            <a:pPr indent="-311150" lvl="0" marL="457200" rtl="0" algn="l">
              <a:spcBef>
                <a:spcPts val="0"/>
              </a:spcBef>
              <a:spcAft>
                <a:spcPts val="0"/>
              </a:spcAft>
              <a:buSzPts val="1300"/>
              <a:buChar char="➢"/>
            </a:pPr>
            <a:r>
              <a:rPr lang="en"/>
              <a:t>Calculate content and style loss.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idx="1" type="body"/>
          </p:nvPr>
        </p:nvSpPr>
        <p:spPr>
          <a:xfrm>
            <a:off x="658150" y="1345550"/>
            <a:ext cx="7688700" cy="342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Calculate total variation denoising and then total loss. Total variation denoising is decreasing high frequency artifacts by using an explicit regularization term on the high frequency components of the image.</a:t>
            </a:r>
            <a:endParaRPr/>
          </a:p>
          <a:p>
            <a:pPr indent="-311150" lvl="0" marL="457200" rtl="0" algn="l">
              <a:spcBef>
                <a:spcPts val="0"/>
              </a:spcBef>
              <a:spcAft>
                <a:spcPts val="0"/>
              </a:spcAft>
              <a:buSzPts val="1300"/>
              <a:buChar char="➢"/>
            </a:pPr>
            <a:r>
              <a:rPr lang="en"/>
              <a:t>Setup  optimizer  as  adam’s  optimizer  and  start optimization  for  each  iteration. To  optimize  itwe use a weighted combination of the two losses to get the total loss.</a:t>
            </a:r>
            <a:endParaRPr/>
          </a:p>
          <a:p>
            <a:pPr indent="-298450" lvl="1" marL="914400" rtl="0" algn="l">
              <a:spcBef>
                <a:spcPts val="0"/>
              </a:spcBef>
              <a:spcAft>
                <a:spcPts val="0"/>
              </a:spcAft>
              <a:buSzPts val="1100"/>
              <a:buChar char="○"/>
            </a:pPr>
            <a:r>
              <a:rPr lang="en"/>
              <a:t>trainstep = tf.train.AdamOptimizer(learningrate,beta1, beta2, epsilon).minimize(loss)</a:t>
            </a:r>
            <a:endParaRPr/>
          </a:p>
          <a:p>
            <a:pPr indent="-311150" lvl="0" marL="457200" rtl="0" algn="l">
              <a:spcBef>
                <a:spcPts val="0"/>
              </a:spcBef>
              <a:spcAft>
                <a:spcPts val="0"/>
              </a:spcAft>
              <a:buSzPts val="1300"/>
              <a:buChar char="➢"/>
            </a:pPr>
            <a:r>
              <a:rPr lang="en"/>
              <a:t> Luminosity transfer steps</a:t>
            </a:r>
            <a:endParaRPr/>
          </a:p>
          <a:p>
            <a:pPr indent="-298450" lvl="1" marL="914400" rtl="0" algn="l">
              <a:spcBef>
                <a:spcPts val="0"/>
              </a:spcBef>
              <a:spcAft>
                <a:spcPts val="0"/>
              </a:spcAft>
              <a:buSzPts val="1100"/>
              <a:buChar char="○"/>
            </a:pPr>
            <a:r>
              <a:rPr lang="en"/>
              <a:t>Convert  stylized  RGB→grayscale  according to Rec.601 luma (0.299, 0.587, 0.114)</a:t>
            </a:r>
            <a:endParaRPr/>
          </a:p>
          <a:p>
            <a:pPr indent="-298450" lvl="1" marL="914400" rtl="0" algn="l">
              <a:spcBef>
                <a:spcPts val="0"/>
              </a:spcBef>
              <a:spcAft>
                <a:spcPts val="0"/>
              </a:spcAft>
              <a:buSzPts val="1100"/>
              <a:buChar char="○"/>
            </a:pPr>
            <a:r>
              <a:rPr lang="en"/>
              <a:t>Convert    stylized    grayscale    into    YUV(YCbCr)</a:t>
            </a:r>
            <a:endParaRPr/>
          </a:p>
          <a:p>
            <a:pPr indent="-298450" lvl="1" marL="914400" rtl="0" algn="l">
              <a:spcBef>
                <a:spcPts val="0"/>
              </a:spcBef>
              <a:spcAft>
                <a:spcPts val="0"/>
              </a:spcAft>
              <a:buSzPts val="1100"/>
              <a:buChar char="○"/>
            </a:pPr>
            <a:r>
              <a:rPr lang="en"/>
              <a:t>Convert original image into YUV (YCbCr)</a:t>
            </a:r>
            <a:endParaRPr/>
          </a:p>
          <a:p>
            <a:pPr indent="-298450" lvl="1" marL="914400" rtl="0" algn="l">
              <a:spcBef>
                <a:spcPts val="0"/>
              </a:spcBef>
              <a:spcAft>
                <a:spcPts val="0"/>
              </a:spcAft>
              <a:buSzPts val="1100"/>
              <a:buChar char="○"/>
            </a:pPr>
            <a:r>
              <a:rPr lang="en"/>
              <a:t>Recombine(stylized YUV.Y, original YUV.U, original YUV.V)</a:t>
            </a:r>
            <a:endParaRPr/>
          </a:p>
          <a:p>
            <a:pPr indent="-298450" lvl="1" marL="914400" rtl="0" algn="l">
              <a:spcBef>
                <a:spcPts val="0"/>
              </a:spcBef>
              <a:spcAft>
                <a:spcPts val="0"/>
              </a:spcAft>
              <a:buSzPts val="1100"/>
              <a:buChar char="○"/>
            </a:pPr>
            <a:r>
              <a:rPr lang="en"/>
              <a:t>Convert recombined image from YUV back to RGB</a:t>
            </a:r>
            <a:endParaRPr/>
          </a:p>
          <a:p>
            <a:pPr indent="-311150" lvl="0" marL="457200" rtl="0" algn="l">
              <a:spcBef>
                <a:spcPts val="0"/>
              </a:spcBef>
              <a:spcAft>
                <a:spcPts val="0"/>
              </a:spcAft>
              <a:buSzPts val="1300"/>
              <a:buChar char="➢"/>
            </a:pPr>
            <a:r>
              <a:rPr lang="en"/>
              <a:t>  Save image for specific iteration in numpy array,and then save the image in path with</a:t>
            </a:r>
            <a:endParaRPr/>
          </a:p>
          <a:p>
            <a:pPr indent="-298450" lvl="1" marL="914400" rtl="0" algn="l">
              <a:spcBef>
                <a:spcPts val="0"/>
              </a:spcBef>
              <a:spcAft>
                <a:spcPts val="0"/>
              </a:spcAft>
              <a:buSzPts val="1100"/>
              <a:buChar char="○"/>
            </a:pPr>
            <a:r>
              <a:rPr lang="en"/>
              <a:t>Def imsave(path,img):img=np.clip(img,0,255).astype(np.uint8)Image.fromarray(img).save(path, quality=95)</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72" name="Google Shape;27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3" name="Google Shape;273;p38"/>
          <p:cNvPicPr preferRelativeResize="0"/>
          <p:nvPr/>
        </p:nvPicPr>
        <p:blipFill>
          <a:blip r:embed="rId3">
            <a:alphaModFix/>
          </a:blip>
          <a:stretch>
            <a:fillRect/>
          </a:stretch>
        </p:blipFill>
        <p:spPr>
          <a:xfrm>
            <a:off x="50427" y="1988102"/>
            <a:ext cx="9043140" cy="2442625"/>
          </a:xfrm>
          <a:prstGeom prst="rect">
            <a:avLst/>
          </a:prstGeom>
          <a:noFill/>
          <a:ln>
            <a:noFill/>
          </a:ln>
        </p:spPr>
      </p:pic>
      <p:pic>
        <p:nvPicPr>
          <p:cNvPr id="274" name="Google Shape;274;p38"/>
          <p:cNvPicPr preferRelativeResize="0"/>
          <p:nvPr/>
        </p:nvPicPr>
        <p:blipFill>
          <a:blip r:embed="rId4">
            <a:alphaModFix/>
          </a:blip>
          <a:stretch>
            <a:fillRect/>
          </a:stretch>
        </p:blipFill>
        <p:spPr>
          <a:xfrm>
            <a:off x="3118600" y="2118012"/>
            <a:ext cx="2910400" cy="2182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80" name="Google Shape;280;p39"/>
          <p:cNvPicPr preferRelativeResize="0"/>
          <p:nvPr/>
        </p:nvPicPr>
        <p:blipFill>
          <a:blip r:embed="rId3">
            <a:alphaModFix/>
          </a:blip>
          <a:stretch>
            <a:fillRect/>
          </a:stretch>
        </p:blipFill>
        <p:spPr>
          <a:xfrm>
            <a:off x="2331350" y="717875"/>
            <a:ext cx="6722201" cy="419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515575" y="54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generated at each 100 iterations</a:t>
            </a:r>
            <a:endParaRPr/>
          </a:p>
          <a:p>
            <a:pPr indent="0" lvl="0" marL="0" rtl="0" algn="l">
              <a:spcBef>
                <a:spcPts val="0"/>
              </a:spcBef>
              <a:spcAft>
                <a:spcPts val="0"/>
              </a:spcAft>
              <a:buNone/>
            </a:pPr>
            <a:r>
              <a:rPr lang="en"/>
              <a:t>	 </a:t>
            </a:r>
            <a:r>
              <a:rPr lang="en" sz="1500"/>
              <a:t>Iteration - 0                                                                                    Iteration - 100</a:t>
            </a:r>
            <a:endParaRPr sz="1500"/>
          </a:p>
        </p:txBody>
      </p:sp>
      <p:sp>
        <p:nvSpPr>
          <p:cNvPr id="286" name="Google Shape;28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40"/>
          <p:cNvPicPr preferRelativeResize="0"/>
          <p:nvPr/>
        </p:nvPicPr>
        <p:blipFill>
          <a:blip r:embed="rId3">
            <a:alphaModFix/>
          </a:blip>
          <a:stretch>
            <a:fillRect/>
          </a:stretch>
        </p:blipFill>
        <p:spPr>
          <a:xfrm>
            <a:off x="327875" y="1548300"/>
            <a:ext cx="4040375" cy="3030276"/>
          </a:xfrm>
          <a:prstGeom prst="rect">
            <a:avLst/>
          </a:prstGeom>
          <a:noFill/>
          <a:ln>
            <a:noFill/>
          </a:ln>
        </p:spPr>
      </p:pic>
      <p:pic>
        <p:nvPicPr>
          <p:cNvPr id="288" name="Google Shape;288;p40"/>
          <p:cNvPicPr preferRelativeResize="0"/>
          <p:nvPr/>
        </p:nvPicPr>
        <p:blipFill>
          <a:blip r:embed="rId4">
            <a:alphaModFix/>
          </a:blip>
          <a:stretch>
            <a:fillRect/>
          </a:stretch>
        </p:blipFill>
        <p:spPr>
          <a:xfrm>
            <a:off x="4622925" y="1548300"/>
            <a:ext cx="4040375" cy="30302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515575" y="54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generated at each 100 iterations</a:t>
            </a:r>
            <a:endParaRPr/>
          </a:p>
          <a:p>
            <a:pPr indent="0" lvl="0" marL="0" rtl="0" algn="l">
              <a:spcBef>
                <a:spcPts val="0"/>
              </a:spcBef>
              <a:spcAft>
                <a:spcPts val="0"/>
              </a:spcAft>
              <a:buNone/>
            </a:pPr>
            <a:r>
              <a:rPr lang="en"/>
              <a:t>	 </a:t>
            </a:r>
            <a:r>
              <a:rPr lang="en" sz="1500"/>
              <a:t>Iteration - 200                                                                                    Iteration - 300</a:t>
            </a:r>
            <a:endParaRPr sz="1500"/>
          </a:p>
        </p:txBody>
      </p:sp>
      <p:sp>
        <p:nvSpPr>
          <p:cNvPr id="294" name="Google Shape;294;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5" name="Google Shape;295;p41"/>
          <p:cNvPicPr preferRelativeResize="0"/>
          <p:nvPr/>
        </p:nvPicPr>
        <p:blipFill>
          <a:blip r:embed="rId3">
            <a:alphaModFix/>
          </a:blip>
          <a:stretch>
            <a:fillRect/>
          </a:stretch>
        </p:blipFill>
        <p:spPr>
          <a:xfrm>
            <a:off x="409675" y="1548293"/>
            <a:ext cx="4040375" cy="3030281"/>
          </a:xfrm>
          <a:prstGeom prst="rect">
            <a:avLst/>
          </a:prstGeom>
          <a:noFill/>
          <a:ln>
            <a:noFill/>
          </a:ln>
        </p:spPr>
      </p:pic>
      <p:pic>
        <p:nvPicPr>
          <p:cNvPr id="296" name="Google Shape;296;p41"/>
          <p:cNvPicPr preferRelativeResize="0"/>
          <p:nvPr/>
        </p:nvPicPr>
        <p:blipFill>
          <a:blip r:embed="rId4">
            <a:alphaModFix/>
          </a:blip>
          <a:stretch>
            <a:fillRect/>
          </a:stretch>
        </p:blipFill>
        <p:spPr>
          <a:xfrm>
            <a:off x="4694050" y="1548294"/>
            <a:ext cx="4040375" cy="30302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515575" y="54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generated at each 100 iterations</a:t>
            </a:r>
            <a:endParaRPr/>
          </a:p>
          <a:p>
            <a:pPr indent="0" lvl="0" marL="0" rtl="0" algn="l">
              <a:spcBef>
                <a:spcPts val="0"/>
              </a:spcBef>
              <a:spcAft>
                <a:spcPts val="0"/>
              </a:spcAft>
              <a:buNone/>
            </a:pPr>
            <a:r>
              <a:rPr lang="en"/>
              <a:t>	 </a:t>
            </a:r>
            <a:r>
              <a:rPr lang="en" sz="1500"/>
              <a:t>Iteration - 400                                                                                  Iteration - 500</a:t>
            </a:r>
            <a:endParaRPr sz="1500"/>
          </a:p>
        </p:txBody>
      </p:sp>
      <p:sp>
        <p:nvSpPr>
          <p:cNvPr id="302" name="Google Shape;302;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3" name="Google Shape;303;p42"/>
          <p:cNvPicPr preferRelativeResize="0"/>
          <p:nvPr/>
        </p:nvPicPr>
        <p:blipFill>
          <a:blip r:embed="rId3">
            <a:alphaModFix/>
          </a:blip>
          <a:stretch>
            <a:fillRect/>
          </a:stretch>
        </p:blipFill>
        <p:spPr>
          <a:xfrm>
            <a:off x="470100" y="1548300"/>
            <a:ext cx="4101900" cy="3076425"/>
          </a:xfrm>
          <a:prstGeom prst="rect">
            <a:avLst/>
          </a:prstGeom>
          <a:noFill/>
          <a:ln>
            <a:noFill/>
          </a:ln>
        </p:spPr>
      </p:pic>
      <p:pic>
        <p:nvPicPr>
          <p:cNvPr id="304" name="Google Shape;304;p42"/>
          <p:cNvPicPr preferRelativeResize="0"/>
          <p:nvPr/>
        </p:nvPicPr>
        <p:blipFill>
          <a:blip r:embed="rId4">
            <a:alphaModFix/>
          </a:blip>
          <a:stretch>
            <a:fillRect/>
          </a:stretch>
        </p:blipFill>
        <p:spPr>
          <a:xfrm>
            <a:off x="4672750" y="1548300"/>
            <a:ext cx="4101900" cy="3076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515575" y="54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generated at each 100 iterations</a:t>
            </a:r>
            <a:endParaRPr/>
          </a:p>
          <a:p>
            <a:pPr indent="0" lvl="0" marL="0" rtl="0" algn="l">
              <a:spcBef>
                <a:spcPts val="0"/>
              </a:spcBef>
              <a:spcAft>
                <a:spcPts val="0"/>
              </a:spcAft>
              <a:buNone/>
            </a:pPr>
            <a:r>
              <a:rPr lang="en"/>
              <a:t>	 </a:t>
            </a:r>
            <a:r>
              <a:rPr lang="en" sz="1500"/>
              <a:t>Iteration - 600                                                                                  Iteration - 700</a:t>
            </a:r>
            <a:endParaRPr sz="1500"/>
          </a:p>
        </p:txBody>
      </p:sp>
      <p:sp>
        <p:nvSpPr>
          <p:cNvPr id="310" name="Google Shape;31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1" name="Google Shape;311;p43"/>
          <p:cNvPicPr preferRelativeResize="0"/>
          <p:nvPr/>
        </p:nvPicPr>
        <p:blipFill>
          <a:blip r:embed="rId3">
            <a:alphaModFix/>
          </a:blip>
          <a:stretch>
            <a:fillRect/>
          </a:stretch>
        </p:blipFill>
        <p:spPr>
          <a:xfrm>
            <a:off x="470775" y="1607038"/>
            <a:ext cx="3945275" cy="2958951"/>
          </a:xfrm>
          <a:prstGeom prst="rect">
            <a:avLst/>
          </a:prstGeom>
          <a:noFill/>
          <a:ln>
            <a:noFill/>
          </a:ln>
        </p:spPr>
      </p:pic>
      <p:pic>
        <p:nvPicPr>
          <p:cNvPr id="312" name="Google Shape;312;p43"/>
          <p:cNvPicPr preferRelativeResize="0"/>
          <p:nvPr/>
        </p:nvPicPr>
        <p:blipFill>
          <a:blip r:embed="rId4">
            <a:alphaModFix/>
          </a:blip>
          <a:stretch>
            <a:fillRect/>
          </a:stretch>
        </p:blipFill>
        <p:spPr>
          <a:xfrm>
            <a:off x="4572000" y="1607050"/>
            <a:ext cx="3945260" cy="29589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515575" y="54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generated at each 100 iterations</a:t>
            </a:r>
            <a:endParaRPr/>
          </a:p>
          <a:p>
            <a:pPr indent="0" lvl="0" marL="0" rtl="0" algn="l">
              <a:spcBef>
                <a:spcPts val="0"/>
              </a:spcBef>
              <a:spcAft>
                <a:spcPts val="0"/>
              </a:spcAft>
              <a:buNone/>
            </a:pPr>
            <a:r>
              <a:rPr lang="en"/>
              <a:t>	 </a:t>
            </a:r>
            <a:r>
              <a:rPr lang="en" sz="1500"/>
              <a:t>Iteration - 800                                                                                  Iteration - 900</a:t>
            </a:r>
            <a:endParaRPr sz="1500"/>
          </a:p>
        </p:txBody>
      </p:sp>
      <p:sp>
        <p:nvSpPr>
          <p:cNvPr id="318" name="Google Shape;318;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9" name="Google Shape;319;p44"/>
          <p:cNvPicPr preferRelativeResize="0"/>
          <p:nvPr/>
        </p:nvPicPr>
        <p:blipFill>
          <a:blip r:embed="rId3">
            <a:alphaModFix/>
          </a:blip>
          <a:stretch>
            <a:fillRect/>
          </a:stretch>
        </p:blipFill>
        <p:spPr>
          <a:xfrm>
            <a:off x="419850" y="1586675"/>
            <a:ext cx="3999600" cy="2999700"/>
          </a:xfrm>
          <a:prstGeom prst="rect">
            <a:avLst/>
          </a:prstGeom>
          <a:noFill/>
          <a:ln>
            <a:noFill/>
          </a:ln>
        </p:spPr>
      </p:pic>
      <p:pic>
        <p:nvPicPr>
          <p:cNvPr id="320" name="Google Shape;320;p44"/>
          <p:cNvPicPr preferRelativeResize="0"/>
          <p:nvPr/>
        </p:nvPicPr>
        <p:blipFill>
          <a:blip r:embed="rId4">
            <a:alphaModFix/>
          </a:blip>
          <a:stretch>
            <a:fillRect/>
          </a:stretch>
        </p:blipFill>
        <p:spPr>
          <a:xfrm>
            <a:off x="4572000" y="1628600"/>
            <a:ext cx="3887800" cy="2915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515575" y="54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generated at each 100 iterations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Iteration - 1000                                                                          </a:t>
            </a:r>
            <a:endParaRPr sz="1500"/>
          </a:p>
        </p:txBody>
      </p:sp>
      <p:pic>
        <p:nvPicPr>
          <p:cNvPr id="326" name="Google Shape;326;p45"/>
          <p:cNvPicPr preferRelativeResize="0"/>
          <p:nvPr/>
        </p:nvPicPr>
        <p:blipFill>
          <a:blip r:embed="rId3">
            <a:alphaModFix/>
          </a:blip>
          <a:stretch>
            <a:fillRect/>
          </a:stretch>
        </p:blipFill>
        <p:spPr>
          <a:xfrm>
            <a:off x="3100725" y="1180875"/>
            <a:ext cx="5011900" cy="375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681100" y="427425"/>
            <a:ext cx="2859900" cy="6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9" name="Google Shape;149;p19"/>
          <p:cNvSpPr txBox="1"/>
          <p:nvPr>
            <p:ph idx="4294967295" type="subTitle"/>
          </p:nvPr>
        </p:nvSpPr>
        <p:spPr>
          <a:xfrm>
            <a:off x="773350" y="1314300"/>
            <a:ext cx="81213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5"/>
                </a:solidFill>
                <a:uFill>
                  <a:noFill/>
                </a:uFill>
                <a:hlinkClick action="ppaction://hlinksldjump" r:id="rId4">
                  <a:extLst>
                    <a:ext uri="{A12FA001-AC4F-418D-AE19-62706E023703}">
                      <ahyp:hlinkClr val="tx"/>
                    </a:ext>
                  </a:extLst>
                </a:hlinkClick>
              </a:rPr>
              <a:t>Problem</a:t>
            </a:r>
            <a:r>
              <a:rPr lang="en" sz="1600">
                <a:solidFill>
                  <a:schemeClr val="accent5"/>
                </a:solidFill>
              </a:rPr>
              <a:t> Statement</a:t>
            </a:r>
            <a:r>
              <a:rPr lang="en" sz="1600">
                <a:solidFill>
                  <a:srgbClr val="FFFFFF"/>
                </a:solidFill>
              </a:rPr>
              <a:t>-</a:t>
            </a:r>
            <a:r>
              <a:rPr lang="en" sz="1600">
                <a:solidFill>
                  <a:srgbClr val="FFFFFF"/>
                </a:solidFill>
              </a:rPr>
              <a:t> </a:t>
            </a:r>
            <a:r>
              <a:rPr lang="en" sz="1400">
                <a:solidFill>
                  <a:schemeClr val="lt2"/>
                </a:solidFill>
              </a:rPr>
              <a:t>We will try to build the enhancement method using two images, a content image and a reference style (like a famous artist's work), and blend them together to make the resulting image look like a content image, but a "painted" style reference image style..</a:t>
            </a:r>
            <a:endParaRPr sz="1400">
              <a:solidFill>
                <a:schemeClr val="lt2"/>
              </a:solidFill>
            </a:endParaRPr>
          </a:p>
          <a:p>
            <a:pPr indent="0" lvl="0" marL="0" rtl="0" algn="l">
              <a:lnSpc>
                <a:spcPct val="115000"/>
              </a:lnSpc>
              <a:spcBef>
                <a:spcPts val="1600"/>
              </a:spcBef>
              <a:spcAft>
                <a:spcPts val="0"/>
              </a:spcAft>
              <a:buNone/>
            </a:pPr>
            <a:r>
              <a:rPr lang="en" sz="1600">
                <a:solidFill>
                  <a:schemeClr val="accent5"/>
                </a:solidFill>
                <a:uFill>
                  <a:noFill/>
                </a:uFill>
                <a:hlinkClick action="ppaction://hlinksldjump" r:id="rId5">
                  <a:extLst>
                    <a:ext uri="{A12FA001-AC4F-418D-AE19-62706E023703}">
                      <ahyp:hlinkClr val="tx"/>
                    </a:ext>
                  </a:extLst>
                </a:hlinkClick>
              </a:rPr>
              <a:t>Solution Proposal</a:t>
            </a:r>
            <a:r>
              <a:rPr lang="en" sz="1600">
                <a:solidFill>
                  <a:srgbClr val="FFFFFF"/>
                </a:solidFill>
              </a:rPr>
              <a:t>- </a:t>
            </a:r>
            <a:r>
              <a:rPr lang="en" sz="1400">
                <a:solidFill>
                  <a:schemeClr val="lt2"/>
                </a:solidFill>
              </a:rPr>
              <a:t>In other important areas of visual acuity such as visual acuity and facial recognition have recently demonstrated a class of biologically inspired visual models called Deep Neural Networks. Here we will use a Deep Neural Network based system that creates high quality visual images.</a:t>
            </a:r>
            <a:endParaRPr sz="1400">
              <a:solidFill>
                <a:schemeClr val="lt2"/>
              </a:solidFill>
            </a:endParaRPr>
          </a:p>
          <a:p>
            <a:pPr indent="0" lvl="0" marL="0" rtl="0" algn="l">
              <a:lnSpc>
                <a:spcPct val="115000"/>
              </a:lnSpc>
              <a:spcBef>
                <a:spcPts val="1600"/>
              </a:spcBef>
              <a:spcAft>
                <a:spcPts val="0"/>
              </a:spcAft>
              <a:buNone/>
            </a:pPr>
            <a:r>
              <a:rPr lang="en" sz="1400">
                <a:solidFill>
                  <a:schemeClr val="lt2"/>
                </a:solidFill>
              </a:rPr>
              <a:t>The system uses neural presentations to isolate and reassemble the content and style of inappropriate images, providing a neural algorithm for the creation of artistic images.</a:t>
            </a:r>
            <a:endParaRPr sz="1400">
              <a:solidFill>
                <a:schemeClr val="lt2"/>
              </a:solidFill>
            </a:endParaRPr>
          </a:p>
          <a:p>
            <a:pPr indent="0" lvl="0" marL="0" rtl="0" algn="l">
              <a:lnSpc>
                <a:spcPct val="115000"/>
              </a:lnSpc>
              <a:spcBef>
                <a:spcPts val="1600"/>
              </a:spcBef>
              <a:spcAft>
                <a:spcPts val="0"/>
              </a:spcAft>
              <a:buNone/>
            </a:pPr>
            <a:r>
              <a:t/>
            </a:r>
            <a:endParaRPr sz="1400">
              <a:solidFill>
                <a:schemeClr val="lt2"/>
              </a:solidFill>
            </a:endParaRPr>
          </a:p>
          <a:p>
            <a:pPr indent="0" lvl="0" marL="0" rtl="0" algn="l">
              <a:lnSpc>
                <a:spcPct val="115000"/>
              </a:lnSpc>
              <a:spcBef>
                <a:spcPts val="1600"/>
              </a:spcBef>
              <a:spcAft>
                <a:spcPts val="0"/>
              </a:spcAft>
              <a:buNone/>
            </a:pPr>
            <a:r>
              <a:t/>
            </a:r>
            <a:endParaRPr sz="1400">
              <a:solidFill>
                <a:schemeClr val="lt2"/>
              </a:solidFill>
            </a:endParaRPr>
          </a:p>
          <a:p>
            <a:pPr indent="0" lvl="0" marL="0" rtl="0" algn="l">
              <a:lnSpc>
                <a:spcPct val="115000"/>
              </a:lnSpc>
              <a:spcBef>
                <a:spcPts val="1600"/>
              </a:spcBef>
              <a:spcAft>
                <a:spcPts val="0"/>
              </a:spcAft>
              <a:buNone/>
            </a:pPr>
            <a:r>
              <a:t/>
            </a:r>
            <a:endParaRPr sz="1600">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 APPLICATION</a:t>
            </a:r>
            <a:endParaRPr/>
          </a:p>
        </p:txBody>
      </p:sp>
    </p:spTree>
  </p:cSld>
  <p:clrMapOvr>
    <a:masterClrMapping/>
  </p:clrMapOvr>
</p:sld>
</file>

<file path=ppt/slides/slide3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bg>
      <p:bgPr>
        <a:solidFill>
          <a:schemeClr val="accent1"/>
        </a:solidFill>
      </p:bgPr>
    </p:bg>
    <p:spTree>
      <p:nvGrpSpPr>
        <p:cNvPr id="335" name="Shape 335"/>
        <p:cNvGrpSpPr/>
        <p:nvPr/>
      </p:nvGrpSpPr>
      <p:grpSpPr>
        <a:xfrm>
          <a:off x="0" y="0"/>
          <a:ext cx="0" cy="0"/>
          <a:chOff x="0" y="0"/>
          <a:chExt cx="0" cy="0"/>
        </a:xfrm>
      </p:grpSpPr>
      <p:sp>
        <p:nvSpPr>
          <p:cNvPr id="336" name="Google Shape;336;p47"/>
          <p:cNvSpPr txBox="1"/>
          <p:nvPr>
            <p:ph type="title"/>
          </p:nvPr>
        </p:nvSpPr>
        <p:spPr>
          <a:xfrm>
            <a:off x="1989800" y="151850"/>
            <a:ext cx="5685000" cy="759600"/>
          </a:xfrm>
          <a:prstGeom prst="rect">
            <a:avLst/>
          </a:prstGeom>
        </p:spPr>
        <p:txBody>
          <a:bodyPr anchor="t" anchorCtr="0" bIns="91425" lIns="91425" rIns="91425" spcFirstLastPara="1" tIns="91425" wrap="square">
            <a:noAutofit/>
          </a:bodyPr>
          <a:lstStyle/>
          <a:p>
            <a:pPr algn="l" indent="0" lvl="0" marL="0" rtl="0">
              <a:spcBef>
                <a:spcPts val="0"/>
              </a:spcBef>
              <a:spcAft>
                <a:spcPts val="0"/>
              </a:spcAft>
              <a:buNone/>
            </a:pPr>
            <a:r>
              <a:rPr lang="en"/>
              <a:t>Design of Web Application</a:t>
            </a:r>
            <a:endParaRPr b="0"/>
          </a:p>
        </p:txBody>
      </p:sp>
      <p:pic>
        <p:nvPicPr>
          <p:cNvPr id="337" name="Google Shape;337;p47"/>
          <p:cNvPicPr preferRelativeResize="0"/>
          <p:nvPr/>
        </p:nvPicPr>
        <p:blipFill rotWithShape="1">
          <a:blip r:embed="rId4">
            <a:alphaModFix/>
          </a:blip>
          <a:srcRect b="50" r="41"/>
          <a:stretch/>
        </p:blipFill>
        <p:spPr>
          <a:xfrm>
            <a:off x="1712225" y="911450"/>
            <a:ext cx="5685000" cy="3949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idx="1" type="body"/>
          </p:nvPr>
        </p:nvSpPr>
        <p:spPr>
          <a:xfrm>
            <a:off x="721225" y="1430850"/>
            <a:ext cx="68148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build a web application for better navigation , which would allow user to select theme and input image and see their output. It was made using Flask,CSS &amp; HTML.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3" name="Google Shape;343;p48"/>
          <p:cNvPicPr preferRelativeResize="0"/>
          <p:nvPr/>
        </p:nvPicPr>
        <p:blipFill>
          <a:blip r:embed="rId3">
            <a:alphaModFix/>
          </a:blip>
          <a:stretch>
            <a:fillRect/>
          </a:stretch>
        </p:blipFill>
        <p:spPr>
          <a:xfrm>
            <a:off x="1521525" y="2062325"/>
            <a:ext cx="6564425" cy="2790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0" name="Google Shape;350;p49"/>
          <p:cNvPicPr preferRelativeResize="0"/>
          <p:nvPr/>
        </p:nvPicPr>
        <p:blipFill>
          <a:blip r:embed="rId3">
            <a:alphaModFix/>
          </a:blip>
          <a:stretch>
            <a:fillRect/>
          </a:stretch>
        </p:blipFill>
        <p:spPr>
          <a:xfrm>
            <a:off x="116000" y="66487"/>
            <a:ext cx="8911999" cy="50105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707400" y="132887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of Group </a:t>
            </a:r>
            <a:endParaRPr/>
          </a:p>
        </p:txBody>
      </p:sp>
      <p:sp>
        <p:nvSpPr>
          <p:cNvPr id="356" name="Google Shape;356;p50"/>
          <p:cNvSpPr txBox="1"/>
          <p:nvPr>
            <p:ph idx="2" type="body"/>
          </p:nvPr>
        </p:nvSpPr>
        <p:spPr>
          <a:xfrm>
            <a:off x="5143675" y="693625"/>
            <a:ext cx="3374400" cy="295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take help from a research paper name “</a:t>
            </a:r>
            <a:r>
              <a:rPr lang="en"/>
              <a:t>A Neural Algorithm of Artistic Style</a:t>
            </a:r>
            <a:r>
              <a:rPr lang="en"/>
              <a:t>” (</a:t>
            </a:r>
            <a:r>
              <a:rPr lang="en" u="sng">
                <a:solidFill>
                  <a:schemeClr val="hlink"/>
                </a:solidFill>
                <a:hlinkClick r:id="rId4"/>
              </a:rPr>
              <a:t>A Neural Algorithm of Artistic Style</a:t>
            </a:r>
            <a:r>
              <a:rPr lang="en"/>
              <a: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We will  show this project through a web application for ease of the user. There user can select content image image and style image and can see their output.</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0" name="Shape 360"/>
        <p:cNvGrpSpPr/>
        <p:nvPr/>
      </p:nvGrpSpPr>
      <p:grpSpPr>
        <a:xfrm>
          <a:off x="0" y="0"/>
          <a:ext cx="0" cy="0"/>
          <a:chOff x="0" y="0"/>
          <a:chExt cx="0" cy="0"/>
        </a:xfrm>
      </p:grpSpPr>
      <p:sp>
        <p:nvSpPr>
          <p:cNvPr id="361" name="Google Shape;361;p51"/>
          <p:cNvSpPr txBox="1"/>
          <p:nvPr>
            <p:ph type="title"/>
          </p:nvPr>
        </p:nvSpPr>
        <p:spPr>
          <a:xfrm>
            <a:off x="729450" y="1322450"/>
            <a:ext cx="7688400" cy="7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of Individual members</a:t>
            </a:r>
            <a:endParaRPr/>
          </a:p>
        </p:txBody>
      </p:sp>
      <p:sp>
        <p:nvSpPr>
          <p:cNvPr id="362" name="Google Shape;362;p51"/>
          <p:cNvSpPr txBox="1"/>
          <p:nvPr/>
        </p:nvSpPr>
        <p:spPr>
          <a:xfrm>
            <a:off x="896175" y="2080950"/>
            <a:ext cx="7521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There are following tasks which we have to do in this project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Training for Style Image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Testing for Style Image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Evaluation of checkpoint created using content image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Creation of web application</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We will start our work from training of model.</a:t>
            </a:r>
            <a:endParaRPr>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a:t>
            </a:r>
            <a:r>
              <a:rPr lang="en"/>
              <a:t>proposed</a:t>
            </a:r>
            <a:r>
              <a:rPr lang="en"/>
              <a:t> work</a:t>
            </a:r>
            <a:endParaRPr sz="3000"/>
          </a:p>
        </p:txBody>
      </p:sp>
      <p:sp>
        <p:nvSpPr>
          <p:cNvPr id="368" name="Google Shape;368;p52"/>
          <p:cNvSpPr txBox="1"/>
          <p:nvPr>
            <p:ph idx="1" type="body"/>
          </p:nvPr>
        </p:nvSpPr>
        <p:spPr>
          <a:xfrm>
            <a:off x="729450" y="2078875"/>
            <a:ext cx="7688700" cy="303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282829"/>
                </a:solidFill>
                <a:highlight>
                  <a:srgbClr val="FFFFFF"/>
                </a:highlight>
              </a:rPr>
              <a:t>Since convolutional neural networks are typically used for image-classification, we are generally dealing with high-dimensional data (images). We generally need a large amount of data for a convolutional neural network to work effectively. </a:t>
            </a:r>
            <a:endParaRPr sz="1200">
              <a:solidFill>
                <a:srgbClr val="282829"/>
              </a:solidFill>
              <a:highlight>
                <a:srgbClr val="FFFFFF"/>
              </a:highlight>
            </a:endParaRPr>
          </a:p>
          <a:p>
            <a:pPr indent="-304800" lvl="0" marL="457200" rtl="0" algn="l">
              <a:spcBef>
                <a:spcPts val="1000"/>
              </a:spcBef>
              <a:spcAft>
                <a:spcPts val="0"/>
              </a:spcAft>
              <a:buClr>
                <a:srgbClr val="282829"/>
              </a:buClr>
              <a:buSzPts val="1200"/>
              <a:buChar char="➔"/>
            </a:pPr>
            <a:r>
              <a:rPr lang="en" sz="1200">
                <a:solidFill>
                  <a:srgbClr val="282829"/>
                </a:solidFill>
                <a:highlight>
                  <a:srgbClr val="FFFFFF"/>
                </a:highlight>
              </a:rPr>
              <a:t>It takes a very long time to train a convolutional neural network, especially with large datasets. In order to speed up the process we need specific type of hardware such as a GPU.</a:t>
            </a:r>
            <a:endParaRPr sz="1200">
              <a:solidFill>
                <a:srgbClr val="282829"/>
              </a:solidFill>
              <a:highlight>
                <a:srgbClr val="FFFFFF"/>
              </a:highlight>
            </a:endParaRPr>
          </a:p>
          <a:p>
            <a:pPr indent="-304800" lvl="0" marL="457200" rtl="0" algn="l">
              <a:spcBef>
                <a:spcPts val="1000"/>
              </a:spcBef>
              <a:spcAft>
                <a:spcPts val="0"/>
              </a:spcAft>
              <a:buClr>
                <a:srgbClr val="282829"/>
              </a:buClr>
              <a:buSzPts val="1200"/>
              <a:buChar char="➔"/>
            </a:pPr>
            <a:r>
              <a:rPr lang="en" sz="1200">
                <a:solidFill>
                  <a:srgbClr val="282829"/>
                </a:solidFill>
                <a:highlight>
                  <a:srgbClr val="FFFFFF"/>
                </a:highlight>
              </a:rPr>
              <a:t>CNN are generally bad at handling rotation and scale-invariance without explicit data augmentation.</a:t>
            </a:r>
            <a:endParaRPr sz="1200">
              <a:solidFill>
                <a:srgbClr val="282829"/>
              </a:solidFill>
              <a:highlight>
                <a:srgbClr val="FFFFFF"/>
              </a:highlight>
            </a:endParaRPr>
          </a:p>
          <a:p>
            <a:pPr indent="-304800" lvl="0" marL="457200" rtl="0" algn="l">
              <a:spcBef>
                <a:spcPts val="1000"/>
              </a:spcBef>
              <a:spcAft>
                <a:spcPts val="1000"/>
              </a:spcAft>
              <a:buClr>
                <a:srgbClr val="282829"/>
              </a:buClr>
              <a:buSzPts val="1200"/>
              <a:buChar char="➔"/>
            </a:pPr>
            <a:r>
              <a:rPr lang="en" sz="1200">
                <a:solidFill>
                  <a:srgbClr val="282829"/>
                </a:solidFill>
                <a:highlight>
                  <a:srgbClr val="FFFFFF"/>
                </a:highlight>
              </a:rPr>
              <a:t>High computational cost.</a:t>
            </a:r>
            <a:endParaRPr sz="1200">
              <a:solidFill>
                <a:srgbClr val="282829"/>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type="title"/>
          </p:nvPr>
        </p:nvSpPr>
        <p:spPr>
          <a:xfrm>
            <a:off x="707400" y="132887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74" name="Google Shape;374;p53"/>
          <p:cNvSpPr txBox="1"/>
          <p:nvPr>
            <p:ph idx="2" type="body"/>
          </p:nvPr>
        </p:nvSpPr>
        <p:spPr>
          <a:xfrm>
            <a:off x="5143675" y="693625"/>
            <a:ext cx="3374400" cy="295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In this project we will generate a mixed image out of two images provided, i.e a content image and a style image using CNN with VGG19 model. Here, a mixed image contains style (such as texture, colour) from style image and content from content image. </a:t>
            </a:r>
            <a:endParaRPr/>
          </a:p>
          <a:p>
            <a:pPr indent="0" lvl="0" marL="457200" rtl="0" algn="l">
              <a:spcBef>
                <a:spcPts val="1600"/>
              </a:spcBef>
              <a:spcAft>
                <a:spcPts val="0"/>
              </a:spcAft>
              <a:buNone/>
            </a:pPr>
            <a:r>
              <a:rPr lang="en"/>
              <a:t>For showing this project we built a web application , which would allow users to select themes and input images and see their output. It was made using Flask,CSS &amp; HTML. We also calculate the content and style loss for computing the final loss that is 1.77528e+06 .</a:t>
            </a:r>
            <a:endParaRPr/>
          </a:p>
          <a:p>
            <a:pPr indent="0" lvl="0" marL="45720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380" name="Google Shape;380;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
              <a:t>Neural  style  transfer  :Tensorflow core. </a:t>
            </a:r>
            <a:endParaRPr/>
          </a:p>
          <a:p>
            <a:pPr indent="0" lvl="0" marL="457200" rtl="0" algn="l">
              <a:lnSpc>
                <a:spcPct val="100000"/>
              </a:lnSpc>
              <a:spcBef>
                <a:spcPts val="0"/>
              </a:spcBef>
              <a:spcAft>
                <a:spcPts val="0"/>
              </a:spcAft>
              <a:buNone/>
            </a:pPr>
            <a:r>
              <a:rPr lang="en" u="sng">
                <a:solidFill>
                  <a:schemeClr val="hlink"/>
                </a:solidFill>
                <a:hlinkClick r:id="rId3"/>
              </a:rPr>
              <a:t>Neural style transfer</a:t>
            </a:r>
            <a:endParaRPr/>
          </a:p>
          <a:p>
            <a:pPr indent="-311150" lvl="0" marL="457200" rtl="0" algn="l">
              <a:lnSpc>
                <a:spcPct val="100000"/>
              </a:lnSpc>
              <a:spcBef>
                <a:spcPts val="0"/>
              </a:spcBef>
              <a:spcAft>
                <a:spcPts val="0"/>
              </a:spcAft>
              <a:buSzPts val="1300"/>
              <a:buAutoNum type="arabicPeriod"/>
            </a:pPr>
            <a:r>
              <a:rPr lang="en"/>
              <a:t>Logan Engstrom.  Fast style transfer.</a:t>
            </a:r>
            <a:endParaRPr/>
          </a:p>
          <a:p>
            <a:pPr indent="0" lvl="0" marL="457200" rtl="0" algn="l">
              <a:lnSpc>
                <a:spcPct val="100000"/>
              </a:lnSpc>
              <a:spcBef>
                <a:spcPts val="0"/>
              </a:spcBef>
              <a:spcAft>
                <a:spcPts val="0"/>
              </a:spcAft>
              <a:buNone/>
            </a:pPr>
            <a:r>
              <a:rPr lang="en" u="sng">
                <a:solidFill>
                  <a:schemeClr val="hlink"/>
                </a:solidFill>
                <a:hlinkClick r:id="rId4"/>
              </a:rPr>
              <a:t>lengstrom/fast-style-transfer: TensorFlow CNN for fast style transfer ⚡🖥🎨🖼</a:t>
            </a:r>
            <a:r>
              <a:rPr lang="en"/>
              <a:t> ,2016</a:t>
            </a:r>
            <a:endParaRPr/>
          </a:p>
          <a:p>
            <a:pPr indent="-311150" lvl="0" marL="457200" rtl="0" algn="l">
              <a:lnSpc>
                <a:spcPct val="100000"/>
              </a:lnSpc>
              <a:spcBef>
                <a:spcPts val="0"/>
              </a:spcBef>
              <a:spcAft>
                <a:spcPts val="0"/>
              </a:spcAft>
              <a:buSzPts val="1300"/>
              <a:buAutoNum type="arabicPeriod"/>
            </a:pPr>
            <a:r>
              <a:rPr lang="en"/>
              <a:t>Leon A. Gatys, Alexander S. Ecker, and Matthias Bethge.  A neural algorithm of artistic style, 2015. </a:t>
            </a:r>
            <a:endParaRPr/>
          </a:p>
          <a:p>
            <a:pPr indent="-311150" lvl="0" marL="457200" rtl="0" algn="l">
              <a:lnSpc>
                <a:spcPct val="100000"/>
              </a:lnSpc>
              <a:spcBef>
                <a:spcPts val="0"/>
              </a:spcBef>
              <a:spcAft>
                <a:spcPts val="0"/>
              </a:spcAft>
              <a:buSzPts val="1300"/>
              <a:buAutoNum type="arabicPeriod"/>
            </a:pPr>
            <a:r>
              <a:rPr lang="en"/>
              <a:t>Justin Johnson, Alexandre Alahi, and Li Fei-Fei.  Perceptual losses for real-time style transfer and super-resolution. In European Conference on Computer Vision, 2016. </a:t>
            </a:r>
            <a:endParaRPr/>
          </a:p>
          <a:p>
            <a:pPr indent="-311150" lvl="0" marL="457200" rtl="0" algn="l">
              <a:lnSpc>
                <a:spcPct val="100000"/>
              </a:lnSpc>
              <a:spcBef>
                <a:spcPts val="0"/>
              </a:spcBef>
              <a:spcAft>
                <a:spcPts val="0"/>
              </a:spcAft>
              <a:buSzPts val="1300"/>
              <a:buAutoNum type="arabicPeriod"/>
            </a:pPr>
            <a:r>
              <a:rPr lang="en"/>
              <a:t>Dmitry Ulyanov, Andrea Vedaldi, and Victor Lempitsky.  Instance normalization: The missing ingredient for fast stylization, 2017. </a:t>
            </a:r>
            <a:endParaRPr/>
          </a:p>
          <a:p>
            <a:pPr indent="0" lvl="0" marL="457200" rtl="0" algn="l">
              <a:lnSpc>
                <a:spcPct val="100000"/>
              </a:lnSpc>
              <a:spcBef>
                <a:spcPts val="0"/>
              </a:spcBef>
              <a:spcAft>
                <a:spcPts val="0"/>
              </a:spcAft>
              <a:buNone/>
            </a:pPr>
            <a:r>
              <a:t/>
            </a:r>
            <a:endParaRPr/>
          </a:p>
          <a:p>
            <a:pPr indent="0" lvl="0" marL="45720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0"/>
          <p:cNvSpPr txBox="1"/>
          <p:nvPr>
            <p:ph type="title"/>
          </p:nvPr>
        </p:nvSpPr>
        <p:spPr>
          <a:xfrm>
            <a:off x="729450" y="212650"/>
            <a:ext cx="76884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55" name="Google Shape;155;p20"/>
          <p:cNvSpPr txBox="1"/>
          <p:nvPr/>
        </p:nvSpPr>
        <p:spPr>
          <a:xfrm>
            <a:off x="759475" y="1154375"/>
            <a:ext cx="7670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fine art, especially painting, humans have mastered the skill to create unique visual experiences through composing a complex image.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There exists no artificial system with similar capabilities.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 we are going to make such model which can  generate new images of high perceptual quality that combine the content of an arbitrary photograph with the appearance of numerous well known artworks.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56" name="Google Shape;156;p20"/>
          <p:cNvPicPr preferRelativeResize="0"/>
          <p:nvPr/>
        </p:nvPicPr>
        <p:blipFill>
          <a:blip r:embed="rId4">
            <a:alphaModFix/>
          </a:blip>
          <a:stretch>
            <a:fillRect/>
          </a:stretch>
        </p:blipFill>
        <p:spPr>
          <a:xfrm>
            <a:off x="1312025" y="3007125"/>
            <a:ext cx="7169401" cy="1974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89" name="Shape 389"/>
        <p:cNvGrpSpPr/>
        <p:nvPr/>
      </p:nvGrpSpPr>
      <p:grpSpPr>
        <a:xfrm>
          <a:off x="0" y="0"/>
          <a:ext cx="0" cy="0"/>
          <a:chOff x="0" y="0"/>
          <a:chExt cx="0" cy="0"/>
        </a:xfrm>
      </p:grpSpPr>
      <p:sp>
        <p:nvSpPr>
          <p:cNvPr id="390" name="Google Shape;390;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existing methods</a:t>
            </a:r>
            <a:endParaRPr sz="3000"/>
          </a:p>
        </p:txBody>
      </p:sp>
      <p:sp>
        <p:nvSpPr>
          <p:cNvPr id="162" name="Google Shape;162;p21"/>
          <p:cNvSpPr txBox="1"/>
          <p:nvPr>
            <p:ph idx="2" type="body"/>
          </p:nvPr>
        </p:nvSpPr>
        <p:spPr>
          <a:xfrm>
            <a:off x="4635350" y="111550"/>
            <a:ext cx="4412400" cy="42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Most previous texture transfer </a:t>
            </a:r>
            <a:r>
              <a:rPr b="1" lang="en" sz="1600">
                <a:solidFill>
                  <a:schemeClr val="dk1"/>
                </a:solidFill>
              </a:rPr>
              <a:t>algorithm</a:t>
            </a:r>
            <a:r>
              <a:rPr b="1" lang="en" sz="1600">
                <a:solidFill>
                  <a:schemeClr val="dk1"/>
                </a:solidFill>
              </a:rPr>
              <a:t> are used for style transfer.</a:t>
            </a:r>
            <a:r>
              <a:rPr b="1" lang="en" sz="1600">
                <a:solidFill>
                  <a:schemeClr val="dk1"/>
                </a:solidFill>
              </a:rPr>
              <a:t>In present deep learning based technique show better success rates than traditional texture methods.</a:t>
            </a:r>
            <a:endParaRPr b="1" sz="1600">
              <a:solidFill>
                <a:schemeClr val="dk1"/>
              </a:solidFill>
            </a:endParaRPr>
          </a:p>
          <a:p>
            <a:pPr indent="0" lvl="0" marL="0" rtl="0" algn="l">
              <a:spcBef>
                <a:spcPts val="1000"/>
              </a:spcBef>
              <a:spcAft>
                <a:spcPts val="0"/>
              </a:spcAft>
              <a:buNone/>
            </a:pPr>
            <a:r>
              <a:rPr b="1" lang="en" sz="1600">
                <a:solidFill>
                  <a:schemeClr val="dk2"/>
                </a:solidFill>
              </a:rPr>
              <a:t> </a:t>
            </a:r>
            <a:r>
              <a:rPr b="1" lang="en" sz="1600">
                <a:solidFill>
                  <a:schemeClr val="dk1"/>
                </a:solidFill>
              </a:rPr>
              <a:t>Recent methods for style transfer typically train convolutional neural network using  a per-pixel loss between the output and </a:t>
            </a:r>
            <a:r>
              <a:rPr b="1" lang="en" sz="1600">
                <a:solidFill>
                  <a:schemeClr val="dk1"/>
                </a:solidFill>
              </a:rPr>
              <a:t>ground truth image.</a:t>
            </a:r>
            <a:endParaRPr b="1" sz="1600">
              <a:solidFill>
                <a:schemeClr val="dk1"/>
              </a:solidFill>
            </a:endParaRPr>
          </a:p>
          <a:p>
            <a:pPr indent="0" lvl="0" marL="0" rtl="0" algn="l">
              <a:spcBef>
                <a:spcPts val="1000"/>
              </a:spcBef>
              <a:spcAft>
                <a:spcPts val="1000"/>
              </a:spcAft>
              <a:buNone/>
            </a:pPr>
            <a:r>
              <a:rPr b="1" lang="en" sz="1600">
                <a:solidFill>
                  <a:schemeClr val="dk2"/>
                </a:solidFill>
              </a:rPr>
              <a:t>So In this project we are going to use convolutional neural network for image transformation task and train using perceptual loss  function with VGG19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Dataset</a:t>
            </a:r>
            <a:endParaRPr sz="3000"/>
          </a:p>
          <a:p>
            <a:pPr indent="0" lvl="0" marL="0" rtl="0" algn="l">
              <a:spcBef>
                <a:spcPts val="0"/>
              </a:spcBef>
              <a:spcAft>
                <a:spcPts val="0"/>
              </a:spcAft>
              <a:buNone/>
            </a:pPr>
            <a:r>
              <a:t/>
            </a:r>
            <a:endParaRPr b="0" sz="3000"/>
          </a:p>
        </p:txBody>
      </p:sp>
      <p:sp>
        <p:nvSpPr>
          <p:cNvPr id="168" name="Google Shape;168;p22"/>
          <p:cNvSpPr txBox="1"/>
          <p:nvPr/>
        </p:nvSpPr>
        <p:spPr>
          <a:xfrm>
            <a:off x="5027675" y="698700"/>
            <a:ext cx="3782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Our dataset consist of content image and style images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For content images we will be taking different images from net</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2"/>
                </a:solidFill>
                <a:latin typeface="Lato"/>
                <a:ea typeface="Lato"/>
                <a:cs typeface="Lato"/>
                <a:sym typeface="Lato"/>
              </a:rPr>
              <a:t>For style image we will take famous painting like udnie , rain_princess etc.</a:t>
            </a:r>
            <a:endParaRPr>
              <a:solidFill>
                <a:schemeClr val="dk2"/>
              </a:solidFill>
              <a:latin typeface="Lato"/>
              <a:ea typeface="Lato"/>
              <a:cs typeface="Lato"/>
              <a:sym typeface="Lato"/>
            </a:endParaRPr>
          </a:p>
        </p:txBody>
      </p:sp>
      <p:pic>
        <p:nvPicPr>
          <p:cNvPr id="169" name="Google Shape;169;p22"/>
          <p:cNvPicPr preferRelativeResize="0"/>
          <p:nvPr/>
        </p:nvPicPr>
        <p:blipFill>
          <a:blip r:embed="rId4">
            <a:alphaModFix/>
          </a:blip>
          <a:stretch>
            <a:fillRect/>
          </a:stretch>
        </p:blipFill>
        <p:spPr>
          <a:xfrm>
            <a:off x="5149200" y="2687625"/>
            <a:ext cx="1412600" cy="1276774"/>
          </a:xfrm>
          <a:prstGeom prst="rect">
            <a:avLst/>
          </a:prstGeom>
          <a:noFill/>
          <a:ln>
            <a:noFill/>
          </a:ln>
        </p:spPr>
      </p:pic>
      <p:pic>
        <p:nvPicPr>
          <p:cNvPr id="170" name="Google Shape;170;p22"/>
          <p:cNvPicPr preferRelativeResize="0"/>
          <p:nvPr/>
        </p:nvPicPr>
        <p:blipFill>
          <a:blip r:embed="rId5">
            <a:alphaModFix/>
          </a:blip>
          <a:stretch>
            <a:fillRect/>
          </a:stretch>
        </p:blipFill>
        <p:spPr>
          <a:xfrm>
            <a:off x="6941550" y="2655660"/>
            <a:ext cx="1306274" cy="13087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Code availability</a:t>
            </a:r>
            <a:endParaRPr sz="3000"/>
          </a:p>
          <a:p>
            <a:pPr indent="0" lvl="0" marL="0" rtl="0" algn="l">
              <a:spcBef>
                <a:spcPts val="0"/>
              </a:spcBef>
              <a:spcAft>
                <a:spcPts val="0"/>
              </a:spcAft>
              <a:buNone/>
            </a:pPr>
            <a:r>
              <a:t/>
            </a:r>
            <a:endParaRPr sz="3000"/>
          </a:p>
        </p:txBody>
      </p:sp>
      <p:sp>
        <p:nvSpPr>
          <p:cNvPr id="176" name="Google Shape;176;p23"/>
          <p:cNvSpPr txBox="1"/>
          <p:nvPr>
            <p:ph idx="1" type="subTitle"/>
          </p:nvPr>
        </p:nvSpPr>
        <p:spPr>
          <a:xfrm>
            <a:off x="724950" y="3313925"/>
            <a:ext cx="30684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t>We will implement this project using  CNN with VGG19 model and show this  project through web application for better understanding.</a:t>
            </a:r>
            <a:endParaRPr sz="1300"/>
          </a:p>
        </p:txBody>
      </p:sp>
      <p:sp>
        <p:nvSpPr>
          <p:cNvPr id="177" name="Google Shape;177;p23"/>
          <p:cNvSpPr txBox="1"/>
          <p:nvPr>
            <p:ph idx="2" type="body"/>
          </p:nvPr>
        </p:nvSpPr>
        <p:spPr>
          <a:xfrm>
            <a:off x="4911100" y="63850"/>
            <a:ext cx="3772500" cy="21906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500"/>
              <a:t>There are research papers and codes available which resembles to our problem statement.</a:t>
            </a:r>
            <a:endParaRPr sz="1500"/>
          </a:p>
          <a:p>
            <a:pPr indent="0" lvl="0" marL="457200" rtl="0" algn="l">
              <a:lnSpc>
                <a:spcPct val="115000"/>
              </a:lnSpc>
              <a:spcBef>
                <a:spcPts val="1600"/>
              </a:spcBef>
              <a:spcAft>
                <a:spcPts val="0"/>
              </a:spcAft>
              <a:buNone/>
            </a:pPr>
            <a:r>
              <a:rPr lang="en" sz="1500"/>
              <a:t>However most of them need high GPU to run and cannot be run on our system. So we will be trying to implement the Gatys’ Research paper. </a:t>
            </a:r>
            <a:endParaRPr sz="1500"/>
          </a:p>
          <a:p>
            <a:pPr indent="0" lvl="0" marL="457200" rtl="0" algn="l">
              <a:lnSpc>
                <a:spcPct val="115000"/>
              </a:lnSpc>
              <a:spcBef>
                <a:spcPts val="1600"/>
              </a:spcBef>
              <a:spcAft>
                <a:spcPts val="0"/>
              </a:spcAft>
              <a:buNone/>
            </a:pPr>
            <a:r>
              <a:rPr lang="en" sz="1500"/>
              <a:t>There are some research papers which we use in order to understand algorithm.</a:t>
            </a:r>
            <a:endParaRPr>
              <a:solidFill>
                <a:schemeClr val="dk1"/>
              </a:solidFill>
            </a:endParaRPr>
          </a:p>
          <a:p>
            <a:pPr indent="0" lvl="0" marL="457200" rtl="0" algn="l">
              <a:lnSpc>
                <a:spcPct val="115000"/>
              </a:lnSpc>
              <a:spcBef>
                <a:spcPts val="1600"/>
              </a:spcBef>
              <a:spcAft>
                <a:spcPts val="0"/>
              </a:spcAft>
              <a:buNone/>
            </a:pPr>
            <a:r>
              <a:rPr lang="en" sz="1500"/>
              <a:t>Research paper :</a:t>
            </a:r>
            <a:endParaRPr sz="1500"/>
          </a:p>
          <a:p>
            <a:pPr indent="-285750" lvl="1" marL="914400" rtl="0" algn="l">
              <a:lnSpc>
                <a:spcPct val="115000"/>
              </a:lnSpc>
              <a:spcBef>
                <a:spcPts val="1600"/>
              </a:spcBef>
              <a:spcAft>
                <a:spcPts val="0"/>
              </a:spcAft>
              <a:buClr>
                <a:srgbClr val="178D7D"/>
              </a:buClr>
              <a:buSzPts val="900"/>
              <a:buAutoNum type="alphaLcPeriod"/>
            </a:pPr>
            <a:r>
              <a:rPr lang="en" sz="900" u="sng">
                <a:solidFill>
                  <a:srgbClr val="178D7D"/>
                </a:solidFill>
                <a:hlinkClick r:id="rId4">
                  <a:extLst>
                    <a:ext uri="{A12FA001-AC4F-418D-AE19-62706E023703}">
                      <ahyp:hlinkClr val="tx"/>
                    </a:ext>
                  </a:extLst>
                </a:hlinkClick>
              </a:rPr>
              <a:t>[1508.06576] A Neural Algorithm of Artistic Style</a:t>
            </a:r>
            <a:endParaRPr sz="900">
              <a:solidFill>
                <a:srgbClr val="178D7D"/>
              </a:solidFill>
            </a:endParaRPr>
          </a:p>
          <a:p>
            <a:pPr indent="-285750" lvl="1" marL="914400" rtl="0" algn="l">
              <a:lnSpc>
                <a:spcPct val="115000"/>
              </a:lnSpc>
              <a:spcBef>
                <a:spcPts val="0"/>
              </a:spcBef>
              <a:spcAft>
                <a:spcPts val="0"/>
              </a:spcAft>
              <a:buClr>
                <a:srgbClr val="178D7D"/>
              </a:buClr>
              <a:buSzPts val="900"/>
              <a:buAutoNum type="alphaLcPeriod"/>
            </a:pPr>
            <a:r>
              <a:rPr lang="en" sz="900" u="sng">
                <a:solidFill>
                  <a:srgbClr val="178D7D"/>
                </a:solidFill>
                <a:hlinkClick r:id="rId5">
                  <a:extLst>
                    <a:ext uri="{A12FA001-AC4F-418D-AE19-62706E023703}">
                      <ahyp:hlinkClr val="tx"/>
                    </a:ext>
                  </a:extLst>
                </a:hlinkClick>
              </a:rPr>
              <a:t>Perceptual Losses for Real-Time Style Transfer and Super-Resolution</a:t>
            </a:r>
            <a:endParaRPr sz="900">
              <a:solidFill>
                <a:srgbClr val="178D7D"/>
              </a:solidFill>
            </a:endParaRPr>
          </a:p>
          <a:p>
            <a:pPr indent="-285750" lvl="1" marL="914400" rtl="0" algn="l">
              <a:lnSpc>
                <a:spcPct val="115000"/>
              </a:lnSpc>
              <a:spcBef>
                <a:spcPts val="0"/>
              </a:spcBef>
              <a:spcAft>
                <a:spcPts val="0"/>
              </a:spcAft>
              <a:buClr>
                <a:srgbClr val="178D7D"/>
              </a:buClr>
              <a:buSzPts val="900"/>
              <a:buAutoNum type="alphaLcPeriod"/>
            </a:pPr>
            <a:r>
              <a:rPr lang="en" sz="900" u="sng">
                <a:solidFill>
                  <a:srgbClr val="178D7D"/>
                </a:solidFill>
                <a:hlinkClick r:id="rId6">
                  <a:extLst>
                    <a:ext uri="{A12FA001-AC4F-418D-AE19-62706E023703}">
                      <ahyp:hlinkClr val="tx"/>
                    </a:ext>
                  </a:extLst>
                </a:hlinkClick>
              </a:rPr>
              <a:t>[1607.08022] Instance Normalization: The Missing Ingredient for Fast Stylization</a:t>
            </a:r>
            <a:endParaRPr sz="900">
              <a:solidFill>
                <a:srgbClr val="178D7D"/>
              </a:solidFill>
            </a:endParaRPr>
          </a:p>
        </p:txBody>
      </p:sp>
      <p:sp>
        <p:nvSpPr>
          <p:cNvPr id="178" name="Google Shape;178;p23"/>
          <p:cNvSpPr txBox="1"/>
          <p:nvPr/>
        </p:nvSpPr>
        <p:spPr>
          <a:xfrm>
            <a:off x="1465900" y="3485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proposed plan</a:t>
            </a:r>
            <a:endParaRPr sz="3000"/>
          </a:p>
          <a:p>
            <a:pPr indent="0" lvl="0" marL="0" rtl="0" algn="l">
              <a:spcBef>
                <a:spcPts val="0"/>
              </a:spcBef>
              <a:spcAft>
                <a:spcPts val="0"/>
              </a:spcAft>
              <a:buNone/>
            </a:pPr>
            <a:r>
              <a:t/>
            </a:r>
            <a:endParaRPr sz="3000"/>
          </a:p>
        </p:txBody>
      </p:sp>
      <p:sp>
        <p:nvSpPr>
          <p:cNvPr id="184" name="Google Shape;184;p24"/>
          <p:cNvSpPr txBox="1"/>
          <p:nvPr>
            <p:ph idx="2" type="body"/>
          </p:nvPr>
        </p:nvSpPr>
        <p:spPr>
          <a:xfrm>
            <a:off x="4745200" y="153225"/>
            <a:ext cx="3772800" cy="302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rPr>
              <a:t>Our main aim will be to produce a mixed image out of two images provided, i.e a content image and a style image. Mixed image contains style (such as texture, colour) from style image and content from content image.</a:t>
            </a:r>
            <a:endParaRPr b="1" sz="1600">
              <a:solidFill>
                <a:schemeClr val="dk1"/>
              </a:solidFill>
            </a:endParaRPr>
          </a:p>
          <a:p>
            <a:pPr indent="-330200" lvl="0" marL="457200" rtl="0" algn="l">
              <a:lnSpc>
                <a:spcPct val="115000"/>
              </a:lnSpc>
              <a:spcBef>
                <a:spcPts val="1000"/>
              </a:spcBef>
              <a:spcAft>
                <a:spcPts val="0"/>
              </a:spcAft>
              <a:buClr>
                <a:srgbClr val="4B4B4B"/>
              </a:buClr>
              <a:buSzPts val="1600"/>
              <a:buChar char="●"/>
            </a:pPr>
            <a:r>
              <a:rPr b="1" lang="en" sz="1600">
                <a:solidFill>
                  <a:srgbClr val="4B4B4B"/>
                </a:solidFill>
              </a:rPr>
              <a:t>Style Transfer </a:t>
            </a:r>
            <a:endParaRPr b="1" sz="1600">
              <a:solidFill>
                <a:srgbClr val="4B4B4B"/>
              </a:solidFill>
            </a:endParaRPr>
          </a:p>
          <a:p>
            <a:pPr indent="0" lvl="0" marL="457200" rtl="0" algn="l">
              <a:lnSpc>
                <a:spcPct val="115000"/>
              </a:lnSpc>
              <a:spcBef>
                <a:spcPts val="1000"/>
              </a:spcBef>
              <a:spcAft>
                <a:spcPts val="0"/>
              </a:spcAft>
              <a:buNone/>
            </a:pPr>
            <a:r>
              <a:rPr b="1" lang="en" sz="1600">
                <a:solidFill>
                  <a:srgbClr val="4B4B4B"/>
                </a:solidFill>
              </a:rPr>
              <a:t>Technique of re-composing images in the style of other images</a:t>
            </a:r>
            <a:endParaRPr b="1" sz="1600">
              <a:solidFill>
                <a:srgbClr val="4B4B4B"/>
              </a:solidFill>
            </a:endParaRPr>
          </a:p>
          <a:p>
            <a:pPr indent="-330200" lvl="0" marL="457200" rtl="0" algn="l">
              <a:lnSpc>
                <a:spcPct val="115000"/>
              </a:lnSpc>
              <a:spcBef>
                <a:spcPts val="1000"/>
              </a:spcBef>
              <a:spcAft>
                <a:spcPts val="0"/>
              </a:spcAft>
              <a:buClr>
                <a:srgbClr val="4B4B4B"/>
              </a:buClr>
              <a:buSzPts val="1600"/>
              <a:buChar char="●"/>
            </a:pPr>
            <a:r>
              <a:rPr b="1" lang="en" sz="1600">
                <a:solidFill>
                  <a:srgbClr val="4B4B4B"/>
                </a:solidFill>
              </a:rPr>
              <a:t>CNN</a:t>
            </a:r>
            <a:endParaRPr b="1" sz="1600">
              <a:solidFill>
                <a:srgbClr val="4B4B4B"/>
              </a:solidFill>
            </a:endParaRPr>
          </a:p>
          <a:p>
            <a:pPr indent="0" lvl="0" marL="0" rtl="0" algn="l">
              <a:lnSpc>
                <a:spcPct val="115000"/>
              </a:lnSpc>
              <a:spcBef>
                <a:spcPts val="1000"/>
              </a:spcBef>
              <a:spcAft>
                <a:spcPts val="0"/>
              </a:spcAft>
              <a:buNone/>
            </a:pPr>
            <a:r>
              <a:rPr b="1" lang="en" sz="1600">
                <a:solidFill>
                  <a:srgbClr val="4B4B4B"/>
                </a:solidFill>
              </a:rPr>
              <a:t>The class  of Deep Neural Networks that are most powerful in image processing task</a:t>
            </a:r>
            <a:r>
              <a:rPr b="1" lang="en" sz="1600">
                <a:solidFill>
                  <a:schemeClr val="dk1"/>
                </a:solidFill>
              </a:rPr>
              <a:t>.</a:t>
            </a:r>
            <a:endParaRPr b="1" sz="1600">
              <a:solidFill>
                <a:schemeClr val="dk1"/>
              </a:solidFill>
            </a:endParaRPr>
          </a:p>
          <a:p>
            <a:pPr indent="0" lvl="0" marL="0" rtl="0" algn="l">
              <a:lnSpc>
                <a:spcPct val="115000"/>
              </a:lnSpc>
              <a:spcBef>
                <a:spcPts val="1000"/>
              </a:spcBef>
              <a:spcAft>
                <a:spcPts val="0"/>
              </a:spcAft>
              <a:buNone/>
            </a:pPr>
            <a:r>
              <a:rPr lang="en"/>
              <a:t>We would like to present it with web-UI to make it user friendly.</a:t>
            </a:r>
            <a:endParaRPr/>
          </a:p>
          <a:p>
            <a:pPr indent="0" lvl="0" marL="0" rtl="0" algn="l">
              <a:lnSpc>
                <a:spcPct val="115000"/>
              </a:lnSpc>
              <a:spcBef>
                <a:spcPts val="1000"/>
              </a:spcBef>
              <a:spcAft>
                <a:spcPts val="1600"/>
              </a:spcAft>
              <a:buNone/>
            </a:pPr>
            <a:r>
              <a:t/>
            </a:r>
            <a:endParaRPr/>
          </a:p>
        </p:txBody>
      </p:sp>
    </p:spTree>
  </p:cSld>
  <p:clrMapOvr>
    <a:masterClrMapping/>
  </p:clrMapOvr>
</p:sld>
</file>

<file path=ppt/slides/slide9.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bg>
      <p:bgPr>
        <a:solidFill>
          <a:schemeClr val="accent2"/>
        </a:solidFill>
      </p:bgPr>
    </p:bg>
    <p:spTree>
      <p:nvGrpSpPr>
        <p:cNvPr id="188" name="Shape 188"/>
        <p:cNvGrpSpPr/>
        <p:nvPr/>
      </p:nvGrpSpPr>
      <p:grpSpPr>
        <a:xfrm>
          <a:off x="0" y="0"/>
          <a:ext cx="0" cy="0"/>
          <a:chOff x="0" y="0"/>
          <a:chExt cx="0" cy="0"/>
        </a:xfrm>
      </p:grpSpPr>
      <p:pic>
        <p:nvPicPr>
          <p:cNvPr descr="Open Chromebook laptop computer" id="189" name="Google Shape;189;p25"/>
          <p:cNvPicPr preferRelativeResize="0"/>
          <p:nvPr/>
        </p:nvPicPr>
        <p:blipFill rotWithShape="1">
          <a:blip r:embed="rId3">
            <a:alphaModFix/>
          </a:blip>
          <a:srcRect r="2"/>
          <a:stretch/>
        </p:blipFill>
        <p:spPr>
          <a:xfrm>
            <a:off x="186025" y="1084551"/>
            <a:ext cx="8962952" cy="3391476"/>
          </a:xfrm>
          <a:prstGeom prst="rect">
            <a:avLst/>
          </a:prstGeom>
          <a:noFill/>
          <a:ln>
            <a:noFill/>
          </a:ln>
        </p:spPr>
      </p:pic>
      <p:pic>
        <p:nvPicPr>
          <p:cNvPr id="190" name="Google Shape;190;p25"/>
          <p:cNvPicPr preferRelativeResize="0"/>
          <p:nvPr/>
        </p:nvPicPr>
        <p:blipFill>
          <a:blip r:embed="rId4">
            <a:alphaModFix/>
          </a:blip>
          <a:stretch>
            <a:fillRect/>
          </a:stretch>
        </p:blipFill>
        <p:spPr>
          <a:xfrm>
            <a:off x="1259250" y="1357725"/>
            <a:ext cx="6938749" cy="242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1862819</vt:lpwstr>
  </property>
  <property fmtid="{D5CDD505-2E9C-101B-9397-08002B2CF9AE}" name="NXPowerLiteSettings" pid="3">
    <vt:lpwstr>F7000400038000</vt:lpwstr>
  </property>
  <property fmtid="{D5CDD505-2E9C-101B-9397-08002B2CF9AE}" name="NXPowerLiteVersion" pid="4">
    <vt:lpwstr>S9.1.2</vt:lpwstr>
  </property>
</Properties>
</file>