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B7369567-FB6B-4DA3-8F79-A8490B6692DF}" type="datetimeFigureOut">
              <a:rPr lang="id-ID" smtClean="0"/>
              <a:t>28/07/2020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4421FCD-3721-4C64-B649-237B61F7B2EB}" type="slidenum">
              <a:rPr lang="id-ID" smtClean="0"/>
              <a:t>‹#›</a:t>
            </a:fld>
            <a:endParaRPr lang="id-ID"/>
          </a:p>
        </p:txBody>
      </p:sp>
    </p:spTree>
    <p:extLst>
      <p:ext uri="{BB962C8B-B14F-4D97-AF65-F5344CB8AC3E}">
        <p14:creationId xmlns:p14="http://schemas.microsoft.com/office/powerpoint/2010/main" val="131903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7369567-FB6B-4DA3-8F79-A8490B6692DF}" type="datetimeFigureOut">
              <a:rPr lang="id-ID" smtClean="0"/>
              <a:t>28/07/2020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4421FCD-3721-4C64-B649-237B61F7B2EB}" type="slidenum">
              <a:rPr lang="id-ID" smtClean="0"/>
              <a:t>‹#›</a:t>
            </a:fld>
            <a:endParaRPr lang="id-ID"/>
          </a:p>
        </p:txBody>
      </p:sp>
    </p:spTree>
    <p:extLst>
      <p:ext uri="{BB962C8B-B14F-4D97-AF65-F5344CB8AC3E}">
        <p14:creationId xmlns:p14="http://schemas.microsoft.com/office/powerpoint/2010/main" val="279330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7369567-FB6B-4DA3-8F79-A8490B6692DF}" type="datetimeFigureOut">
              <a:rPr lang="id-ID" smtClean="0"/>
              <a:t>28/07/2020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4421FCD-3721-4C64-B649-237B61F7B2EB}" type="slidenum">
              <a:rPr lang="id-ID" smtClean="0"/>
              <a:t>‹#›</a:t>
            </a:fld>
            <a:endParaRPr lang="id-ID"/>
          </a:p>
        </p:txBody>
      </p:sp>
    </p:spTree>
    <p:extLst>
      <p:ext uri="{BB962C8B-B14F-4D97-AF65-F5344CB8AC3E}">
        <p14:creationId xmlns:p14="http://schemas.microsoft.com/office/powerpoint/2010/main" val="380394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B7369567-FB6B-4DA3-8F79-A8490B6692DF}" type="datetimeFigureOut">
              <a:rPr lang="id-ID" smtClean="0"/>
              <a:t>28/07/2020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4421FCD-3721-4C64-B649-237B61F7B2EB}" type="slidenum">
              <a:rPr lang="id-ID" smtClean="0"/>
              <a:t>‹#›</a:t>
            </a:fld>
            <a:endParaRPr lang="id-ID"/>
          </a:p>
        </p:txBody>
      </p:sp>
    </p:spTree>
    <p:extLst>
      <p:ext uri="{BB962C8B-B14F-4D97-AF65-F5344CB8AC3E}">
        <p14:creationId xmlns:p14="http://schemas.microsoft.com/office/powerpoint/2010/main" val="42729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369567-FB6B-4DA3-8F79-A8490B6692DF}" type="datetimeFigureOut">
              <a:rPr lang="id-ID" smtClean="0"/>
              <a:t>28/07/2020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4421FCD-3721-4C64-B649-237B61F7B2EB}" type="slidenum">
              <a:rPr lang="id-ID" smtClean="0"/>
              <a:t>‹#›</a:t>
            </a:fld>
            <a:endParaRPr lang="id-ID"/>
          </a:p>
        </p:txBody>
      </p:sp>
    </p:spTree>
    <p:extLst>
      <p:ext uri="{BB962C8B-B14F-4D97-AF65-F5344CB8AC3E}">
        <p14:creationId xmlns:p14="http://schemas.microsoft.com/office/powerpoint/2010/main" val="178537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B7369567-FB6B-4DA3-8F79-A8490B6692DF}" type="datetimeFigureOut">
              <a:rPr lang="id-ID" smtClean="0"/>
              <a:t>28/07/2020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4421FCD-3721-4C64-B649-237B61F7B2EB}" type="slidenum">
              <a:rPr lang="id-ID" smtClean="0"/>
              <a:t>‹#›</a:t>
            </a:fld>
            <a:endParaRPr lang="id-ID"/>
          </a:p>
        </p:txBody>
      </p:sp>
    </p:spTree>
    <p:extLst>
      <p:ext uri="{BB962C8B-B14F-4D97-AF65-F5344CB8AC3E}">
        <p14:creationId xmlns:p14="http://schemas.microsoft.com/office/powerpoint/2010/main" val="351967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B7369567-FB6B-4DA3-8F79-A8490B6692DF}" type="datetimeFigureOut">
              <a:rPr lang="id-ID" smtClean="0"/>
              <a:t>28/07/2020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4421FCD-3721-4C64-B649-237B61F7B2EB}" type="slidenum">
              <a:rPr lang="id-ID" smtClean="0"/>
              <a:t>‹#›</a:t>
            </a:fld>
            <a:endParaRPr lang="id-ID"/>
          </a:p>
        </p:txBody>
      </p:sp>
    </p:spTree>
    <p:extLst>
      <p:ext uri="{BB962C8B-B14F-4D97-AF65-F5344CB8AC3E}">
        <p14:creationId xmlns:p14="http://schemas.microsoft.com/office/powerpoint/2010/main" val="286289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B7369567-FB6B-4DA3-8F79-A8490B6692DF}" type="datetimeFigureOut">
              <a:rPr lang="id-ID" smtClean="0"/>
              <a:t>28/07/2020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4421FCD-3721-4C64-B649-237B61F7B2EB}" type="slidenum">
              <a:rPr lang="id-ID" smtClean="0"/>
              <a:t>‹#›</a:t>
            </a:fld>
            <a:endParaRPr lang="id-ID"/>
          </a:p>
        </p:txBody>
      </p:sp>
    </p:spTree>
    <p:extLst>
      <p:ext uri="{BB962C8B-B14F-4D97-AF65-F5344CB8AC3E}">
        <p14:creationId xmlns:p14="http://schemas.microsoft.com/office/powerpoint/2010/main" val="243545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69567-FB6B-4DA3-8F79-A8490B6692DF}" type="datetimeFigureOut">
              <a:rPr lang="id-ID" smtClean="0"/>
              <a:t>28/07/2020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4421FCD-3721-4C64-B649-237B61F7B2EB}" type="slidenum">
              <a:rPr lang="id-ID" smtClean="0"/>
              <a:t>‹#›</a:t>
            </a:fld>
            <a:endParaRPr lang="id-ID"/>
          </a:p>
        </p:txBody>
      </p:sp>
    </p:spTree>
    <p:extLst>
      <p:ext uri="{BB962C8B-B14F-4D97-AF65-F5344CB8AC3E}">
        <p14:creationId xmlns:p14="http://schemas.microsoft.com/office/powerpoint/2010/main" val="3482177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69567-FB6B-4DA3-8F79-A8490B6692DF}" type="datetimeFigureOut">
              <a:rPr lang="id-ID" smtClean="0"/>
              <a:t>28/07/2020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4421FCD-3721-4C64-B649-237B61F7B2EB}" type="slidenum">
              <a:rPr lang="id-ID" smtClean="0"/>
              <a:t>‹#›</a:t>
            </a:fld>
            <a:endParaRPr lang="id-ID"/>
          </a:p>
        </p:txBody>
      </p:sp>
    </p:spTree>
    <p:extLst>
      <p:ext uri="{BB962C8B-B14F-4D97-AF65-F5344CB8AC3E}">
        <p14:creationId xmlns:p14="http://schemas.microsoft.com/office/powerpoint/2010/main" val="330755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69567-FB6B-4DA3-8F79-A8490B6692DF}" type="datetimeFigureOut">
              <a:rPr lang="id-ID" smtClean="0"/>
              <a:t>28/07/2020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4421FCD-3721-4C64-B649-237B61F7B2EB}" type="slidenum">
              <a:rPr lang="id-ID" smtClean="0"/>
              <a:t>‹#›</a:t>
            </a:fld>
            <a:endParaRPr lang="id-ID"/>
          </a:p>
        </p:txBody>
      </p:sp>
    </p:spTree>
    <p:extLst>
      <p:ext uri="{BB962C8B-B14F-4D97-AF65-F5344CB8AC3E}">
        <p14:creationId xmlns:p14="http://schemas.microsoft.com/office/powerpoint/2010/main" val="3565324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69567-FB6B-4DA3-8F79-A8490B6692DF}" type="datetimeFigureOut">
              <a:rPr lang="id-ID" smtClean="0"/>
              <a:t>28/07/2020</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21FCD-3721-4C64-B649-237B61F7B2EB}" type="slidenum">
              <a:rPr lang="id-ID" smtClean="0"/>
              <a:t>‹#›</a:t>
            </a:fld>
            <a:endParaRPr lang="id-ID"/>
          </a:p>
        </p:txBody>
      </p:sp>
    </p:spTree>
    <p:extLst>
      <p:ext uri="{BB962C8B-B14F-4D97-AF65-F5344CB8AC3E}">
        <p14:creationId xmlns:p14="http://schemas.microsoft.com/office/powerpoint/2010/main" val="3103247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0"/>
            <a:ext cx="7772400" cy="1470025"/>
          </a:xfrm>
          <a:solidFill>
            <a:schemeClr val="accent2">
              <a:lumMod val="40000"/>
              <a:lumOff val="60000"/>
            </a:schemeClr>
          </a:solidFill>
        </p:spPr>
        <p:txBody>
          <a:bodyPr/>
          <a:lstStyle/>
          <a:p>
            <a:r>
              <a:rPr lang="id-ID" b="1" dirty="0" smtClean="0">
                <a:solidFill>
                  <a:srgbClr val="FF0000"/>
                </a:solidFill>
              </a:rPr>
              <a:t>Besaran dan Satuan</a:t>
            </a:r>
            <a:endParaRPr lang="id-ID" b="1" dirty="0">
              <a:solidFill>
                <a:srgbClr val="FF0000"/>
              </a:solidFill>
            </a:endParaRPr>
          </a:p>
        </p:txBody>
      </p:sp>
      <p:sp>
        <p:nvSpPr>
          <p:cNvPr id="3" name="Subtitle 2"/>
          <p:cNvSpPr>
            <a:spLocks noGrp="1"/>
          </p:cNvSpPr>
          <p:nvPr>
            <p:ph type="subTitle" idx="1"/>
          </p:nvPr>
        </p:nvSpPr>
        <p:spPr>
          <a:xfrm>
            <a:off x="107504" y="6021288"/>
            <a:ext cx="4248472" cy="600472"/>
          </a:xfrm>
        </p:spPr>
        <p:txBody>
          <a:bodyPr/>
          <a:lstStyle/>
          <a:p>
            <a:r>
              <a:rPr lang="id-ID" i="1" dirty="0" smtClean="0"/>
              <a:t>Pertemuan ke 1</a:t>
            </a:r>
            <a:endParaRPr lang="id-ID" i="1" dirty="0"/>
          </a:p>
        </p:txBody>
      </p:sp>
    </p:spTree>
    <p:extLst>
      <p:ext uri="{BB962C8B-B14F-4D97-AF65-F5344CB8AC3E}">
        <p14:creationId xmlns:p14="http://schemas.microsoft.com/office/powerpoint/2010/main" val="2934633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9512" y="260648"/>
            <a:ext cx="4824536"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dirty="0" smtClean="0"/>
              <a:t>Angka Penting</a:t>
            </a:r>
            <a:endParaRPr lang="id-ID" sz="4000" dirty="0"/>
          </a:p>
        </p:txBody>
      </p:sp>
      <p:sp>
        <p:nvSpPr>
          <p:cNvPr id="3" name="Cloud 2"/>
          <p:cNvSpPr/>
          <p:nvPr/>
        </p:nvSpPr>
        <p:spPr>
          <a:xfrm>
            <a:off x="0" y="1700808"/>
            <a:ext cx="9144000" cy="515719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000" dirty="0">
                <a:latin typeface="Adobe Hebrew" pitchFamily="18" charset="-79"/>
                <a:cs typeface="Adobe Hebrew" pitchFamily="18" charset="-79"/>
              </a:rPr>
              <a:t>Angka penting adalah angka yang didapat dari hasil pengukuran yang terdiri dari angka pasti dan angka taksiran. Nilai setiap hasil pengukuran merupakan angka penting. Seperti keterangan di atas angka penting terdiri dari dua bagian. Pertama angka pasti yaitu angka yang ditunjukkan pada skala alat ukur dengan nilai yang ada. Kedua angka taksiran yaitu angka hasil pengukuran yang diperoleh dengan memperkirakan nilainya. Nilai ini muncul karena yang terukur terletak diantara skala terkecil alat ukur. Dalam setiap pengukuran hanya diperbolehkan memberikan satu angka taksiran.</a:t>
            </a:r>
          </a:p>
        </p:txBody>
      </p:sp>
    </p:spTree>
    <p:extLst>
      <p:ext uri="{BB962C8B-B14F-4D97-AF65-F5344CB8AC3E}">
        <p14:creationId xmlns:p14="http://schemas.microsoft.com/office/powerpoint/2010/main" val="1400104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79" y="1196752"/>
            <a:ext cx="9140021" cy="2523768"/>
          </a:xfrm>
          <a:prstGeom prst="rect">
            <a:avLst/>
          </a:prstGeom>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Semua angka bukan nol adalah angka penting.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Angka nol dibelakang angka bukan nol adalah bukan angka penting, kecuali diberi tanda khusus misal garis bawah.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Angka nol yang terletak diantara dua angka bukan nol adalah angka penting.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Angka nol di depan angka bukan nol adalah bukan angka penting.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Angka nol dibelakang tanda desimal dan mengikuti angka bukan nol adalah angka penting.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933056"/>
            <a:ext cx="4570010" cy="26854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79" y="87596"/>
            <a:ext cx="9140021" cy="707886"/>
          </a:xfrm>
          <a:prstGeom prst="rect">
            <a:avLst/>
          </a:prstGeom>
          <a:ln/>
        </p:spPr>
        <p:style>
          <a:lnRef idx="1">
            <a:schemeClr val="accent2"/>
          </a:lnRef>
          <a:fillRef idx="3">
            <a:schemeClr val="accent2"/>
          </a:fillRef>
          <a:effectRef idx="2">
            <a:schemeClr val="accent2"/>
          </a:effectRef>
          <a:fontRef idx="minor">
            <a:schemeClr val="lt1"/>
          </a:fontRef>
        </p:style>
        <p:txBody>
          <a:bodyPr wrap="square" lIns="91440" tIns="45720" rIns="91440" bIns="45720">
            <a:spAutoFit/>
          </a:bodyPr>
          <a:lstStyle/>
          <a:p>
            <a:pPr algn="ctr"/>
            <a:r>
              <a:rPr kumimoji="0" lang="id-ID" sz="4000" b="1" i="0" u="none" strike="noStrike" cap="none" spc="300" normalizeH="0" baseline="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ea typeface="Times New Roman" pitchFamily="18" charset="0"/>
                <a:cs typeface="Times New Roman" pitchFamily="18" charset="0"/>
              </a:rPr>
              <a:t>Aturan penulisan angka penting</a:t>
            </a:r>
            <a:endParaRPr lang="id-ID"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2436388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9" y="188640"/>
            <a:ext cx="9048365" cy="3672408"/>
          </a:xfrm>
          <a:prstGeom prst="rect">
            <a:avLst/>
          </a:prstGeom>
        </p:spPr>
      </p:pic>
    </p:spTree>
    <p:extLst>
      <p:ext uri="{BB962C8B-B14F-4D97-AF65-F5344CB8AC3E}">
        <p14:creationId xmlns:p14="http://schemas.microsoft.com/office/powerpoint/2010/main" val="361891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2060848"/>
            <a:ext cx="7344816" cy="3693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just"/>
            <a:r>
              <a:rPr lang="id-ID" dirty="0"/>
              <a:t>Fisika adalah ilmu yang mempelajari fenomena alam. Fisika lahir dan berkembang dari hasil percobaan dan pengamatan. Percobaan (eksperimen) dan pengamatan (observasi) memerlukan pengukuran dengan bantuan alat-alat ukur, sehingga diperoleh data/hasil pengamatan yang bersifat kuantitatif. Maka dari itu diperlukan pengukuran. Pengukuran adalah cara untuk mendapatkan informasi secara kuantitatif terhadap sifat-sifat fisis. Pengukuran merupakan kegiatan membandingkan suatu besaran yang diukur dengan alat ukur yang digunakan sebagai satuan. Sebagai contoh, hasil pengukuran pada suatu percobaan diperoleh panjang terukur 4 meter,  volume air 10 cm</a:t>
            </a:r>
            <a:r>
              <a:rPr lang="id-ID" baseline="30000" dirty="0"/>
              <a:t>3</a:t>
            </a:r>
            <a:r>
              <a:rPr lang="id-ID" dirty="0"/>
              <a:t> pada suhu 15</a:t>
            </a:r>
            <a:r>
              <a:rPr lang="id-ID" baseline="30000" dirty="0"/>
              <a:t>o</a:t>
            </a:r>
            <a:r>
              <a:rPr lang="id-ID" dirty="0"/>
              <a:t> C. Dalam fisika, panjang, volume, dan suhu adalah sesuatu yang dapat diukur. Sesuatu yang dapat diukur dan dapat dinyatakan dengan angka disebut besaran, sedangkan pembanding dalam suatu pengukuran disebut satuan. </a:t>
            </a:r>
          </a:p>
        </p:txBody>
      </p:sp>
      <p:sp>
        <p:nvSpPr>
          <p:cNvPr id="3" name="Rectangle 2"/>
          <p:cNvSpPr/>
          <p:nvPr/>
        </p:nvSpPr>
        <p:spPr>
          <a:xfrm>
            <a:off x="2393804" y="260648"/>
            <a:ext cx="39742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id-ID"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Pendahuluan</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03806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2915816" y="692696"/>
            <a:ext cx="504056" cy="18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147535" y="245838"/>
            <a:ext cx="2527487" cy="923330"/>
          </a:xfrm>
          <a:prstGeom prst="rect">
            <a:avLst/>
          </a:prstGeom>
          <a:solidFill>
            <a:schemeClr val="accent2">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Besaran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Rectangle 5"/>
          <p:cNvSpPr/>
          <p:nvPr/>
        </p:nvSpPr>
        <p:spPr>
          <a:xfrm>
            <a:off x="3232523" y="245838"/>
            <a:ext cx="4505451" cy="147732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id-ID" dirty="0"/>
              <a:t>sesuatu yang dapat diukur yang dinyatakan dengan angka-angka dan </a:t>
            </a:r>
            <a:r>
              <a:rPr lang="id-ID" dirty="0" smtClean="0"/>
              <a:t>satuan</a:t>
            </a:r>
          </a:p>
          <a:p>
            <a:pPr algn="ct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8" name="Elbow Connector 7"/>
          <p:cNvCxnSpPr>
            <a:stCxn id="5" idx="2"/>
          </p:cNvCxnSpPr>
          <p:nvPr/>
        </p:nvCxnSpPr>
        <p:spPr>
          <a:xfrm rot="16200000" flipH="1">
            <a:off x="1429675" y="1150771"/>
            <a:ext cx="891680" cy="928473"/>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a:xfrm>
            <a:off x="2372480" y="1723166"/>
            <a:ext cx="3608104" cy="769441"/>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id-ID"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Besaran Pokok</a:t>
            </a:r>
            <a:endParaRPr lang="en-U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cxnSp>
        <p:nvCxnSpPr>
          <p:cNvPr id="14" name="Elbow Connector 13"/>
          <p:cNvCxnSpPr/>
          <p:nvPr/>
        </p:nvCxnSpPr>
        <p:spPr>
          <a:xfrm>
            <a:off x="321600" y="1169168"/>
            <a:ext cx="3528393" cy="2115820"/>
          </a:xfrm>
          <a:prstGeom prst="bentConnector3">
            <a:avLst>
              <a:gd name="adj1" fmla="val -1466"/>
            </a:avLst>
          </a:prstGeom>
          <a:ln>
            <a:tailEnd type="arrow"/>
          </a:ln>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3917167" y="2900267"/>
            <a:ext cx="4126834" cy="769441"/>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id-ID"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Besaran Turunan</a:t>
            </a:r>
            <a:endParaRPr lang="en-U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6" name="Rectangle 25"/>
          <p:cNvSpPr/>
          <p:nvPr/>
        </p:nvSpPr>
        <p:spPr>
          <a:xfrm>
            <a:off x="321600" y="3933056"/>
            <a:ext cx="8066824" cy="923330"/>
          </a:xfrm>
          <a:prstGeom prst="rect">
            <a:avLst/>
          </a:prstGeom>
          <a:solidFill>
            <a:schemeClr val="accent2">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Besaran Berdasarkan Arah</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30" name="Straight Connector 29"/>
          <p:cNvCxnSpPr>
            <a:stCxn id="26" idx="2"/>
          </p:cNvCxnSpPr>
          <p:nvPr/>
        </p:nvCxnSpPr>
        <p:spPr>
          <a:xfrm>
            <a:off x="4355012" y="4856386"/>
            <a:ext cx="0" cy="444822"/>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Straight Connector 31"/>
          <p:cNvCxnSpPr/>
          <p:nvPr/>
        </p:nvCxnSpPr>
        <p:spPr>
          <a:xfrm>
            <a:off x="1979712" y="5301208"/>
            <a:ext cx="518457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p:nvPr/>
        </p:nvCxnSpPr>
        <p:spPr>
          <a:xfrm>
            <a:off x="1979712" y="5301208"/>
            <a:ext cx="0" cy="2160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a:off x="7164288" y="5301208"/>
            <a:ext cx="0" cy="2160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a:off x="319710" y="5589240"/>
            <a:ext cx="3611886" cy="769441"/>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id-ID"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Besaran Skalar</a:t>
            </a:r>
            <a:endParaRPr lang="en-U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9" name="Rectangle 38"/>
          <p:cNvSpPr/>
          <p:nvPr/>
        </p:nvSpPr>
        <p:spPr>
          <a:xfrm>
            <a:off x="5421577" y="5589240"/>
            <a:ext cx="3735446" cy="769441"/>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id-ID"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Besaran Vektor</a:t>
            </a:r>
            <a:endParaRPr lang="en-U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63695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00074266"/>
              </p:ext>
            </p:extLst>
          </p:nvPr>
        </p:nvGraphicFramePr>
        <p:xfrm>
          <a:off x="755576" y="3049606"/>
          <a:ext cx="7632848" cy="3619754"/>
        </p:xfrm>
        <a:graphic>
          <a:graphicData uri="http://schemas.openxmlformats.org/drawingml/2006/table">
            <a:tbl>
              <a:tblPr firstRow="1" firstCol="1" bandRow="1">
                <a:tableStyleId>{5C22544A-7EE6-4342-B048-85BDC9FD1C3A}</a:tableStyleId>
              </a:tblPr>
              <a:tblGrid>
                <a:gridCol w="1944216"/>
                <a:gridCol w="1368152"/>
                <a:gridCol w="1440160"/>
                <a:gridCol w="1224136"/>
                <a:gridCol w="1656184"/>
              </a:tblGrid>
              <a:tr h="0">
                <a:tc>
                  <a:txBody>
                    <a:bodyPr/>
                    <a:lstStyle/>
                    <a:p>
                      <a:pPr marL="457200" algn="ctr">
                        <a:lnSpc>
                          <a:spcPct val="150000"/>
                        </a:lnSpc>
                        <a:spcAft>
                          <a:spcPts val="0"/>
                        </a:spcAft>
                      </a:pPr>
                      <a:r>
                        <a:rPr lang="id-ID" sz="1600" dirty="0">
                          <a:effectLst/>
                        </a:rPr>
                        <a:t>Besaran Pokok</a:t>
                      </a:r>
                      <a:endParaRPr lang="id-ID" sz="1600" dirty="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Simbol Besaran</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Satuan</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Simbol satuan</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Dimensi</a:t>
                      </a:r>
                      <a:endParaRPr lang="id-ID" sz="1600">
                        <a:effectLst/>
                        <a:latin typeface="Calibri"/>
                        <a:ea typeface="Times New Roman"/>
                        <a:cs typeface="Times New Roman"/>
                      </a:endParaRPr>
                    </a:p>
                  </a:txBody>
                  <a:tcPr marL="68580" marR="68580" marT="0" marB="0"/>
                </a:tc>
              </a:tr>
              <a:tr h="0">
                <a:tc>
                  <a:txBody>
                    <a:bodyPr/>
                    <a:lstStyle/>
                    <a:p>
                      <a:pPr marL="457200" algn="just">
                        <a:lnSpc>
                          <a:spcPct val="150000"/>
                        </a:lnSpc>
                        <a:spcAft>
                          <a:spcPts val="0"/>
                        </a:spcAft>
                      </a:pPr>
                      <a:r>
                        <a:rPr lang="id-ID" sz="1600" dirty="0">
                          <a:effectLst/>
                        </a:rPr>
                        <a:t>Panjang</a:t>
                      </a:r>
                      <a:endParaRPr lang="id-ID" sz="1600" dirty="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dirty="0">
                          <a:effectLst/>
                        </a:rPr>
                        <a:t>ℓ</a:t>
                      </a:r>
                      <a:endParaRPr lang="id-ID" sz="1600" dirty="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Meter</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m</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L</a:t>
                      </a:r>
                      <a:endParaRPr lang="id-ID" sz="1600">
                        <a:effectLst/>
                        <a:latin typeface="Calibri"/>
                        <a:ea typeface="Times New Roman"/>
                        <a:cs typeface="Times New Roman"/>
                      </a:endParaRPr>
                    </a:p>
                  </a:txBody>
                  <a:tcPr marL="68580" marR="68580" marT="0" marB="0"/>
                </a:tc>
              </a:tr>
              <a:tr h="0">
                <a:tc>
                  <a:txBody>
                    <a:bodyPr/>
                    <a:lstStyle/>
                    <a:p>
                      <a:pPr marL="457200" algn="just">
                        <a:lnSpc>
                          <a:spcPct val="150000"/>
                        </a:lnSpc>
                        <a:spcAft>
                          <a:spcPts val="0"/>
                        </a:spcAft>
                      </a:pPr>
                      <a:r>
                        <a:rPr lang="id-ID" sz="1600">
                          <a:effectLst/>
                        </a:rPr>
                        <a:t>Massa</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dirty="0">
                          <a:effectLst/>
                        </a:rPr>
                        <a:t>M</a:t>
                      </a:r>
                      <a:endParaRPr lang="id-ID" sz="1600" dirty="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Kilogram</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kg</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M</a:t>
                      </a:r>
                      <a:endParaRPr lang="id-ID" sz="1600">
                        <a:effectLst/>
                        <a:latin typeface="Calibri"/>
                        <a:ea typeface="Times New Roman"/>
                        <a:cs typeface="Times New Roman"/>
                      </a:endParaRPr>
                    </a:p>
                  </a:txBody>
                  <a:tcPr marL="68580" marR="68580" marT="0" marB="0"/>
                </a:tc>
              </a:tr>
              <a:tr h="0">
                <a:tc>
                  <a:txBody>
                    <a:bodyPr/>
                    <a:lstStyle/>
                    <a:p>
                      <a:pPr marL="457200" algn="just">
                        <a:lnSpc>
                          <a:spcPct val="150000"/>
                        </a:lnSpc>
                        <a:spcAft>
                          <a:spcPts val="0"/>
                        </a:spcAft>
                      </a:pPr>
                      <a:r>
                        <a:rPr lang="id-ID" sz="1600" dirty="0">
                          <a:effectLst/>
                        </a:rPr>
                        <a:t>Waktu</a:t>
                      </a:r>
                      <a:endParaRPr lang="id-ID" sz="1600" dirty="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dirty="0">
                          <a:effectLst/>
                        </a:rPr>
                        <a:t>T</a:t>
                      </a:r>
                      <a:endParaRPr lang="id-ID" sz="1600" dirty="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Sekon</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s</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T</a:t>
                      </a:r>
                      <a:endParaRPr lang="id-ID" sz="1600">
                        <a:effectLst/>
                        <a:latin typeface="Calibri"/>
                        <a:ea typeface="Times New Roman"/>
                        <a:cs typeface="Times New Roman"/>
                      </a:endParaRPr>
                    </a:p>
                  </a:txBody>
                  <a:tcPr marL="68580" marR="68580" marT="0" marB="0"/>
                </a:tc>
              </a:tr>
              <a:tr h="0">
                <a:tc>
                  <a:txBody>
                    <a:bodyPr/>
                    <a:lstStyle/>
                    <a:p>
                      <a:pPr marL="457200" algn="just">
                        <a:lnSpc>
                          <a:spcPct val="150000"/>
                        </a:lnSpc>
                        <a:spcAft>
                          <a:spcPts val="0"/>
                        </a:spcAft>
                      </a:pPr>
                      <a:r>
                        <a:rPr lang="id-ID" sz="1600">
                          <a:effectLst/>
                        </a:rPr>
                        <a:t>Suhu</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dirty="0">
                          <a:effectLst/>
                        </a:rPr>
                        <a:t>T</a:t>
                      </a:r>
                      <a:endParaRPr lang="id-ID" sz="1600" dirty="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dirty="0">
                          <a:effectLst/>
                        </a:rPr>
                        <a:t>Kelvin</a:t>
                      </a:r>
                      <a:endParaRPr lang="id-ID" sz="1600" dirty="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dirty="0">
                          <a:effectLst/>
                        </a:rPr>
                        <a:t>K</a:t>
                      </a:r>
                      <a:endParaRPr lang="id-ID" sz="1600" dirty="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θ</a:t>
                      </a:r>
                      <a:endParaRPr lang="id-ID" sz="1600">
                        <a:effectLst/>
                        <a:latin typeface="Calibri"/>
                        <a:ea typeface="Times New Roman"/>
                        <a:cs typeface="Times New Roman"/>
                      </a:endParaRPr>
                    </a:p>
                  </a:txBody>
                  <a:tcPr marL="68580" marR="68580" marT="0" marB="0"/>
                </a:tc>
              </a:tr>
              <a:tr h="0">
                <a:tc>
                  <a:txBody>
                    <a:bodyPr/>
                    <a:lstStyle/>
                    <a:p>
                      <a:pPr marL="457200" algn="just">
                        <a:lnSpc>
                          <a:spcPct val="150000"/>
                        </a:lnSpc>
                        <a:spcAft>
                          <a:spcPts val="0"/>
                        </a:spcAft>
                      </a:pPr>
                      <a:r>
                        <a:rPr lang="id-ID" sz="1600">
                          <a:effectLst/>
                        </a:rPr>
                        <a:t>Kuat Arus</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I</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Ampere</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dirty="0">
                          <a:effectLst/>
                        </a:rPr>
                        <a:t>A</a:t>
                      </a:r>
                      <a:endParaRPr lang="id-ID" sz="1600" dirty="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dirty="0">
                          <a:effectLst/>
                        </a:rPr>
                        <a:t>I</a:t>
                      </a:r>
                      <a:endParaRPr lang="id-ID" sz="1600" dirty="0">
                        <a:effectLst/>
                        <a:latin typeface="Calibri"/>
                        <a:ea typeface="Times New Roman"/>
                        <a:cs typeface="Times New Roman"/>
                      </a:endParaRPr>
                    </a:p>
                  </a:txBody>
                  <a:tcPr marL="68580" marR="68580" marT="0" marB="0"/>
                </a:tc>
              </a:tr>
              <a:tr h="0">
                <a:tc>
                  <a:txBody>
                    <a:bodyPr/>
                    <a:lstStyle/>
                    <a:p>
                      <a:pPr marL="457200" algn="just">
                        <a:lnSpc>
                          <a:spcPct val="150000"/>
                        </a:lnSpc>
                        <a:spcAft>
                          <a:spcPts val="0"/>
                        </a:spcAft>
                      </a:pPr>
                      <a:r>
                        <a:rPr lang="id-ID" sz="1600">
                          <a:effectLst/>
                        </a:rPr>
                        <a:t>Intensitas Cahaya</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I</a:t>
                      </a:r>
                      <a:r>
                        <a:rPr lang="id-ID" sz="1600" baseline="-25000">
                          <a:effectLst/>
                        </a:rPr>
                        <a:t>v</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Kandela</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cd</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dirty="0">
                          <a:effectLst/>
                        </a:rPr>
                        <a:t>J</a:t>
                      </a:r>
                      <a:endParaRPr lang="id-ID" sz="1600" dirty="0">
                        <a:effectLst/>
                        <a:latin typeface="Calibri"/>
                        <a:ea typeface="Times New Roman"/>
                        <a:cs typeface="Times New Roman"/>
                      </a:endParaRPr>
                    </a:p>
                  </a:txBody>
                  <a:tcPr marL="68580" marR="68580" marT="0" marB="0"/>
                </a:tc>
              </a:tr>
              <a:tr h="0">
                <a:tc>
                  <a:txBody>
                    <a:bodyPr/>
                    <a:lstStyle/>
                    <a:p>
                      <a:pPr marL="457200" algn="just">
                        <a:lnSpc>
                          <a:spcPct val="150000"/>
                        </a:lnSpc>
                        <a:spcAft>
                          <a:spcPts val="0"/>
                        </a:spcAft>
                      </a:pPr>
                      <a:r>
                        <a:rPr lang="id-ID" sz="1600">
                          <a:effectLst/>
                        </a:rPr>
                        <a:t>Jumlah Zat</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N</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Mol</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a:effectLst/>
                        </a:rPr>
                        <a:t>mol</a:t>
                      </a:r>
                      <a:endParaRPr lang="id-ID" sz="1600">
                        <a:effectLst/>
                        <a:latin typeface="Calibri"/>
                        <a:ea typeface="Times New Roman"/>
                        <a:cs typeface="Times New Roman"/>
                      </a:endParaRPr>
                    </a:p>
                  </a:txBody>
                  <a:tcPr marL="68580" marR="68580" marT="0" marB="0"/>
                </a:tc>
                <a:tc>
                  <a:txBody>
                    <a:bodyPr/>
                    <a:lstStyle/>
                    <a:p>
                      <a:pPr marL="457200" algn="ctr">
                        <a:lnSpc>
                          <a:spcPct val="150000"/>
                        </a:lnSpc>
                        <a:spcAft>
                          <a:spcPts val="0"/>
                        </a:spcAft>
                      </a:pPr>
                      <a:r>
                        <a:rPr lang="id-ID" sz="1600" dirty="0">
                          <a:effectLst/>
                        </a:rPr>
                        <a:t>N</a:t>
                      </a:r>
                      <a:endParaRPr lang="id-ID" sz="1600" dirty="0">
                        <a:effectLst/>
                        <a:latin typeface="Calibri"/>
                        <a:ea typeface="Times New Roman"/>
                        <a:cs typeface="Times New Roman"/>
                      </a:endParaRPr>
                    </a:p>
                  </a:txBody>
                  <a:tcPr marL="68580" marR="68580" marT="0" marB="0"/>
                </a:tc>
              </a:tr>
            </a:tbl>
          </a:graphicData>
        </a:graphic>
      </p:graphicFrame>
      <p:sp>
        <p:nvSpPr>
          <p:cNvPr id="5" name="Rectangle 4"/>
          <p:cNvSpPr/>
          <p:nvPr/>
        </p:nvSpPr>
        <p:spPr>
          <a:xfrm>
            <a:off x="2592609" y="2366009"/>
            <a:ext cx="3576620" cy="584775"/>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id-ID" sz="3200" dirty="0"/>
              <a:t>Tabel Besaran Pokok</a:t>
            </a:r>
            <a:endParaRPr 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Rectangle 6"/>
          <p:cNvSpPr/>
          <p:nvPr/>
        </p:nvSpPr>
        <p:spPr>
          <a:xfrm>
            <a:off x="179512" y="1195705"/>
            <a:ext cx="7145712"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en-US" sz="2400" b="1" dirty="0" err="1" smtClean="0"/>
              <a:t>Besaran</a:t>
            </a:r>
            <a:r>
              <a:rPr lang="en-US" sz="2400" b="1" dirty="0" smtClean="0"/>
              <a:t> </a:t>
            </a:r>
            <a:r>
              <a:rPr lang="en-US" sz="2400" b="1" dirty="0" err="1" smtClean="0"/>
              <a:t>Pokok</a:t>
            </a:r>
            <a:r>
              <a:rPr lang="en-US" sz="2400" b="1" dirty="0" smtClean="0"/>
              <a:t> : </a:t>
            </a:r>
            <a:r>
              <a:rPr lang="id-ID" sz="2400" b="1" dirty="0" smtClean="0"/>
              <a:t>B</a:t>
            </a:r>
            <a:r>
              <a:rPr lang="en-US" sz="2400" b="1" dirty="0" err="1" smtClean="0"/>
              <a:t>esaran</a:t>
            </a:r>
            <a:r>
              <a:rPr lang="en-US" sz="2400" b="1" dirty="0" smtClean="0"/>
              <a:t> yang </a:t>
            </a:r>
            <a:r>
              <a:rPr lang="en-US" sz="2400" b="1" dirty="0" err="1" smtClean="0"/>
              <a:t>dapat</a:t>
            </a:r>
            <a:r>
              <a:rPr lang="en-US" sz="2400" b="1" dirty="0" smtClean="0"/>
              <a:t> </a:t>
            </a:r>
            <a:r>
              <a:rPr lang="en-US" sz="2400" b="1" dirty="0" err="1" smtClean="0"/>
              <a:t>berdiri</a:t>
            </a:r>
            <a:r>
              <a:rPr lang="en-US" sz="2400" b="1" dirty="0" smtClean="0"/>
              <a:t> </a:t>
            </a:r>
            <a:r>
              <a:rPr lang="en-US" sz="2400" b="1" dirty="0" err="1" smtClean="0"/>
              <a:t>sendiri</a:t>
            </a:r>
            <a:r>
              <a:rPr lang="en-US" sz="2400" b="1" dirty="0" smtClean="0"/>
              <a:t> </a:t>
            </a:r>
            <a:r>
              <a:rPr lang="en-US" sz="2400" b="1" dirty="0" err="1" smtClean="0"/>
              <a:t>tanpa</a:t>
            </a:r>
            <a:r>
              <a:rPr lang="en-US" sz="2400" b="1" dirty="0" smtClean="0"/>
              <a:t> </a:t>
            </a:r>
            <a:r>
              <a:rPr lang="en-US" sz="2400" b="1" dirty="0" err="1" smtClean="0"/>
              <a:t>menurunkannya</a:t>
            </a:r>
            <a:r>
              <a:rPr lang="en-US" sz="2400" b="1" dirty="0" smtClean="0"/>
              <a:t> </a:t>
            </a:r>
            <a:r>
              <a:rPr lang="en-US" sz="2400" b="1" dirty="0" err="1" smtClean="0"/>
              <a:t>dari</a:t>
            </a:r>
            <a:r>
              <a:rPr lang="en-US" sz="2400" b="1" dirty="0" smtClean="0"/>
              <a:t> </a:t>
            </a:r>
            <a:r>
              <a:rPr lang="en-US" sz="2400" b="1" dirty="0" err="1" smtClean="0"/>
              <a:t>besaran-besaran</a:t>
            </a:r>
            <a:r>
              <a:rPr lang="en-US" sz="2400" b="1" dirty="0" smtClean="0"/>
              <a:t> </a:t>
            </a:r>
            <a:r>
              <a:rPr lang="en-US" sz="2400" b="1" dirty="0" err="1" smtClean="0"/>
              <a:t>lainnya</a:t>
            </a:r>
            <a:endParaRPr lang="id-ID" sz="2400" b="1" dirty="0"/>
          </a:p>
        </p:txBody>
      </p:sp>
    </p:spTree>
    <p:extLst>
      <p:ext uri="{BB962C8B-B14F-4D97-AF65-F5344CB8AC3E}">
        <p14:creationId xmlns:p14="http://schemas.microsoft.com/office/powerpoint/2010/main" val="2356924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3713095" y="1772816"/>
            <a:ext cx="5400600" cy="5085184"/>
          </a:xfrm>
          <a:prstGeom prst="rect">
            <a:avLst/>
          </a:prstGeom>
          <a:noFill/>
        </p:spPr>
      </p:pic>
      <p:sp>
        <p:nvSpPr>
          <p:cNvPr id="3" name="Rectangle 2"/>
          <p:cNvSpPr/>
          <p:nvPr/>
        </p:nvSpPr>
        <p:spPr>
          <a:xfrm>
            <a:off x="4788024" y="1189494"/>
            <a:ext cx="3015826" cy="461665"/>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id-ID" sz="2400" dirty="0"/>
              <a:t>Tabel Besaran </a:t>
            </a:r>
            <a:r>
              <a:rPr lang="id-ID" sz="2400" dirty="0" smtClean="0"/>
              <a:t>Turunan</a:t>
            </a:r>
            <a:endParaRPr 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117391" y="404664"/>
            <a:ext cx="3456384" cy="1569660"/>
          </a:xfrm>
          <a:prstGeom prst="rect">
            <a:avLst/>
          </a:prstGeom>
        </p:spPr>
        <p:style>
          <a:lnRef idx="0">
            <a:schemeClr val="dk1"/>
          </a:lnRef>
          <a:fillRef idx="3">
            <a:schemeClr val="dk1"/>
          </a:fillRef>
          <a:effectRef idx="3">
            <a:schemeClr val="dk1"/>
          </a:effectRef>
          <a:fontRef idx="minor">
            <a:schemeClr val="lt1"/>
          </a:fontRef>
        </p:style>
        <p:txBody>
          <a:bodyPr wrap="square" lIns="91440" tIns="45720" rIns="91440" bIns="45720">
            <a:spAutoFit/>
          </a:bodyPr>
          <a:lstStyle/>
          <a:p>
            <a:pPr algn="ctr"/>
            <a:r>
              <a:rPr lang="en-US" sz="2400" dirty="0" err="1" smtClean="0"/>
              <a:t>Besaran</a:t>
            </a:r>
            <a:r>
              <a:rPr lang="en-US" sz="2400" dirty="0" smtClean="0"/>
              <a:t> </a:t>
            </a:r>
            <a:r>
              <a:rPr lang="en-US" sz="2400" dirty="0" err="1" smtClean="0"/>
              <a:t>Turunan</a:t>
            </a:r>
            <a:r>
              <a:rPr lang="en-US" sz="2400" dirty="0" smtClean="0"/>
              <a:t> : </a:t>
            </a:r>
            <a:r>
              <a:rPr lang="en-US" sz="2400" dirty="0" err="1" smtClean="0"/>
              <a:t>besaran</a:t>
            </a:r>
            <a:r>
              <a:rPr lang="en-US" sz="2400" dirty="0" smtClean="0"/>
              <a:t> yang </a:t>
            </a:r>
            <a:r>
              <a:rPr lang="en-US" sz="2400" dirty="0" err="1" smtClean="0"/>
              <a:t>diturunkan</a:t>
            </a:r>
            <a:r>
              <a:rPr lang="en-US" sz="2400" dirty="0" smtClean="0"/>
              <a:t> </a:t>
            </a:r>
            <a:r>
              <a:rPr lang="en-US" sz="2400" dirty="0" err="1" smtClean="0"/>
              <a:t>dari</a:t>
            </a:r>
            <a:r>
              <a:rPr lang="en-US" sz="2400" dirty="0" smtClean="0"/>
              <a:t> </a:t>
            </a:r>
            <a:r>
              <a:rPr lang="en-US" sz="2400" dirty="0" err="1" smtClean="0"/>
              <a:t>satu</a:t>
            </a:r>
            <a:r>
              <a:rPr lang="en-US" sz="2400" dirty="0" smtClean="0"/>
              <a:t> </a:t>
            </a:r>
            <a:r>
              <a:rPr lang="en-US" sz="2400" dirty="0" err="1" smtClean="0"/>
              <a:t>atau</a:t>
            </a:r>
            <a:r>
              <a:rPr lang="en-US" sz="2400" dirty="0" smtClean="0"/>
              <a:t> </a:t>
            </a:r>
            <a:r>
              <a:rPr lang="en-US" sz="2400" dirty="0" err="1" smtClean="0"/>
              <a:t>lebih</a:t>
            </a:r>
            <a:r>
              <a:rPr lang="en-US" sz="2400" dirty="0" smtClean="0"/>
              <a:t> </a:t>
            </a:r>
            <a:r>
              <a:rPr lang="en-US" sz="2400" dirty="0" err="1" smtClean="0"/>
              <a:t>besaran-besaran</a:t>
            </a:r>
            <a:r>
              <a:rPr lang="en-US" sz="2400" dirty="0" smtClean="0"/>
              <a:t> </a:t>
            </a:r>
            <a:r>
              <a:rPr lang="en-US" sz="2400" dirty="0" err="1" smtClean="0"/>
              <a:t>pokok</a:t>
            </a:r>
            <a:endParaRPr lang="en-US" sz="2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6" name="Rectangle 5"/>
          <p:cNvSpPr/>
          <p:nvPr/>
        </p:nvSpPr>
        <p:spPr>
          <a:xfrm>
            <a:off x="132469" y="2492896"/>
            <a:ext cx="3456384" cy="230832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just"/>
            <a:r>
              <a:rPr lang="id-ID" dirty="0"/>
              <a:t>Semua besaran selain tujuh besaran pokok tersebut termasuk besaran turunan. Satuan-satuan besaran turunan dapat ditentukan dari satuan-satuan besaran pokok penyusunnya, tetapi banyak besaran turunan yang memiliki satuan setara.</a:t>
            </a:r>
          </a:p>
        </p:txBody>
      </p:sp>
    </p:spTree>
    <p:extLst>
      <p:ext uri="{BB962C8B-B14F-4D97-AF65-F5344CB8AC3E}">
        <p14:creationId xmlns:p14="http://schemas.microsoft.com/office/powerpoint/2010/main" val="3149608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46398" y="188640"/>
            <a:ext cx="7920880" cy="2585323"/>
          </a:xfrm>
          <a:prstGeom prst="rect">
            <a:avLst/>
          </a:prstGeom>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id-ID" b="1" i="0" u="none" strike="noStrike" cap="none" normalizeH="0" baseline="0" dirty="0" smtClean="0">
                <a:ln>
                  <a:noFill/>
                </a:ln>
                <a:solidFill>
                  <a:schemeClr val="tx1"/>
                </a:solidFill>
                <a:effectLst/>
                <a:latin typeface="Arial Black" pitchFamily="34" charset="0"/>
                <a:ea typeface="Times New Roman" pitchFamily="18" charset="0"/>
                <a:cs typeface="Times New Roman" pitchFamily="18" charset="0"/>
              </a:rPr>
              <a:t> </a:t>
            </a:r>
            <a:endParaRPr kumimoji="0" lang="id-ID"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b="0" i="0" u="none" strike="noStrike" cap="none" normalizeH="0" baseline="0" dirty="0" smtClean="0">
                <a:ln>
                  <a:noFill/>
                </a:ln>
                <a:solidFill>
                  <a:schemeClr val="tx1"/>
                </a:solidFill>
                <a:effectLst/>
                <a:latin typeface="Arial Black" pitchFamily="34" charset="0"/>
                <a:ea typeface="Times New Roman" pitchFamily="18" charset="0"/>
                <a:cs typeface="Times New Roman" pitchFamily="18" charset="0"/>
              </a:rPr>
              <a:t>Satuan merupakan salah satu komponen besaran yang menjadi standar dari suatu besaran. Besaran standar hanya diberikan untuk besaran pokok saja, para ahli sepakat untuk menggunakan suatu sistem satuan yaitu menggunakan satuan standar Sistem Internasional, disebut </a:t>
            </a:r>
            <a:r>
              <a:rPr kumimoji="0" lang="id-ID" b="0" i="1" u="none" strike="noStrike" cap="none" normalizeH="0" baseline="0" dirty="0" smtClean="0">
                <a:ln>
                  <a:noFill/>
                </a:ln>
                <a:solidFill>
                  <a:schemeClr val="tx1"/>
                </a:solidFill>
                <a:effectLst/>
                <a:latin typeface="Arial Black" pitchFamily="34" charset="0"/>
                <a:ea typeface="Times New Roman" pitchFamily="18" charset="0"/>
                <a:cs typeface="Times New Roman" pitchFamily="18" charset="0"/>
              </a:rPr>
              <a:t>Systeme Internationale d’Unites</a:t>
            </a:r>
            <a:r>
              <a:rPr kumimoji="0" lang="id-ID" b="0" i="0" u="none" strike="noStrike" cap="none" normalizeH="0" baseline="0" dirty="0" smtClean="0">
                <a:ln>
                  <a:noFill/>
                </a:ln>
                <a:solidFill>
                  <a:schemeClr val="tx1"/>
                </a:solidFill>
                <a:effectLst/>
                <a:latin typeface="Arial Black" pitchFamily="34" charset="0"/>
                <a:ea typeface="Times New Roman" pitchFamily="18" charset="0"/>
                <a:cs typeface="Times New Roman" pitchFamily="18" charset="0"/>
              </a:rPr>
              <a:t> (SI). Di bawah ini merupakan bagan alur hubungan antara besaran dan satuan.</a:t>
            </a:r>
            <a:endParaRPr kumimoji="0" lang="id-ID" b="0" i="0" u="none" strike="noStrike" cap="none" normalizeH="0" baseline="0" dirty="0" smtClean="0">
              <a:ln>
                <a:noFill/>
              </a:ln>
              <a:solidFill>
                <a:schemeClr val="tx1"/>
              </a:solidFill>
              <a:effectLst/>
              <a:latin typeface="Arial Black"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dirty="0" smtClean="0">
              <a:ln>
                <a:noFill/>
              </a:ln>
              <a:solidFill>
                <a:schemeClr val="tx1"/>
              </a:solidFill>
              <a:effectLst/>
              <a:latin typeface="Arial Black" pitchFamily="34" charset="0"/>
              <a:cs typeface="Arial" pitchFamily="34" charset="0"/>
            </a:endParaRP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947" y="2852936"/>
            <a:ext cx="5956853" cy="32941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835696" y="6293931"/>
            <a:ext cx="57422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Gambar 1.1 Bagan Alur Besaran dan Satuan</a:t>
            </a:r>
            <a:endParaRPr kumimoji="0" lang="id-ID"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7827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21080827"/>
              </p:ext>
            </p:extLst>
          </p:nvPr>
        </p:nvGraphicFramePr>
        <p:xfrm>
          <a:off x="1921159" y="1672260"/>
          <a:ext cx="5301682" cy="5085178"/>
        </p:xfrm>
        <a:graphic>
          <a:graphicData uri="http://schemas.openxmlformats.org/drawingml/2006/table">
            <a:tbl>
              <a:tblPr firstRow="1" firstCol="1" bandRow="1">
                <a:tableStyleId>{5C22544A-7EE6-4342-B048-85BDC9FD1C3A}</a:tableStyleId>
              </a:tblPr>
              <a:tblGrid>
                <a:gridCol w="2324049"/>
                <a:gridCol w="1210108"/>
                <a:gridCol w="1767525"/>
              </a:tblGrid>
              <a:tr h="363227">
                <a:tc>
                  <a:txBody>
                    <a:bodyPr/>
                    <a:lstStyle/>
                    <a:p>
                      <a:pPr algn="ctr">
                        <a:lnSpc>
                          <a:spcPct val="150000"/>
                        </a:lnSpc>
                        <a:spcAft>
                          <a:spcPts val="0"/>
                        </a:spcAft>
                      </a:pPr>
                      <a:r>
                        <a:rPr lang="id-ID" sz="1400" dirty="0">
                          <a:effectLst/>
                        </a:rPr>
                        <a:t>Konversi Besaran</a:t>
                      </a:r>
                      <a:endParaRPr lang="id-ID" sz="1400" dirty="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a:effectLst/>
                        </a:rPr>
                        <a:t>Orde</a:t>
                      </a:r>
                      <a:endParaRPr lang="id-ID" sz="14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a:effectLst/>
                        </a:rPr>
                        <a:t>Nama</a:t>
                      </a:r>
                      <a:endParaRPr lang="id-ID" sz="1400">
                        <a:effectLst/>
                        <a:latin typeface="Calibri"/>
                        <a:ea typeface="Times New Roman"/>
                        <a:cs typeface="Times New Roman"/>
                      </a:endParaRPr>
                    </a:p>
                  </a:txBody>
                  <a:tcPr marL="68580" marR="68580" marT="0" marB="0"/>
                </a:tc>
              </a:tr>
              <a:tr h="363227">
                <a:tc>
                  <a:txBody>
                    <a:bodyPr/>
                    <a:lstStyle/>
                    <a:p>
                      <a:pPr algn="just">
                        <a:lnSpc>
                          <a:spcPct val="150000"/>
                        </a:lnSpc>
                        <a:spcAft>
                          <a:spcPts val="0"/>
                        </a:spcAft>
                      </a:pPr>
                      <a:r>
                        <a:rPr lang="id-ID" sz="1400" dirty="0">
                          <a:effectLst/>
                        </a:rPr>
                        <a:t>1000000000000</a:t>
                      </a:r>
                      <a:endParaRPr lang="id-ID" sz="1400" dirty="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a:effectLst/>
                        </a:rPr>
                        <a:t>10</a:t>
                      </a:r>
                      <a:r>
                        <a:rPr lang="id-ID" sz="1400" baseline="-25000">
                          <a:effectLst/>
                        </a:rPr>
                        <a:t>­</a:t>
                      </a:r>
                      <a:r>
                        <a:rPr lang="id-ID" sz="1400" baseline="30000">
                          <a:effectLst/>
                        </a:rPr>
                        <a:t>12</a:t>
                      </a:r>
                      <a:endParaRPr lang="id-ID" sz="1400">
                        <a:effectLst/>
                        <a:latin typeface="Calibri"/>
                        <a:ea typeface="Times New Roman"/>
                        <a:cs typeface="Times New Roman"/>
                      </a:endParaRPr>
                    </a:p>
                  </a:txBody>
                  <a:tcPr marL="68580" marR="68580" marT="0" marB="0"/>
                </a:tc>
                <a:tc>
                  <a:txBody>
                    <a:bodyPr/>
                    <a:lstStyle/>
                    <a:p>
                      <a:pPr algn="just">
                        <a:lnSpc>
                          <a:spcPct val="150000"/>
                        </a:lnSpc>
                        <a:spcAft>
                          <a:spcPts val="0"/>
                        </a:spcAft>
                      </a:pPr>
                      <a:r>
                        <a:rPr lang="id-ID" sz="1400">
                          <a:effectLst/>
                        </a:rPr>
                        <a:t>Tera (T)</a:t>
                      </a:r>
                      <a:endParaRPr lang="id-ID" sz="1400">
                        <a:effectLst/>
                        <a:latin typeface="Calibri"/>
                        <a:ea typeface="Times New Roman"/>
                        <a:cs typeface="Times New Roman"/>
                      </a:endParaRPr>
                    </a:p>
                  </a:txBody>
                  <a:tcPr marL="68580" marR="68580" marT="0" marB="0"/>
                </a:tc>
              </a:tr>
              <a:tr h="363227">
                <a:tc>
                  <a:txBody>
                    <a:bodyPr/>
                    <a:lstStyle/>
                    <a:p>
                      <a:pPr algn="just">
                        <a:lnSpc>
                          <a:spcPct val="150000"/>
                        </a:lnSpc>
                        <a:spcAft>
                          <a:spcPts val="0"/>
                        </a:spcAft>
                      </a:pPr>
                      <a:r>
                        <a:rPr lang="id-ID" sz="1400">
                          <a:effectLst/>
                        </a:rPr>
                        <a:t>1000000000</a:t>
                      </a:r>
                      <a:endParaRPr lang="id-ID" sz="14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a:effectLst/>
                        </a:rPr>
                        <a:t>10</a:t>
                      </a:r>
                      <a:r>
                        <a:rPr lang="id-ID" sz="1400" baseline="-25000">
                          <a:effectLst/>
                        </a:rPr>
                        <a:t>­</a:t>
                      </a:r>
                      <a:r>
                        <a:rPr lang="id-ID" sz="1400" baseline="30000">
                          <a:effectLst/>
                        </a:rPr>
                        <a:t>9</a:t>
                      </a:r>
                      <a:endParaRPr lang="id-ID" sz="1400">
                        <a:effectLst/>
                        <a:latin typeface="Calibri"/>
                        <a:ea typeface="Times New Roman"/>
                        <a:cs typeface="Times New Roman"/>
                      </a:endParaRPr>
                    </a:p>
                  </a:txBody>
                  <a:tcPr marL="68580" marR="68580" marT="0" marB="0"/>
                </a:tc>
                <a:tc>
                  <a:txBody>
                    <a:bodyPr/>
                    <a:lstStyle/>
                    <a:p>
                      <a:pPr algn="just">
                        <a:lnSpc>
                          <a:spcPct val="150000"/>
                        </a:lnSpc>
                        <a:spcAft>
                          <a:spcPts val="0"/>
                        </a:spcAft>
                      </a:pPr>
                      <a:r>
                        <a:rPr lang="id-ID" sz="1400">
                          <a:effectLst/>
                        </a:rPr>
                        <a:t>Giga (G)</a:t>
                      </a:r>
                      <a:endParaRPr lang="id-ID" sz="1400">
                        <a:effectLst/>
                        <a:latin typeface="Calibri"/>
                        <a:ea typeface="Times New Roman"/>
                        <a:cs typeface="Times New Roman"/>
                      </a:endParaRPr>
                    </a:p>
                  </a:txBody>
                  <a:tcPr marL="68580" marR="68580" marT="0" marB="0"/>
                </a:tc>
              </a:tr>
              <a:tr h="363227">
                <a:tc>
                  <a:txBody>
                    <a:bodyPr/>
                    <a:lstStyle/>
                    <a:p>
                      <a:pPr algn="just">
                        <a:lnSpc>
                          <a:spcPct val="150000"/>
                        </a:lnSpc>
                        <a:spcAft>
                          <a:spcPts val="0"/>
                        </a:spcAft>
                      </a:pPr>
                      <a:r>
                        <a:rPr lang="id-ID" sz="1400" dirty="0">
                          <a:effectLst/>
                        </a:rPr>
                        <a:t>1000000</a:t>
                      </a:r>
                      <a:endParaRPr lang="id-ID" sz="1400" dirty="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a:effectLst/>
                        </a:rPr>
                        <a:t>10</a:t>
                      </a:r>
                      <a:r>
                        <a:rPr lang="id-ID" sz="1400" baseline="-25000">
                          <a:effectLst/>
                        </a:rPr>
                        <a:t>­</a:t>
                      </a:r>
                      <a:r>
                        <a:rPr lang="id-ID" sz="1400" baseline="30000">
                          <a:effectLst/>
                        </a:rPr>
                        <a:t>6</a:t>
                      </a:r>
                      <a:endParaRPr lang="id-ID" sz="1400">
                        <a:effectLst/>
                        <a:latin typeface="Calibri"/>
                        <a:ea typeface="Times New Roman"/>
                        <a:cs typeface="Times New Roman"/>
                      </a:endParaRPr>
                    </a:p>
                  </a:txBody>
                  <a:tcPr marL="68580" marR="68580" marT="0" marB="0"/>
                </a:tc>
                <a:tc>
                  <a:txBody>
                    <a:bodyPr/>
                    <a:lstStyle/>
                    <a:p>
                      <a:pPr algn="just">
                        <a:lnSpc>
                          <a:spcPct val="150000"/>
                        </a:lnSpc>
                        <a:spcAft>
                          <a:spcPts val="0"/>
                        </a:spcAft>
                      </a:pPr>
                      <a:r>
                        <a:rPr lang="id-ID" sz="1400">
                          <a:effectLst/>
                        </a:rPr>
                        <a:t>Mega (M)</a:t>
                      </a:r>
                      <a:endParaRPr lang="id-ID" sz="1400">
                        <a:effectLst/>
                        <a:latin typeface="Calibri"/>
                        <a:ea typeface="Times New Roman"/>
                        <a:cs typeface="Times New Roman"/>
                      </a:endParaRPr>
                    </a:p>
                  </a:txBody>
                  <a:tcPr marL="68580" marR="68580" marT="0" marB="0"/>
                </a:tc>
              </a:tr>
              <a:tr h="363227">
                <a:tc>
                  <a:txBody>
                    <a:bodyPr/>
                    <a:lstStyle/>
                    <a:p>
                      <a:pPr algn="just">
                        <a:lnSpc>
                          <a:spcPct val="150000"/>
                        </a:lnSpc>
                        <a:spcAft>
                          <a:spcPts val="0"/>
                        </a:spcAft>
                      </a:pPr>
                      <a:r>
                        <a:rPr lang="id-ID" sz="1400" dirty="0">
                          <a:effectLst/>
                        </a:rPr>
                        <a:t>1000</a:t>
                      </a:r>
                      <a:endParaRPr lang="id-ID" sz="1400" dirty="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dirty="0">
                          <a:effectLst/>
                        </a:rPr>
                        <a:t>10</a:t>
                      </a:r>
                      <a:r>
                        <a:rPr lang="id-ID" sz="1400" baseline="-25000" dirty="0">
                          <a:effectLst/>
                        </a:rPr>
                        <a:t>­</a:t>
                      </a:r>
                      <a:r>
                        <a:rPr lang="id-ID" sz="1400" baseline="30000" dirty="0">
                          <a:effectLst/>
                        </a:rPr>
                        <a:t>3</a:t>
                      </a:r>
                      <a:endParaRPr lang="id-ID" sz="1400" dirty="0">
                        <a:effectLst/>
                        <a:latin typeface="Calibri"/>
                        <a:ea typeface="Times New Roman"/>
                        <a:cs typeface="Times New Roman"/>
                      </a:endParaRPr>
                    </a:p>
                  </a:txBody>
                  <a:tcPr marL="68580" marR="68580" marT="0" marB="0"/>
                </a:tc>
                <a:tc>
                  <a:txBody>
                    <a:bodyPr/>
                    <a:lstStyle/>
                    <a:p>
                      <a:pPr algn="just">
                        <a:lnSpc>
                          <a:spcPct val="150000"/>
                        </a:lnSpc>
                        <a:spcAft>
                          <a:spcPts val="0"/>
                        </a:spcAft>
                      </a:pPr>
                      <a:r>
                        <a:rPr lang="id-ID" sz="1400">
                          <a:effectLst/>
                        </a:rPr>
                        <a:t>Kilo (k)</a:t>
                      </a:r>
                      <a:endParaRPr lang="id-ID" sz="1400">
                        <a:effectLst/>
                        <a:latin typeface="Calibri"/>
                        <a:ea typeface="Times New Roman"/>
                        <a:cs typeface="Times New Roman"/>
                      </a:endParaRPr>
                    </a:p>
                  </a:txBody>
                  <a:tcPr marL="68580" marR="68580" marT="0" marB="0"/>
                </a:tc>
              </a:tr>
              <a:tr h="363227">
                <a:tc>
                  <a:txBody>
                    <a:bodyPr/>
                    <a:lstStyle/>
                    <a:p>
                      <a:pPr algn="just">
                        <a:lnSpc>
                          <a:spcPct val="150000"/>
                        </a:lnSpc>
                        <a:spcAft>
                          <a:spcPts val="0"/>
                        </a:spcAft>
                      </a:pPr>
                      <a:r>
                        <a:rPr lang="id-ID" sz="1400">
                          <a:effectLst/>
                        </a:rPr>
                        <a:t>100</a:t>
                      </a:r>
                      <a:endParaRPr lang="id-ID" sz="14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a:effectLst/>
                        </a:rPr>
                        <a:t>10</a:t>
                      </a:r>
                      <a:r>
                        <a:rPr lang="id-ID" sz="1400" baseline="-25000">
                          <a:effectLst/>
                        </a:rPr>
                        <a:t>­</a:t>
                      </a:r>
                      <a:r>
                        <a:rPr lang="id-ID" sz="1400" baseline="30000">
                          <a:effectLst/>
                        </a:rPr>
                        <a:t>2</a:t>
                      </a:r>
                      <a:endParaRPr lang="id-ID" sz="1400">
                        <a:effectLst/>
                        <a:latin typeface="Calibri"/>
                        <a:ea typeface="Times New Roman"/>
                        <a:cs typeface="Times New Roman"/>
                      </a:endParaRPr>
                    </a:p>
                  </a:txBody>
                  <a:tcPr marL="68580" marR="68580" marT="0" marB="0"/>
                </a:tc>
                <a:tc>
                  <a:txBody>
                    <a:bodyPr/>
                    <a:lstStyle/>
                    <a:p>
                      <a:pPr algn="just">
                        <a:lnSpc>
                          <a:spcPct val="150000"/>
                        </a:lnSpc>
                        <a:spcAft>
                          <a:spcPts val="0"/>
                        </a:spcAft>
                      </a:pPr>
                      <a:r>
                        <a:rPr lang="id-ID" sz="1400">
                          <a:effectLst/>
                        </a:rPr>
                        <a:t>Hekto (h)</a:t>
                      </a:r>
                      <a:endParaRPr lang="id-ID" sz="1400">
                        <a:effectLst/>
                        <a:latin typeface="Calibri"/>
                        <a:ea typeface="Times New Roman"/>
                        <a:cs typeface="Times New Roman"/>
                      </a:endParaRPr>
                    </a:p>
                  </a:txBody>
                  <a:tcPr marL="68580" marR="68580" marT="0" marB="0"/>
                </a:tc>
              </a:tr>
              <a:tr h="363227">
                <a:tc>
                  <a:txBody>
                    <a:bodyPr/>
                    <a:lstStyle/>
                    <a:p>
                      <a:pPr algn="just">
                        <a:lnSpc>
                          <a:spcPct val="150000"/>
                        </a:lnSpc>
                        <a:spcAft>
                          <a:spcPts val="0"/>
                        </a:spcAft>
                      </a:pPr>
                      <a:r>
                        <a:rPr lang="id-ID" sz="1400">
                          <a:effectLst/>
                        </a:rPr>
                        <a:t>10</a:t>
                      </a:r>
                      <a:endParaRPr lang="id-ID" sz="14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dirty="0">
                          <a:effectLst/>
                        </a:rPr>
                        <a:t>10</a:t>
                      </a:r>
                      <a:r>
                        <a:rPr lang="id-ID" sz="1400" baseline="-25000" dirty="0">
                          <a:effectLst/>
                        </a:rPr>
                        <a:t>­</a:t>
                      </a:r>
                      <a:r>
                        <a:rPr lang="id-ID" sz="1400" baseline="30000" dirty="0">
                          <a:effectLst/>
                        </a:rPr>
                        <a:t>1</a:t>
                      </a:r>
                      <a:endParaRPr lang="id-ID" sz="1400" dirty="0">
                        <a:effectLst/>
                        <a:latin typeface="Calibri"/>
                        <a:ea typeface="Times New Roman"/>
                        <a:cs typeface="Times New Roman"/>
                      </a:endParaRPr>
                    </a:p>
                  </a:txBody>
                  <a:tcPr marL="68580" marR="68580" marT="0" marB="0"/>
                </a:tc>
                <a:tc>
                  <a:txBody>
                    <a:bodyPr/>
                    <a:lstStyle/>
                    <a:p>
                      <a:pPr algn="just">
                        <a:lnSpc>
                          <a:spcPct val="150000"/>
                        </a:lnSpc>
                        <a:spcAft>
                          <a:spcPts val="0"/>
                        </a:spcAft>
                      </a:pPr>
                      <a:r>
                        <a:rPr lang="id-ID" sz="1400">
                          <a:effectLst/>
                        </a:rPr>
                        <a:t>Deka (da)</a:t>
                      </a:r>
                      <a:endParaRPr lang="id-ID" sz="1400">
                        <a:effectLst/>
                        <a:latin typeface="Calibri"/>
                        <a:ea typeface="Times New Roman"/>
                        <a:cs typeface="Times New Roman"/>
                      </a:endParaRPr>
                    </a:p>
                  </a:txBody>
                  <a:tcPr marL="68580" marR="68580" marT="0" marB="0"/>
                </a:tc>
              </a:tr>
              <a:tr h="363227">
                <a:tc>
                  <a:txBody>
                    <a:bodyPr/>
                    <a:lstStyle/>
                    <a:p>
                      <a:pPr algn="just">
                        <a:lnSpc>
                          <a:spcPct val="150000"/>
                        </a:lnSpc>
                        <a:spcAft>
                          <a:spcPts val="0"/>
                        </a:spcAft>
                      </a:pPr>
                      <a:r>
                        <a:rPr lang="id-ID" sz="1400">
                          <a:effectLst/>
                        </a:rPr>
                        <a:t>1</a:t>
                      </a:r>
                      <a:endParaRPr lang="id-ID" sz="14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a:effectLst/>
                        </a:rPr>
                        <a:t>-</a:t>
                      </a:r>
                      <a:endParaRPr lang="id-ID" sz="1400">
                        <a:effectLst/>
                        <a:latin typeface="Calibri"/>
                        <a:ea typeface="Times New Roman"/>
                        <a:cs typeface="Times New Roman"/>
                      </a:endParaRPr>
                    </a:p>
                  </a:txBody>
                  <a:tcPr marL="68580" marR="68580" marT="0" marB="0"/>
                </a:tc>
                <a:tc>
                  <a:txBody>
                    <a:bodyPr/>
                    <a:lstStyle/>
                    <a:p>
                      <a:pPr algn="just">
                        <a:lnSpc>
                          <a:spcPct val="150000"/>
                        </a:lnSpc>
                        <a:spcAft>
                          <a:spcPts val="0"/>
                        </a:spcAft>
                      </a:pPr>
                      <a:r>
                        <a:rPr lang="id-ID" sz="1400">
                          <a:effectLst/>
                        </a:rPr>
                        <a:t>-</a:t>
                      </a:r>
                      <a:endParaRPr lang="id-ID" sz="1400">
                        <a:effectLst/>
                        <a:latin typeface="Calibri"/>
                        <a:ea typeface="Times New Roman"/>
                        <a:cs typeface="Times New Roman"/>
                      </a:endParaRPr>
                    </a:p>
                  </a:txBody>
                  <a:tcPr marL="68580" marR="68580" marT="0" marB="0"/>
                </a:tc>
              </a:tr>
              <a:tr h="363227">
                <a:tc>
                  <a:txBody>
                    <a:bodyPr/>
                    <a:lstStyle/>
                    <a:p>
                      <a:pPr algn="just">
                        <a:lnSpc>
                          <a:spcPct val="150000"/>
                        </a:lnSpc>
                        <a:spcAft>
                          <a:spcPts val="0"/>
                        </a:spcAft>
                      </a:pPr>
                      <a:r>
                        <a:rPr lang="id-ID" sz="1400">
                          <a:effectLst/>
                        </a:rPr>
                        <a:t>0,1</a:t>
                      </a:r>
                      <a:endParaRPr lang="id-ID" sz="14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a:effectLst/>
                        </a:rPr>
                        <a:t>10</a:t>
                      </a:r>
                      <a:r>
                        <a:rPr lang="id-ID" sz="1400" baseline="-25000">
                          <a:effectLst/>
                        </a:rPr>
                        <a:t>­</a:t>
                      </a:r>
                      <a:r>
                        <a:rPr lang="id-ID" sz="1400" baseline="30000">
                          <a:effectLst/>
                        </a:rPr>
                        <a:t>-1</a:t>
                      </a:r>
                      <a:endParaRPr lang="id-ID" sz="1400">
                        <a:effectLst/>
                        <a:latin typeface="Calibri"/>
                        <a:ea typeface="Times New Roman"/>
                        <a:cs typeface="Times New Roman"/>
                      </a:endParaRPr>
                    </a:p>
                  </a:txBody>
                  <a:tcPr marL="68580" marR="68580" marT="0" marB="0"/>
                </a:tc>
                <a:tc>
                  <a:txBody>
                    <a:bodyPr/>
                    <a:lstStyle/>
                    <a:p>
                      <a:pPr algn="just">
                        <a:lnSpc>
                          <a:spcPct val="150000"/>
                        </a:lnSpc>
                        <a:spcAft>
                          <a:spcPts val="0"/>
                        </a:spcAft>
                      </a:pPr>
                      <a:r>
                        <a:rPr lang="id-ID" sz="1400" dirty="0">
                          <a:effectLst/>
                        </a:rPr>
                        <a:t>Desi (d)</a:t>
                      </a:r>
                      <a:endParaRPr lang="id-ID" sz="1400" dirty="0">
                        <a:effectLst/>
                        <a:latin typeface="Calibri"/>
                        <a:ea typeface="Times New Roman"/>
                        <a:cs typeface="Times New Roman"/>
                      </a:endParaRPr>
                    </a:p>
                  </a:txBody>
                  <a:tcPr marL="68580" marR="68580" marT="0" marB="0"/>
                </a:tc>
              </a:tr>
              <a:tr h="363227">
                <a:tc>
                  <a:txBody>
                    <a:bodyPr/>
                    <a:lstStyle/>
                    <a:p>
                      <a:pPr algn="just">
                        <a:lnSpc>
                          <a:spcPct val="150000"/>
                        </a:lnSpc>
                        <a:spcAft>
                          <a:spcPts val="0"/>
                        </a:spcAft>
                      </a:pPr>
                      <a:r>
                        <a:rPr lang="id-ID" sz="1400">
                          <a:effectLst/>
                        </a:rPr>
                        <a:t>0,01</a:t>
                      </a:r>
                      <a:endParaRPr lang="id-ID" sz="14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a:effectLst/>
                        </a:rPr>
                        <a:t>10</a:t>
                      </a:r>
                      <a:r>
                        <a:rPr lang="id-ID" sz="1400" baseline="-25000">
                          <a:effectLst/>
                        </a:rPr>
                        <a:t>­</a:t>
                      </a:r>
                      <a:r>
                        <a:rPr lang="id-ID" sz="1400" baseline="30000">
                          <a:effectLst/>
                        </a:rPr>
                        <a:t>-2</a:t>
                      </a:r>
                      <a:endParaRPr lang="id-ID" sz="1400">
                        <a:effectLst/>
                        <a:latin typeface="Calibri"/>
                        <a:ea typeface="Times New Roman"/>
                        <a:cs typeface="Times New Roman"/>
                      </a:endParaRPr>
                    </a:p>
                  </a:txBody>
                  <a:tcPr marL="68580" marR="68580" marT="0" marB="0"/>
                </a:tc>
                <a:tc>
                  <a:txBody>
                    <a:bodyPr/>
                    <a:lstStyle/>
                    <a:p>
                      <a:pPr algn="just">
                        <a:lnSpc>
                          <a:spcPct val="150000"/>
                        </a:lnSpc>
                        <a:spcAft>
                          <a:spcPts val="0"/>
                        </a:spcAft>
                      </a:pPr>
                      <a:r>
                        <a:rPr lang="id-ID" sz="1400">
                          <a:effectLst/>
                        </a:rPr>
                        <a:t>Senti (c)</a:t>
                      </a:r>
                      <a:endParaRPr lang="id-ID" sz="1400">
                        <a:effectLst/>
                        <a:latin typeface="Calibri"/>
                        <a:ea typeface="Times New Roman"/>
                        <a:cs typeface="Times New Roman"/>
                      </a:endParaRPr>
                    </a:p>
                  </a:txBody>
                  <a:tcPr marL="68580" marR="68580" marT="0" marB="0"/>
                </a:tc>
              </a:tr>
              <a:tr h="363227">
                <a:tc>
                  <a:txBody>
                    <a:bodyPr/>
                    <a:lstStyle/>
                    <a:p>
                      <a:pPr algn="just">
                        <a:lnSpc>
                          <a:spcPct val="150000"/>
                        </a:lnSpc>
                        <a:spcAft>
                          <a:spcPts val="0"/>
                        </a:spcAft>
                      </a:pPr>
                      <a:r>
                        <a:rPr lang="id-ID" sz="1400">
                          <a:effectLst/>
                        </a:rPr>
                        <a:t>0,001</a:t>
                      </a:r>
                      <a:endParaRPr lang="id-ID" sz="14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a:effectLst/>
                        </a:rPr>
                        <a:t>10</a:t>
                      </a:r>
                      <a:r>
                        <a:rPr lang="id-ID" sz="1400" baseline="-25000">
                          <a:effectLst/>
                        </a:rPr>
                        <a:t>­</a:t>
                      </a:r>
                      <a:r>
                        <a:rPr lang="id-ID" sz="1400" baseline="30000">
                          <a:effectLst/>
                        </a:rPr>
                        <a:t>-3</a:t>
                      </a:r>
                      <a:endParaRPr lang="id-ID" sz="1400">
                        <a:effectLst/>
                        <a:latin typeface="Calibri"/>
                        <a:ea typeface="Times New Roman"/>
                        <a:cs typeface="Times New Roman"/>
                      </a:endParaRPr>
                    </a:p>
                  </a:txBody>
                  <a:tcPr marL="68580" marR="68580" marT="0" marB="0"/>
                </a:tc>
                <a:tc>
                  <a:txBody>
                    <a:bodyPr/>
                    <a:lstStyle/>
                    <a:p>
                      <a:pPr algn="just">
                        <a:lnSpc>
                          <a:spcPct val="150000"/>
                        </a:lnSpc>
                        <a:spcAft>
                          <a:spcPts val="0"/>
                        </a:spcAft>
                      </a:pPr>
                      <a:r>
                        <a:rPr lang="id-ID" sz="1400" dirty="0">
                          <a:effectLst/>
                        </a:rPr>
                        <a:t>Mili (m)</a:t>
                      </a:r>
                      <a:endParaRPr lang="id-ID" sz="1400" dirty="0">
                        <a:effectLst/>
                        <a:latin typeface="Calibri"/>
                        <a:ea typeface="Times New Roman"/>
                        <a:cs typeface="Times New Roman"/>
                      </a:endParaRPr>
                    </a:p>
                  </a:txBody>
                  <a:tcPr marL="68580" marR="68580" marT="0" marB="0"/>
                </a:tc>
              </a:tr>
              <a:tr h="363227">
                <a:tc>
                  <a:txBody>
                    <a:bodyPr/>
                    <a:lstStyle/>
                    <a:p>
                      <a:pPr algn="just">
                        <a:lnSpc>
                          <a:spcPct val="150000"/>
                        </a:lnSpc>
                        <a:spcAft>
                          <a:spcPts val="0"/>
                        </a:spcAft>
                      </a:pPr>
                      <a:r>
                        <a:rPr lang="id-ID" sz="1400">
                          <a:effectLst/>
                        </a:rPr>
                        <a:t>0,000001</a:t>
                      </a:r>
                      <a:endParaRPr lang="id-ID" sz="14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a:effectLst/>
                        </a:rPr>
                        <a:t>10</a:t>
                      </a:r>
                      <a:r>
                        <a:rPr lang="id-ID" sz="1400" baseline="-25000">
                          <a:effectLst/>
                        </a:rPr>
                        <a:t>­</a:t>
                      </a:r>
                      <a:r>
                        <a:rPr lang="id-ID" sz="1400" baseline="30000">
                          <a:effectLst/>
                        </a:rPr>
                        <a:t>-6</a:t>
                      </a:r>
                      <a:endParaRPr lang="id-ID" sz="1400">
                        <a:effectLst/>
                        <a:latin typeface="Calibri"/>
                        <a:ea typeface="Times New Roman"/>
                        <a:cs typeface="Times New Roman"/>
                      </a:endParaRPr>
                    </a:p>
                  </a:txBody>
                  <a:tcPr marL="68580" marR="68580" marT="0" marB="0"/>
                </a:tc>
                <a:tc>
                  <a:txBody>
                    <a:bodyPr/>
                    <a:lstStyle/>
                    <a:p>
                      <a:pPr algn="just">
                        <a:lnSpc>
                          <a:spcPct val="150000"/>
                        </a:lnSpc>
                        <a:spcAft>
                          <a:spcPts val="0"/>
                        </a:spcAft>
                      </a:pPr>
                      <a:r>
                        <a:rPr lang="id-ID" sz="1400" dirty="0">
                          <a:effectLst/>
                        </a:rPr>
                        <a:t>Mikro (µ)</a:t>
                      </a:r>
                      <a:endParaRPr lang="id-ID" sz="1400" dirty="0">
                        <a:effectLst/>
                        <a:latin typeface="Calibri"/>
                        <a:ea typeface="Times New Roman"/>
                        <a:cs typeface="Times New Roman"/>
                      </a:endParaRPr>
                    </a:p>
                  </a:txBody>
                  <a:tcPr marL="68580" marR="68580" marT="0" marB="0"/>
                </a:tc>
              </a:tr>
              <a:tr h="363227">
                <a:tc>
                  <a:txBody>
                    <a:bodyPr/>
                    <a:lstStyle/>
                    <a:p>
                      <a:pPr algn="just">
                        <a:lnSpc>
                          <a:spcPct val="150000"/>
                        </a:lnSpc>
                        <a:spcAft>
                          <a:spcPts val="0"/>
                        </a:spcAft>
                      </a:pPr>
                      <a:r>
                        <a:rPr lang="id-ID" sz="1400">
                          <a:effectLst/>
                        </a:rPr>
                        <a:t>0,000000001</a:t>
                      </a:r>
                      <a:endParaRPr lang="id-ID" sz="14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a:effectLst/>
                        </a:rPr>
                        <a:t>10</a:t>
                      </a:r>
                      <a:r>
                        <a:rPr lang="id-ID" sz="1400" baseline="-25000">
                          <a:effectLst/>
                        </a:rPr>
                        <a:t>­</a:t>
                      </a:r>
                      <a:r>
                        <a:rPr lang="id-ID" sz="1400" baseline="30000">
                          <a:effectLst/>
                        </a:rPr>
                        <a:t>-9</a:t>
                      </a:r>
                      <a:endParaRPr lang="id-ID" sz="1400">
                        <a:effectLst/>
                        <a:latin typeface="Calibri"/>
                        <a:ea typeface="Times New Roman"/>
                        <a:cs typeface="Times New Roman"/>
                      </a:endParaRPr>
                    </a:p>
                  </a:txBody>
                  <a:tcPr marL="68580" marR="68580" marT="0" marB="0"/>
                </a:tc>
                <a:tc>
                  <a:txBody>
                    <a:bodyPr/>
                    <a:lstStyle/>
                    <a:p>
                      <a:pPr algn="just">
                        <a:lnSpc>
                          <a:spcPct val="150000"/>
                        </a:lnSpc>
                        <a:spcAft>
                          <a:spcPts val="0"/>
                        </a:spcAft>
                      </a:pPr>
                      <a:r>
                        <a:rPr lang="id-ID" sz="1400" dirty="0">
                          <a:effectLst/>
                        </a:rPr>
                        <a:t>Nano (n)</a:t>
                      </a:r>
                      <a:endParaRPr lang="id-ID" sz="1400" dirty="0">
                        <a:effectLst/>
                        <a:latin typeface="Calibri"/>
                        <a:ea typeface="Times New Roman"/>
                        <a:cs typeface="Times New Roman"/>
                      </a:endParaRPr>
                    </a:p>
                  </a:txBody>
                  <a:tcPr marL="68580" marR="68580" marT="0" marB="0"/>
                </a:tc>
              </a:tr>
              <a:tr h="363227">
                <a:tc>
                  <a:txBody>
                    <a:bodyPr/>
                    <a:lstStyle/>
                    <a:p>
                      <a:pPr algn="just">
                        <a:lnSpc>
                          <a:spcPct val="150000"/>
                        </a:lnSpc>
                        <a:spcAft>
                          <a:spcPts val="0"/>
                        </a:spcAft>
                      </a:pPr>
                      <a:r>
                        <a:rPr lang="id-ID" sz="1400">
                          <a:effectLst/>
                        </a:rPr>
                        <a:t>0,000000000001</a:t>
                      </a:r>
                      <a:endParaRPr lang="id-ID" sz="1400">
                        <a:effectLst/>
                        <a:latin typeface="Calibri"/>
                        <a:ea typeface="Times New Roman"/>
                        <a:cs typeface="Times New Roman"/>
                      </a:endParaRPr>
                    </a:p>
                  </a:txBody>
                  <a:tcPr marL="68580" marR="68580" marT="0" marB="0"/>
                </a:tc>
                <a:tc>
                  <a:txBody>
                    <a:bodyPr/>
                    <a:lstStyle/>
                    <a:p>
                      <a:pPr algn="ctr">
                        <a:lnSpc>
                          <a:spcPct val="150000"/>
                        </a:lnSpc>
                        <a:spcAft>
                          <a:spcPts val="0"/>
                        </a:spcAft>
                      </a:pPr>
                      <a:r>
                        <a:rPr lang="id-ID" sz="1400">
                          <a:effectLst/>
                        </a:rPr>
                        <a:t>10</a:t>
                      </a:r>
                      <a:r>
                        <a:rPr lang="id-ID" sz="1400" baseline="-25000">
                          <a:effectLst/>
                        </a:rPr>
                        <a:t>­</a:t>
                      </a:r>
                      <a:r>
                        <a:rPr lang="id-ID" sz="1400" baseline="30000">
                          <a:effectLst/>
                        </a:rPr>
                        <a:t>-12</a:t>
                      </a:r>
                      <a:endParaRPr lang="id-ID" sz="1400">
                        <a:effectLst/>
                        <a:latin typeface="Calibri"/>
                        <a:ea typeface="Times New Roman"/>
                        <a:cs typeface="Times New Roman"/>
                      </a:endParaRPr>
                    </a:p>
                  </a:txBody>
                  <a:tcPr marL="68580" marR="68580" marT="0" marB="0"/>
                </a:tc>
                <a:tc>
                  <a:txBody>
                    <a:bodyPr/>
                    <a:lstStyle/>
                    <a:p>
                      <a:pPr algn="just">
                        <a:lnSpc>
                          <a:spcPct val="150000"/>
                        </a:lnSpc>
                        <a:spcAft>
                          <a:spcPts val="0"/>
                        </a:spcAft>
                      </a:pPr>
                      <a:r>
                        <a:rPr lang="id-ID" sz="1400" dirty="0">
                          <a:effectLst/>
                        </a:rPr>
                        <a:t>Pico (p)</a:t>
                      </a:r>
                      <a:endParaRPr lang="id-ID" sz="1400" dirty="0">
                        <a:effectLst/>
                        <a:latin typeface="Calibri"/>
                        <a:ea typeface="Times New Roman"/>
                        <a:cs typeface="Times New Roman"/>
                      </a:endParaRPr>
                    </a:p>
                  </a:txBody>
                  <a:tcPr marL="68580" marR="68580" marT="0" marB="0"/>
                </a:tc>
              </a:tr>
            </a:tbl>
          </a:graphicData>
        </a:graphic>
      </p:graphicFrame>
      <p:sp>
        <p:nvSpPr>
          <p:cNvPr id="3" name="Rectangle 1"/>
          <p:cNvSpPr>
            <a:spLocks noChangeArrowheads="1"/>
          </p:cNvSpPr>
          <p:nvPr/>
        </p:nvSpPr>
        <p:spPr bwMode="auto">
          <a:xfrm>
            <a:off x="468052" y="37073"/>
            <a:ext cx="8207896" cy="1015663"/>
          </a:xfrm>
          <a:prstGeom prst="rect">
            <a:avLst/>
          </a:prstGeom>
          <a:solidFill>
            <a:schemeClr val="bg1">
              <a:lumMod val="75000"/>
            </a:schemeClr>
          </a:solidFill>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Angka yang sangat besar atau sangat kecil digambarkan menggunakan awalan dengan suatu satuan untuk menyingkat perkalian atau pembagian dari suatu satuan. Singkatan sistem metriksnya dapat dilihat pada Tabel.</a:t>
            </a:r>
            <a:endParaRPr kumimoji="0" lang="id-ID"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2355047" y="1268760"/>
            <a:ext cx="443390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lvl="0" eaLnBrk="0" fontAlgn="base" hangingPunct="0">
              <a:spcBef>
                <a:spcPct val="0"/>
              </a:spcBef>
              <a:spcAft>
                <a:spcPct val="0"/>
              </a:spcAft>
            </a:pPr>
            <a:r>
              <a:rPr kumimoji="0" lang="id-ID"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Tabel 1.3 Singkatan Sistem Metriks Satuan</a:t>
            </a:r>
            <a:endParaRPr kumimoji="0" lang="id-ID"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11431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1196752"/>
            <a:ext cx="8229600" cy="4669979"/>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just">
              <a:buFont typeface="Arial" pitchFamily="34" charset="0"/>
              <a:buNone/>
            </a:pPr>
            <a:r>
              <a:rPr lang="en-US" dirty="0" err="1" smtClean="0"/>
              <a:t>Besaran</a:t>
            </a:r>
            <a:r>
              <a:rPr lang="en-US" dirty="0" smtClean="0"/>
              <a:t> </a:t>
            </a:r>
            <a:r>
              <a:rPr lang="en-US" dirty="0" err="1" smtClean="0"/>
              <a:t>fisika</a:t>
            </a:r>
            <a:r>
              <a:rPr lang="en-US" dirty="0" smtClean="0"/>
              <a:t> </a:t>
            </a:r>
            <a:r>
              <a:rPr lang="id-ID" dirty="0" smtClean="0"/>
              <a:t>berdasarkan arah </a:t>
            </a:r>
            <a:r>
              <a:rPr lang="en-US" dirty="0" err="1" smtClean="0"/>
              <a:t>dibagi</a:t>
            </a:r>
            <a:r>
              <a:rPr lang="en-US" dirty="0" smtClean="0"/>
              <a:t> </a:t>
            </a:r>
            <a:r>
              <a:rPr lang="en-US" dirty="0" err="1" smtClean="0"/>
              <a:t>menjadi</a:t>
            </a:r>
            <a:r>
              <a:rPr lang="en-US" dirty="0" smtClean="0"/>
              <a:t> </a:t>
            </a:r>
            <a:r>
              <a:rPr lang="id-ID" dirty="0" smtClean="0"/>
              <a:t>2, yaitu </a:t>
            </a:r>
            <a:r>
              <a:rPr lang="en-US" dirty="0" err="1" smtClean="0"/>
              <a:t>besaran</a:t>
            </a:r>
            <a:r>
              <a:rPr lang="en-US" dirty="0" smtClean="0"/>
              <a:t> </a:t>
            </a:r>
            <a:r>
              <a:rPr lang="en-US" dirty="0" err="1" smtClean="0"/>
              <a:t>skalar</a:t>
            </a:r>
            <a:r>
              <a:rPr lang="en-US" dirty="0" smtClean="0"/>
              <a:t> </a:t>
            </a:r>
            <a:r>
              <a:rPr lang="en-US" dirty="0" err="1" smtClean="0"/>
              <a:t>dan</a:t>
            </a:r>
            <a:r>
              <a:rPr lang="en-US" dirty="0" smtClean="0"/>
              <a:t> </a:t>
            </a:r>
            <a:r>
              <a:rPr lang="en-US" dirty="0" err="1" smtClean="0"/>
              <a:t>besaran</a:t>
            </a:r>
            <a:r>
              <a:rPr lang="en-US" dirty="0" smtClean="0"/>
              <a:t> </a:t>
            </a:r>
            <a:r>
              <a:rPr lang="en-US" dirty="0" err="1" smtClean="0"/>
              <a:t>vektor</a:t>
            </a:r>
            <a:r>
              <a:rPr lang="en-US" dirty="0" smtClean="0"/>
              <a:t>.</a:t>
            </a:r>
          </a:p>
          <a:p>
            <a:pPr algn="just"/>
            <a:r>
              <a:rPr lang="en-US" dirty="0" err="1" smtClean="0"/>
              <a:t>Besaran</a:t>
            </a:r>
            <a:r>
              <a:rPr lang="en-US" dirty="0" smtClean="0"/>
              <a:t> </a:t>
            </a:r>
            <a:r>
              <a:rPr lang="en-US" dirty="0" err="1" smtClean="0"/>
              <a:t>Skalar</a:t>
            </a:r>
            <a:r>
              <a:rPr lang="en-US" dirty="0" smtClean="0"/>
              <a:t> : </a:t>
            </a:r>
            <a:endParaRPr lang="id-ID" dirty="0" smtClean="0"/>
          </a:p>
          <a:p>
            <a:pPr marL="0" indent="0" algn="just">
              <a:buNone/>
            </a:pPr>
            <a:r>
              <a:rPr lang="en-US" dirty="0" err="1" smtClean="0"/>
              <a:t>besaran</a:t>
            </a:r>
            <a:r>
              <a:rPr lang="en-US" dirty="0" smtClean="0"/>
              <a:t> yang </a:t>
            </a:r>
            <a:r>
              <a:rPr lang="en-US" dirty="0" err="1" smtClean="0"/>
              <a:t>memiliki</a:t>
            </a:r>
            <a:r>
              <a:rPr lang="en-US" dirty="0" smtClean="0"/>
              <a:t> </a:t>
            </a:r>
            <a:r>
              <a:rPr lang="en-US" dirty="0" err="1" smtClean="0"/>
              <a:t>nilai</a:t>
            </a:r>
            <a:r>
              <a:rPr lang="en-US" dirty="0" smtClean="0"/>
              <a:t>/</a:t>
            </a:r>
            <a:r>
              <a:rPr lang="en-US" dirty="0" err="1" smtClean="0"/>
              <a:t>besar</a:t>
            </a:r>
            <a:r>
              <a:rPr lang="en-US" dirty="0" smtClean="0"/>
              <a:t> </a:t>
            </a:r>
            <a:r>
              <a:rPr lang="en-US" dirty="0" err="1" smtClean="0"/>
              <a:t>tetapi</a:t>
            </a:r>
            <a:r>
              <a:rPr lang="en-US" dirty="0" smtClean="0"/>
              <a:t> </a:t>
            </a:r>
            <a:r>
              <a:rPr lang="en-US" dirty="0" err="1" smtClean="0"/>
              <a:t>tidak</a:t>
            </a:r>
            <a:r>
              <a:rPr lang="en-US" dirty="0" smtClean="0"/>
              <a:t> </a:t>
            </a:r>
            <a:r>
              <a:rPr lang="en-US" dirty="0" err="1" smtClean="0"/>
              <a:t>memiliki</a:t>
            </a:r>
            <a:r>
              <a:rPr lang="en-US" dirty="0" smtClean="0"/>
              <a:t> </a:t>
            </a:r>
            <a:r>
              <a:rPr lang="en-US" dirty="0" err="1" smtClean="0"/>
              <a:t>arah</a:t>
            </a:r>
            <a:r>
              <a:rPr lang="en-US" dirty="0" smtClean="0"/>
              <a:t>, </a:t>
            </a:r>
            <a:r>
              <a:rPr lang="en-US" dirty="0" err="1" smtClean="0"/>
              <a:t>contoh</a:t>
            </a:r>
            <a:r>
              <a:rPr lang="en-US" dirty="0" smtClean="0"/>
              <a:t> </a:t>
            </a:r>
            <a:r>
              <a:rPr lang="en-US" dirty="0" err="1" smtClean="0"/>
              <a:t>waktu</a:t>
            </a:r>
            <a:r>
              <a:rPr lang="en-US" dirty="0" smtClean="0"/>
              <a:t>, </a:t>
            </a:r>
            <a:r>
              <a:rPr lang="en-US" dirty="0" err="1" smtClean="0"/>
              <a:t>suhu</a:t>
            </a:r>
            <a:r>
              <a:rPr lang="en-US" dirty="0" smtClean="0"/>
              <a:t>, </a:t>
            </a:r>
            <a:r>
              <a:rPr lang="en-US" dirty="0" err="1" smtClean="0"/>
              <a:t>massa</a:t>
            </a:r>
            <a:r>
              <a:rPr lang="en-US" dirty="0" smtClean="0"/>
              <a:t>, </a:t>
            </a:r>
            <a:r>
              <a:rPr lang="en-US" dirty="0" err="1" smtClean="0"/>
              <a:t>jarak</a:t>
            </a:r>
            <a:r>
              <a:rPr lang="en-US" dirty="0" smtClean="0"/>
              <a:t>, </a:t>
            </a:r>
            <a:r>
              <a:rPr lang="en-US" dirty="0" err="1" smtClean="0"/>
              <a:t>kelajuan</a:t>
            </a:r>
            <a:r>
              <a:rPr lang="en-US" dirty="0" smtClean="0"/>
              <a:t>, volume, </a:t>
            </a:r>
            <a:r>
              <a:rPr lang="en-US" dirty="0" err="1" smtClean="0"/>
              <a:t>luas</a:t>
            </a:r>
            <a:r>
              <a:rPr lang="en-US" dirty="0" smtClean="0"/>
              <a:t>, </a:t>
            </a:r>
            <a:r>
              <a:rPr lang="en-US" dirty="0" err="1" smtClean="0"/>
              <a:t>energi</a:t>
            </a:r>
            <a:r>
              <a:rPr lang="en-US" dirty="0" smtClean="0"/>
              <a:t>, </a:t>
            </a:r>
            <a:r>
              <a:rPr lang="en-US" dirty="0" err="1" smtClean="0"/>
              <a:t>massa</a:t>
            </a:r>
            <a:r>
              <a:rPr lang="en-US" dirty="0" smtClean="0"/>
              <a:t> </a:t>
            </a:r>
            <a:r>
              <a:rPr lang="en-US" dirty="0" err="1" smtClean="0"/>
              <a:t>jenis</a:t>
            </a:r>
            <a:r>
              <a:rPr lang="en-US" dirty="0" smtClean="0"/>
              <a:t>, </a:t>
            </a:r>
            <a:r>
              <a:rPr lang="en-US" dirty="0" err="1" smtClean="0"/>
              <a:t>dll</a:t>
            </a:r>
            <a:r>
              <a:rPr lang="en-US" dirty="0" smtClean="0"/>
              <a:t>.</a:t>
            </a:r>
          </a:p>
          <a:p>
            <a:pPr algn="just"/>
            <a:r>
              <a:rPr lang="en-US" dirty="0" err="1" smtClean="0"/>
              <a:t>Besaran</a:t>
            </a:r>
            <a:r>
              <a:rPr lang="en-US" dirty="0" smtClean="0"/>
              <a:t> </a:t>
            </a:r>
            <a:r>
              <a:rPr lang="en-US" dirty="0" err="1" smtClean="0"/>
              <a:t>vektor</a:t>
            </a:r>
            <a:r>
              <a:rPr lang="en-US" dirty="0" smtClean="0"/>
              <a:t> : </a:t>
            </a:r>
            <a:endParaRPr lang="id-ID" dirty="0" smtClean="0"/>
          </a:p>
          <a:p>
            <a:pPr marL="0" indent="0" algn="just">
              <a:buNone/>
            </a:pPr>
            <a:r>
              <a:rPr lang="en-US" dirty="0" err="1" smtClean="0"/>
              <a:t>besaran</a:t>
            </a:r>
            <a:r>
              <a:rPr lang="en-US" dirty="0" smtClean="0"/>
              <a:t> yang </a:t>
            </a:r>
            <a:r>
              <a:rPr lang="en-US" dirty="0" err="1" smtClean="0"/>
              <a:t>memiliki</a:t>
            </a:r>
            <a:r>
              <a:rPr lang="en-US" dirty="0" smtClean="0"/>
              <a:t> </a:t>
            </a:r>
            <a:r>
              <a:rPr lang="en-US" dirty="0" err="1" smtClean="0"/>
              <a:t>nilai</a:t>
            </a:r>
            <a:r>
              <a:rPr lang="en-US" dirty="0" smtClean="0"/>
              <a:t>/</a:t>
            </a:r>
            <a:r>
              <a:rPr lang="en-US" dirty="0" err="1" smtClean="0"/>
              <a:t>besar</a:t>
            </a:r>
            <a:r>
              <a:rPr lang="en-US" dirty="0" smtClean="0"/>
              <a:t> </a:t>
            </a:r>
            <a:r>
              <a:rPr lang="en-US" dirty="0" err="1" smtClean="0"/>
              <a:t>dan</a:t>
            </a:r>
            <a:r>
              <a:rPr lang="en-US" dirty="0" smtClean="0"/>
              <a:t> </a:t>
            </a:r>
            <a:r>
              <a:rPr lang="en-US" dirty="0" err="1" smtClean="0"/>
              <a:t>memiliki</a:t>
            </a:r>
            <a:r>
              <a:rPr lang="en-US" dirty="0" smtClean="0"/>
              <a:t> </a:t>
            </a:r>
            <a:r>
              <a:rPr lang="en-US" dirty="0" err="1" smtClean="0"/>
              <a:t>arah</a:t>
            </a:r>
            <a:r>
              <a:rPr lang="en-US" dirty="0" smtClean="0"/>
              <a:t>, </a:t>
            </a:r>
            <a:r>
              <a:rPr lang="en-US" dirty="0" err="1" smtClean="0"/>
              <a:t>contoh</a:t>
            </a:r>
            <a:r>
              <a:rPr lang="en-US" dirty="0" smtClean="0"/>
              <a:t> </a:t>
            </a:r>
            <a:r>
              <a:rPr lang="en-US" dirty="0" err="1" smtClean="0"/>
              <a:t>perpindahan</a:t>
            </a:r>
            <a:r>
              <a:rPr lang="en-US" dirty="0" smtClean="0"/>
              <a:t>,  </a:t>
            </a:r>
            <a:r>
              <a:rPr lang="en-US" dirty="0" err="1" smtClean="0"/>
              <a:t>kecepatan</a:t>
            </a:r>
            <a:r>
              <a:rPr lang="en-US" dirty="0" smtClean="0"/>
              <a:t>, </a:t>
            </a:r>
            <a:r>
              <a:rPr lang="en-US" dirty="0" err="1" smtClean="0"/>
              <a:t>percepatan</a:t>
            </a:r>
            <a:r>
              <a:rPr lang="en-US" dirty="0" smtClean="0"/>
              <a:t>, </a:t>
            </a:r>
            <a:r>
              <a:rPr lang="en-US" dirty="0" err="1" smtClean="0"/>
              <a:t>gaya</a:t>
            </a:r>
            <a:r>
              <a:rPr lang="en-US" dirty="0" smtClean="0"/>
              <a:t>, </a:t>
            </a:r>
            <a:r>
              <a:rPr lang="en-US" dirty="0" err="1" smtClean="0"/>
              <a:t>usaha</a:t>
            </a:r>
            <a:r>
              <a:rPr lang="en-US" dirty="0" smtClean="0"/>
              <a:t>, momentum, </a:t>
            </a:r>
            <a:r>
              <a:rPr lang="en-US" dirty="0" err="1" smtClean="0"/>
              <a:t>berat</a:t>
            </a:r>
            <a:r>
              <a:rPr lang="en-US" dirty="0" smtClean="0"/>
              <a:t>, </a:t>
            </a:r>
            <a:r>
              <a:rPr lang="en-US" dirty="0" err="1" smtClean="0"/>
              <a:t>dll</a:t>
            </a:r>
            <a:endParaRPr lang="en-US" dirty="0"/>
          </a:p>
        </p:txBody>
      </p:sp>
    </p:spTree>
    <p:extLst>
      <p:ext uri="{BB962C8B-B14F-4D97-AF65-F5344CB8AC3E}">
        <p14:creationId xmlns:p14="http://schemas.microsoft.com/office/powerpoint/2010/main" val="3292022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3602718" cy="923330"/>
          </a:xfrm>
          <a:prstGeom prst="rect">
            <a:avLst/>
          </a:prstGeom>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id-ID" sz="5400" b="1" dirty="0" smtClean="0">
                <a:ln w="10541" cmpd="sng">
                  <a:noFill/>
                  <a:prstDash val="solid"/>
                </a:ln>
                <a:solidFill>
                  <a:schemeClr val="tx1"/>
                </a:solidFill>
              </a:rPr>
              <a:t>Pengukuran</a:t>
            </a:r>
            <a:endParaRPr lang="en-US" sz="5400" b="1" cap="none" spc="0" dirty="0">
              <a:ln w="10541" cmpd="sng">
                <a:noFill/>
                <a:prstDash val="solid"/>
              </a:ln>
              <a:solidFill>
                <a:schemeClr val="tx1"/>
              </a:solidFill>
              <a:effectLst/>
            </a:endParaRPr>
          </a:p>
        </p:txBody>
      </p:sp>
      <p:sp>
        <p:nvSpPr>
          <p:cNvPr id="3" name="Rectangle 2"/>
          <p:cNvSpPr/>
          <p:nvPr/>
        </p:nvSpPr>
        <p:spPr>
          <a:xfrm>
            <a:off x="1675316" y="1268760"/>
            <a:ext cx="7200800" cy="3477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just"/>
            <a:r>
              <a:rPr lang="id-ID" sz="2000" dirty="0"/>
              <a:t>Pengukuran merupakan proses mengukur. Sedangkan mengukur dideﬁnisikan sebagai kegiatan untuk membandingkan suatu besaran dengan besaran standart yang sudah ditetapkan terlebih dahulu. Dari pengertian ini dapat diturunkan pengertian berikutnya yaitu besaran dan satuan. Besaran dideﬁnisikan sebagai segala sesuatu yang didapat dari hasil pengukuran yang dinyatakan dalam bentuk angka dan satuannya. Dari penjelasan di atas dapat terlihat bahwa pengukuran, besaran dan satuan memiliki hubungan yang erat. Ketiganya selalu berkaitan. Pengukuran merupakan kegiatan atau aktivitasnya, besaran merupakan pokok permasalahan yang diukur sedangkan satuan merupakan pembanding (pengukurnya).</a:t>
            </a:r>
          </a:p>
        </p:txBody>
      </p:sp>
      <p:sp>
        <p:nvSpPr>
          <p:cNvPr id="4" name="Rectangle 3"/>
          <p:cNvSpPr/>
          <p:nvPr/>
        </p:nvSpPr>
        <p:spPr>
          <a:xfrm>
            <a:off x="251520" y="4941168"/>
            <a:ext cx="6454394"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id-ID" dirty="0"/>
              <a:t>Sebagai contoh Anita mengukur panjang celana. Besaran yang diukur adalah panjang dan satuan yang digunakan misalnya meter. Hasil pengukuran baru bermanfaat bila menggunakan satuan pengukuran yang baku, yaitu satuan pengukuran yang nilainya tetap dan disepakati oleh semua orang untuk dipakai sebagai pembanding. </a:t>
            </a:r>
          </a:p>
        </p:txBody>
      </p:sp>
    </p:spTree>
    <p:extLst>
      <p:ext uri="{BB962C8B-B14F-4D97-AF65-F5344CB8AC3E}">
        <p14:creationId xmlns:p14="http://schemas.microsoft.com/office/powerpoint/2010/main" val="580605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840</Words>
  <Application>Microsoft Office PowerPoint</Application>
  <PresentationFormat>On-screen Show (4:3)</PresentationFormat>
  <Paragraphs>119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Besaran dan Satuan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Besaran dan Satuan</dc:title>
  <dc:creator>LENOVO</dc:creator>
  <cp:lastModifiedBy>LENOVO</cp:lastModifiedBy>
  <cp:revision>14</cp:revision>
  <dcterms:created xsi:type="dcterms:W3CDTF">2020-07-28T15:02:09Z</dcterms:created>
  <dcterms:modified xsi:type="dcterms:W3CDTF">2020-07-28T16:21:42Z</dcterms:modified>
</cp:coreProperties>
</file>