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63" r:id="rId5"/>
    <p:sldId id="264" r:id="rId6"/>
    <p:sldId id="265" r:id="rId7"/>
    <p:sldId id="266" r:id="rId8"/>
    <p:sldId id="268" r:id="rId9"/>
    <p:sldId id="269" r:id="rId10"/>
    <p:sldId id="270" r:id="rId11"/>
    <p:sldId id="271" r:id="rId12"/>
    <p:sldId id="259" r:id="rId13"/>
    <p:sldId id="260" r:id="rId14"/>
    <p:sldId id="261" r:id="rId15"/>
    <p:sldId id="262" r:id="rId17"/>
    <p:sldId id="272" r:id="rId18"/>
    <p:sldId id="273" r:id="rId19"/>
    <p:sldId id="274" r:id="rId20"/>
    <p:sldId id="275" r:id="rId21"/>
    <p:sldId id="276" r:id="rId22"/>
    <p:sldId id="277" r:id="rId23"/>
    <p:sldId id="278" r:id="rId24"/>
    <p:sldId id="258"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2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BBD363-F17E-4AC0-9962-DC0294468C39}" type="datetimeFigureOut">
              <a:rPr lang="id-ID" smtClean="0"/>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85866-1918-4C4B-928E-AFFE913BACF3}" type="slidenum">
              <a:rPr lang="id-ID" smtClean="0"/>
            </a:fld>
            <a:endParaRPr lang="id-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C085866-1918-4C4B-928E-AFFE913BACF3}" type="slidenum">
              <a:rPr lang="id-ID" smtClean="0"/>
            </a:fld>
            <a:endParaRPr lang="id-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84B01C58-6666-48AC-9EC0-9D7C484D76E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84B01C58-6666-48AC-9EC0-9D7C484D76E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84B01C58-6666-48AC-9EC0-9D7C484D76E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10"/>
          </p:nvPr>
        </p:nvSpPr>
        <p:spPr/>
        <p:txBody>
          <a:bodyPr/>
          <a:lstStyle/>
          <a:p>
            <a:fld id="{84B01C58-6666-48AC-9EC0-9D7C484D76E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4B01C58-6666-48AC-9EC0-9D7C484D76EE}" type="datetimeFigureOut">
              <a:rPr lang="id-ID" smtClean="0"/>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Date Placeholder 4"/>
          <p:cNvSpPr>
            <a:spLocks noGrp="1"/>
          </p:cNvSpPr>
          <p:nvPr>
            <p:ph type="dt" sz="half" idx="10"/>
          </p:nvPr>
        </p:nvSpPr>
        <p:spPr/>
        <p:txBody>
          <a:bodyPr/>
          <a:lstStyle/>
          <a:p>
            <a:fld id="{84B01C58-6666-48AC-9EC0-9D7C484D76E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7" name="Date Placeholder 6"/>
          <p:cNvSpPr>
            <a:spLocks noGrp="1"/>
          </p:cNvSpPr>
          <p:nvPr>
            <p:ph type="dt" sz="half" idx="10"/>
          </p:nvPr>
        </p:nvSpPr>
        <p:spPr/>
        <p:txBody>
          <a:bodyPr/>
          <a:lstStyle/>
          <a:p>
            <a:fld id="{84B01C58-6666-48AC-9EC0-9D7C484D76EE}" type="datetimeFigureOut">
              <a:rPr lang="id-ID" smtClean="0"/>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84B01C58-6666-48AC-9EC0-9D7C484D76EE}" type="datetimeFigureOut">
              <a:rPr lang="id-ID" smtClean="0"/>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01C58-6666-48AC-9EC0-9D7C484D76EE}" type="datetimeFigureOut">
              <a:rPr lang="id-ID" smtClean="0"/>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4B01C58-6666-48AC-9EC0-9D7C484D76E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4B01C58-6666-48AC-9EC0-9D7C484D76EE}" type="datetimeFigureOut">
              <a:rPr lang="id-ID" smtClean="0"/>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CCF87-FE24-4EC2-986A-C113EBC4913A}" type="slidenum">
              <a:rPr lang="id-ID" smtClean="0"/>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01C58-6666-48AC-9EC0-9D7C484D76EE}" type="datetimeFigureOut">
              <a:rPr lang="id-ID" smtClean="0"/>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CCF87-FE24-4EC2-986A-C113EBC4913A}" type="slidenum">
              <a:rPr lang="id-ID" smtClean="0"/>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jpeg"/><Relationship Id="rId3" Type="http://schemas.microsoft.com/office/2007/relationships/hdphoto" Target="../media/image13.wdp"/><Relationship Id="rId2" Type="http://schemas.openxmlformats.org/officeDocument/2006/relationships/image" Target="../media/image12.png"/><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30425"/>
            <a:ext cx="8568952" cy="1470025"/>
          </a:xfrm>
        </p:spPr>
        <p:style>
          <a:lnRef idx="1">
            <a:schemeClr val="accent1"/>
          </a:lnRef>
          <a:fillRef idx="2">
            <a:schemeClr val="accent1"/>
          </a:fillRef>
          <a:effectRef idx="1">
            <a:schemeClr val="accent1"/>
          </a:effectRef>
          <a:fontRef idx="minor">
            <a:schemeClr val="dk1"/>
          </a:fontRef>
        </p:style>
        <p:txBody>
          <a:bodyPr>
            <a:normAutofit/>
          </a:bodyPr>
          <a:lstStyle/>
          <a:p>
            <a:r>
              <a:rPr lang="id-ID" sz="6000" dirty="0" smtClean="0">
                <a:latin typeface="Rockwell Extra Bold" pitchFamily="18" charset="0"/>
              </a:rPr>
              <a:t>Kinematika Gerak</a:t>
            </a:r>
            <a:endParaRPr lang="id-ID" sz="6000" dirty="0">
              <a:latin typeface="Rockwell Extra Bold" pitchFamily="18" charset="0"/>
            </a:endParaRPr>
          </a:p>
        </p:txBody>
      </p:sp>
      <p:sp>
        <p:nvSpPr>
          <p:cNvPr id="3" name="Subtitle 2"/>
          <p:cNvSpPr>
            <a:spLocks noGrp="1"/>
          </p:cNvSpPr>
          <p:nvPr>
            <p:ph type="subTitle" idx="1"/>
          </p:nvPr>
        </p:nvSpPr>
        <p:spPr>
          <a:xfrm>
            <a:off x="4932040" y="5733256"/>
            <a:ext cx="3960440" cy="816496"/>
          </a:xfrm>
        </p:spPr>
        <p:txBody>
          <a:bodyPr/>
          <a:lstStyle/>
          <a:p>
            <a:r>
              <a:rPr lang="id-ID" dirty="0" smtClean="0">
                <a:solidFill>
                  <a:srgbClr val="FF0000"/>
                </a:solidFill>
              </a:rPr>
              <a:t>Pertemuan ke 4</a:t>
            </a:r>
            <a:endParaRPr lang="id-ID"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9631" y="0"/>
            <a:ext cx="6643687" cy="6858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67544" y="188640"/>
            <a:ext cx="1872208"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dirty="0" smtClean="0"/>
              <a:t>GLB</a:t>
            </a:r>
            <a:endParaRPr lang="id-ID" sz="4000" dirty="0"/>
          </a:p>
        </p:txBody>
      </p:sp>
      <p:sp>
        <p:nvSpPr>
          <p:cNvPr id="3" name="Right Arrow 2"/>
          <p:cNvSpPr/>
          <p:nvPr/>
        </p:nvSpPr>
        <p:spPr>
          <a:xfrm>
            <a:off x="2411760" y="1052736"/>
            <a:ext cx="129614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p:cNvSpPr/>
          <p:nvPr/>
        </p:nvSpPr>
        <p:spPr>
          <a:xfrm>
            <a:off x="3851920" y="476672"/>
            <a:ext cx="4392488"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sz="2000" b="1" dirty="0" err="1"/>
              <a:t>Gerak</a:t>
            </a:r>
            <a:r>
              <a:rPr lang="en-ID" sz="2000" b="1" dirty="0"/>
              <a:t> </a:t>
            </a:r>
            <a:r>
              <a:rPr lang="en-ID" sz="2000" b="1" dirty="0" err="1"/>
              <a:t>lurus</a:t>
            </a:r>
            <a:r>
              <a:rPr lang="en-ID" sz="2000" b="1" dirty="0"/>
              <a:t> </a:t>
            </a:r>
            <a:r>
              <a:rPr lang="en-ID" sz="2000" b="1" dirty="0" err="1"/>
              <a:t>beraturan</a:t>
            </a:r>
            <a:r>
              <a:rPr lang="en-ID" sz="2000" b="1" dirty="0"/>
              <a:t> </a:t>
            </a:r>
            <a:r>
              <a:rPr lang="en-ID" sz="2000" dirty="0" err="1"/>
              <a:t>adalah</a:t>
            </a:r>
            <a:r>
              <a:rPr lang="en-ID" sz="2000" dirty="0"/>
              <a:t> </a:t>
            </a:r>
            <a:r>
              <a:rPr lang="en-ID" sz="2000" dirty="0" err="1"/>
              <a:t>gerak</a:t>
            </a:r>
            <a:r>
              <a:rPr lang="en-ID" sz="2000" dirty="0"/>
              <a:t> </a:t>
            </a:r>
            <a:r>
              <a:rPr lang="en-ID" sz="2000" dirty="0" err="1"/>
              <a:t>lurus</a:t>
            </a:r>
            <a:r>
              <a:rPr lang="en-ID" sz="2000" dirty="0"/>
              <a:t> </a:t>
            </a:r>
            <a:r>
              <a:rPr lang="en-ID" sz="2000" dirty="0" err="1"/>
              <a:t>suatu</a:t>
            </a:r>
            <a:r>
              <a:rPr lang="en-ID" sz="2000" dirty="0"/>
              <a:t> </a:t>
            </a:r>
            <a:r>
              <a:rPr lang="en-ID" sz="2000" dirty="0" err="1"/>
              <a:t>benda</a:t>
            </a:r>
            <a:r>
              <a:rPr lang="en-ID" sz="2000" dirty="0"/>
              <a:t> </a:t>
            </a:r>
            <a:r>
              <a:rPr lang="en-ID" sz="2000" dirty="0" err="1"/>
              <a:t>dengan</a:t>
            </a:r>
            <a:r>
              <a:rPr lang="en-ID" sz="2000" dirty="0"/>
              <a:t> </a:t>
            </a:r>
            <a:r>
              <a:rPr lang="en-ID" sz="2000" dirty="0" err="1"/>
              <a:t>kecepatan</a:t>
            </a:r>
            <a:r>
              <a:rPr lang="en-ID" sz="2000" dirty="0"/>
              <a:t> </a:t>
            </a:r>
            <a:r>
              <a:rPr lang="en-ID" sz="2000" dirty="0" err="1"/>
              <a:t>tetap</a:t>
            </a:r>
            <a:r>
              <a:rPr lang="en-ID" sz="2000" dirty="0"/>
              <a:t> (</a:t>
            </a:r>
            <a:r>
              <a:rPr lang="en-ID" sz="2000" dirty="0" err="1"/>
              <a:t>konstan</a:t>
            </a:r>
            <a:r>
              <a:rPr lang="en-ID" sz="2000" dirty="0"/>
              <a:t>). </a:t>
            </a:r>
            <a:r>
              <a:rPr lang="en-ID" sz="2000" dirty="0" err="1"/>
              <a:t>Kecepatan</a:t>
            </a:r>
            <a:r>
              <a:rPr lang="en-ID" sz="2000" dirty="0"/>
              <a:t> </a:t>
            </a:r>
            <a:r>
              <a:rPr lang="en-ID" sz="2000" dirty="0" err="1"/>
              <a:t>tetap</a:t>
            </a:r>
            <a:r>
              <a:rPr lang="en-ID" sz="2000" dirty="0"/>
              <a:t> </a:t>
            </a:r>
            <a:r>
              <a:rPr lang="en-ID" sz="2000" dirty="0" err="1"/>
              <a:t>artinya</a:t>
            </a:r>
            <a:r>
              <a:rPr lang="en-ID" sz="2000" dirty="0"/>
              <a:t> </a:t>
            </a:r>
            <a:r>
              <a:rPr lang="en-ID" sz="2000" dirty="0" err="1"/>
              <a:t>arah</a:t>
            </a:r>
            <a:r>
              <a:rPr lang="en-ID" sz="2000" dirty="0"/>
              <a:t> </a:t>
            </a:r>
            <a:r>
              <a:rPr lang="en-ID" sz="2000" dirty="0" err="1"/>
              <a:t>dan</a:t>
            </a:r>
            <a:r>
              <a:rPr lang="en-ID" sz="2000" dirty="0"/>
              <a:t> </a:t>
            </a:r>
            <a:r>
              <a:rPr lang="en-ID" sz="2000" dirty="0" err="1"/>
              <a:t>besarnya</a:t>
            </a:r>
            <a:r>
              <a:rPr lang="en-ID" sz="2000" dirty="0"/>
              <a:t> </a:t>
            </a:r>
            <a:r>
              <a:rPr lang="en-ID" sz="2000" dirty="0" err="1"/>
              <a:t>tetap</a:t>
            </a:r>
            <a:r>
              <a:rPr lang="en-ID" sz="2000" dirty="0"/>
              <a:t>. </a:t>
            </a:r>
            <a:r>
              <a:rPr lang="en-ID" sz="2000" dirty="0" err="1"/>
              <a:t>Dengan</a:t>
            </a:r>
            <a:r>
              <a:rPr lang="en-ID" sz="2000" dirty="0"/>
              <a:t> kata lain, </a:t>
            </a:r>
            <a:r>
              <a:rPr lang="en-ID" sz="2000" dirty="0" err="1"/>
              <a:t>percepatannya</a:t>
            </a:r>
            <a:r>
              <a:rPr lang="en-ID" sz="2000" dirty="0"/>
              <a:t> </a:t>
            </a:r>
            <a:r>
              <a:rPr lang="en-ID" sz="2000" dirty="0" err="1"/>
              <a:t>sama</a:t>
            </a:r>
            <a:r>
              <a:rPr lang="en-ID" sz="2000" dirty="0"/>
              <a:t> </a:t>
            </a:r>
            <a:r>
              <a:rPr lang="en-ID" sz="2000" dirty="0" err="1"/>
              <a:t>dengan</a:t>
            </a:r>
            <a:r>
              <a:rPr lang="en-ID" sz="2000" dirty="0"/>
              <a:t> </a:t>
            </a:r>
            <a:r>
              <a:rPr lang="en-ID" sz="2000" dirty="0" err="1"/>
              <a:t>nol</a:t>
            </a:r>
            <a:r>
              <a:rPr lang="en-ID" sz="2000" dirty="0"/>
              <a:t> </a:t>
            </a:r>
            <a:endParaRPr lang="id-ID" sz="2000" dirty="0"/>
          </a:p>
        </p:txBody>
      </p:sp>
      <p:sp>
        <p:nvSpPr>
          <p:cNvPr id="5" name="Down Arrow 4"/>
          <p:cNvSpPr/>
          <p:nvPr/>
        </p:nvSpPr>
        <p:spPr>
          <a:xfrm>
            <a:off x="1391757" y="2060848"/>
            <a:ext cx="121158"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3074" name="Picture 2" descr="Gerak Lurus – Pengertian, Rumus, &amp; Contoh Soal Gerak Lurus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11960" y="2699545"/>
            <a:ext cx="4527635" cy="184898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2">
            <a:extLst>
              <a:ext uri="{BEBA8EAE-BF5A-486C-A8C5-ECC9F3942E4B}">
                <a14:imgProps xmlns:a14="http://schemas.microsoft.com/office/drawing/2010/main">
                  <a14:imgLayer r:embed="rId3">
                    <a14:imgEffect>
                      <a14:artisticPhotocopy trans="30000" detail="2"/>
                    </a14:imgEffect>
                  </a14:imgLayer>
                </a14:imgProps>
              </a:ext>
              <a:ext uri="{28A0092B-C50C-407E-A947-70E740481C1C}">
                <a14:useLocalDpi xmlns:a14="http://schemas.microsoft.com/office/drawing/2010/main" val="0"/>
              </a:ext>
            </a:extLst>
          </a:blip>
          <a:srcRect/>
          <a:stretch>
            <a:fillRect/>
          </a:stretch>
        </p:blipFill>
        <p:spPr bwMode="auto">
          <a:xfrm>
            <a:off x="1070002" y="3429000"/>
            <a:ext cx="88582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5" descr="Apa Perbedaan GLB dan GLBB? - GURU IPA PAT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sp>
        <p:nvSpPr>
          <p:cNvPr id="7" name="AutoShape 7" descr="Apa Perbedaan GLB dan GLBB? - GURU IPA PAT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id-ID"/>
          </a:p>
        </p:txBody>
      </p:sp>
      <p:pic>
        <p:nvPicPr>
          <p:cNvPr id="3081" name="Picture 9" descr="Apa Perbedaan GLB dan GLBB? - GURU IPA PAT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5301208"/>
            <a:ext cx="5018535" cy="131523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08104" y="4576360"/>
            <a:ext cx="2341834" cy="461665"/>
          </a:xfrm>
          <a:prstGeom prst="rect">
            <a:avLst/>
          </a:prstGeom>
          <a:noFill/>
        </p:spPr>
        <p:txBody>
          <a:bodyPr wrap="square" rtlCol="0">
            <a:spAutoFit/>
          </a:bodyPr>
          <a:lstStyle/>
          <a:p>
            <a:r>
              <a:rPr lang="id-ID" sz="2400" dirty="0" smtClean="0"/>
              <a:t>Grafik pada GLB</a:t>
            </a:r>
            <a:endParaRPr lang="id-ID"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611560" y="620688"/>
                <a:ext cx="7992888" cy="5616624"/>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just">
                  <a:lnSpc>
                    <a:spcPct val="107000"/>
                  </a:lnSpc>
                  <a:spcAft>
                    <a:spcPts val="800"/>
                  </a:spcAft>
                </a:pPr>
                <a:r>
                  <a:rPr lang="en-ID" sz="2000" b="1" dirty="0" smtClean="0">
                    <a:effectLst/>
                    <a:latin typeface="Cambria" pitchFamily="18" charset="0"/>
                    <a:ea typeface="Calibri"/>
                    <a:cs typeface="Times New Roman"/>
                  </a:rPr>
                  <a:t>Contoh</a:t>
                </a:r>
                <a:r>
                  <a:rPr lang="en-ID" sz="2000" b="1" dirty="0">
                    <a:effectLst/>
                    <a:latin typeface="Cambria" pitchFamily="18" charset="0"/>
                    <a:ea typeface="Calibri"/>
                    <a:cs typeface="Times New Roman"/>
                  </a:rPr>
                  <a:t> </a:t>
                </a:r>
                <a:r>
                  <a:rPr lang="en-ID" sz="2000" b="1" dirty="0" err="1">
                    <a:effectLst/>
                    <a:latin typeface="Cambria" pitchFamily="18" charset="0"/>
                    <a:ea typeface="Calibri"/>
                    <a:cs typeface="Times New Roman"/>
                  </a:rPr>
                  <a:t>soal</a:t>
                </a:r>
                <a:r>
                  <a:rPr lang="en-ID" sz="2000" b="1" dirty="0">
                    <a:effectLst/>
                    <a:latin typeface="Cambria" pitchFamily="18" charset="0"/>
                    <a:ea typeface="Calibri"/>
                    <a:cs typeface="Times New Roman"/>
                  </a:rPr>
                  <a:t> :</a:t>
                </a:r>
                <a:endParaRPr lang="id-ID" sz="2000" dirty="0">
                  <a:effectLst/>
                  <a:latin typeface="Cambria" pitchFamily="18" charset="0"/>
                  <a:ea typeface="Calibri"/>
                  <a:cs typeface="Times New Roman"/>
                </a:endParaRPr>
              </a:p>
              <a:p>
                <a:pPr algn="just">
                  <a:lnSpc>
                    <a:spcPct val="107000"/>
                  </a:lnSpc>
                  <a:spcAft>
                    <a:spcPts val="800"/>
                  </a:spcAft>
                </a:pPr>
                <a:r>
                  <a:rPr lang="en-ID" sz="2000" dirty="0" err="1">
                    <a:effectLst/>
                    <a:latin typeface="Cambria" pitchFamily="18" charset="0"/>
                    <a:ea typeface="Calibri"/>
                    <a:cs typeface="Times New Roman"/>
                  </a:rPr>
                  <a:t>Sebuah</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sepeda</a:t>
                </a:r>
                <a:r>
                  <a:rPr lang="en-ID" sz="2000" dirty="0">
                    <a:effectLst/>
                    <a:latin typeface="Cambria" pitchFamily="18" charset="0"/>
                    <a:ea typeface="Calibri"/>
                    <a:cs typeface="Times New Roman"/>
                  </a:rPr>
                  <a:t> motor </a:t>
                </a:r>
                <a:r>
                  <a:rPr lang="en-ID" sz="2000" dirty="0" err="1">
                    <a:effectLst/>
                    <a:latin typeface="Cambria" pitchFamily="18" charset="0"/>
                    <a:ea typeface="Calibri"/>
                    <a:cs typeface="Times New Roman"/>
                  </a:rPr>
                  <a:t>bergerak</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pada</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lintasan</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lurus</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dengan</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kecepatan</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konstan</a:t>
                </a:r>
                <a:r>
                  <a:rPr lang="en-ID" sz="2000" dirty="0">
                    <a:effectLst/>
                    <a:latin typeface="Cambria" pitchFamily="18" charset="0"/>
                    <a:ea typeface="Calibri"/>
                    <a:cs typeface="Times New Roman"/>
                  </a:rPr>
                  <a:t> 36 km/jam. </a:t>
                </a:r>
                <a:r>
                  <a:rPr lang="en-ID" sz="2000" dirty="0" err="1">
                    <a:effectLst/>
                    <a:latin typeface="Cambria" pitchFamily="18" charset="0"/>
                    <a:ea typeface="Calibri"/>
                    <a:cs typeface="Times New Roman"/>
                  </a:rPr>
                  <a:t>Hitunglah</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besar</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jarak</a:t>
                </a:r>
                <a:r>
                  <a:rPr lang="en-ID" sz="2000" dirty="0">
                    <a:effectLst/>
                    <a:latin typeface="Cambria" pitchFamily="18" charset="0"/>
                    <a:ea typeface="Calibri"/>
                    <a:cs typeface="Times New Roman"/>
                  </a:rPr>
                  <a:t> yang </a:t>
                </a:r>
                <a:r>
                  <a:rPr lang="en-ID" sz="2000" dirty="0" err="1">
                    <a:effectLst/>
                    <a:latin typeface="Cambria" pitchFamily="18" charset="0"/>
                    <a:ea typeface="Calibri"/>
                    <a:cs typeface="Times New Roman"/>
                  </a:rPr>
                  <a:t>ditempuh</a:t>
                </a:r>
                <a:r>
                  <a:rPr lang="en-ID" sz="2000" dirty="0">
                    <a:effectLst/>
                    <a:latin typeface="Cambria" pitchFamily="18" charset="0"/>
                    <a:ea typeface="Calibri"/>
                    <a:cs typeface="Times New Roman"/>
                  </a:rPr>
                  <a:t> motor </a:t>
                </a:r>
                <a:r>
                  <a:rPr lang="en-ID" sz="2000" dirty="0" err="1">
                    <a:effectLst/>
                    <a:latin typeface="Cambria" pitchFamily="18" charset="0"/>
                    <a:ea typeface="Calibri"/>
                    <a:cs typeface="Times New Roman"/>
                  </a:rPr>
                  <a:t>setelah</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melaju</a:t>
                </a:r>
                <a:r>
                  <a:rPr lang="en-ID" sz="2000" dirty="0">
                    <a:effectLst/>
                    <a:latin typeface="Cambria" pitchFamily="18" charset="0"/>
                    <a:ea typeface="Calibri"/>
                    <a:cs typeface="Times New Roman"/>
                  </a:rPr>
                  <a:t> </a:t>
                </a:r>
                <a:r>
                  <a:rPr lang="en-ID" sz="2000" dirty="0" err="1">
                    <a:effectLst/>
                    <a:latin typeface="Cambria" pitchFamily="18" charset="0"/>
                    <a:ea typeface="Calibri"/>
                    <a:cs typeface="Times New Roman"/>
                  </a:rPr>
                  <a:t>selama</a:t>
                </a:r>
                <a:r>
                  <a:rPr lang="en-ID" sz="2000" dirty="0">
                    <a:effectLst/>
                    <a:latin typeface="Cambria" pitchFamily="18" charset="0"/>
                    <a:ea typeface="Calibri"/>
                    <a:cs typeface="Times New Roman"/>
                  </a:rPr>
                  <a:t> 10 </a:t>
                </a:r>
                <a:r>
                  <a:rPr lang="en-ID" sz="2000" dirty="0" err="1">
                    <a:effectLst/>
                    <a:latin typeface="Cambria" pitchFamily="18" charset="0"/>
                    <a:ea typeface="Calibri"/>
                    <a:cs typeface="Times New Roman"/>
                  </a:rPr>
                  <a:t>menit</a:t>
                </a:r>
                <a:r>
                  <a:rPr lang="en-ID" sz="2000" dirty="0">
                    <a:effectLst/>
                    <a:latin typeface="Cambria" pitchFamily="18" charset="0"/>
                    <a:ea typeface="Calibri"/>
                    <a:cs typeface="Times New Roman"/>
                  </a:rPr>
                  <a:t>!</a:t>
                </a:r>
                <a:endParaRPr lang="id-ID" sz="2000" dirty="0">
                  <a:effectLst/>
                  <a:latin typeface="Cambria" pitchFamily="18" charset="0"/>
                  <a:ea typeface="Calibri"/>
                  <a:cs typeface="Times New Roman"/>
                </a:endParaRPr>
              </a:p>
              <a:p>
                <a:pPr algn="just">
                  <a:lnSpc>
                    <a:spcPct val="107000"/>
                  </a:lnSpc>
                  <a:spcAft>
                    <a:spcPts val="800"/>
                  </a:spcAft>
                </a:pPr>
                <a:r>
                  <a:rPr lang="en-ID" sz="2000" b="1" dirty="0" err="1">
                    <a:effectLst/>
                    <a:latin typeface="Cambria" pitchFamily="18" charset="0"/>
                    <a:ea typeface="Calibri"/>
                    <a:cs typeface="Times New Roman"/>
                  </a:rPr>
                  <a:t>Pembahasan</a:t>
                </a:r>
                <a:r>
                  <a:rPr lang="en-ID" sz="2000" b="1" dirty="0">
                    <a:effectLst/>
                    <a:latin typeface="Cambria" pitchFamily="18" charset="0"/>
                    <a:ea typeface="Calibri"/>
                    <a:cs typeface="Times New Roman"/>
                  </a:rPr>
                  <a:t>:</a:t>
                </a:r>
                <a:endParaRPr lang="id-ID" sz="2000" dirty="0">
                  <a:effectLst/>
                  <a:latin typeface="Cambria" pitchFamily="18" charset="0"/>
                  <a:ea typeface="Calibri"/>
                  <a:cs typeface="Times New Roman"/>
                </a:endParaRPr>
              </a:p>
              <a:p>
                <a:pPr algn="just">
                  <a:lnSpc>
                    <a:spcPct val="107000"/>
                  </a:lnSpc>
                  <a:spcAft>
                    <a:spcPts val="800"/>
                  </a:spcAft>
                </a:pPr>
                <a:r>
                  <a:rPr lang="en-ID" sz="2000" dirty="0" err="1">
                    <a:effectLst/>
                    <a:latin typeface="Cambria" pitchFamily="18" charset="0"/>
                    <a:ea typeface="Calibri"/>
                    <a:cs typeface="Times New Roman"/>
                  </a:rPr>
                  <a:t>Diketahui</a:t>
                </a:r>
                <a:r>
                  <a:rPr lang="en-ID" sz="2000" dirty="0">
                    <a:effectLst/>
                    <a:latin typeface="Cambria" pitchFamily="18" charset="0"/>
                    <a:ea typeface="Calibri"/>
                    <a:cs typeface="Times New Roman"/>
                  </a:rPr>
                  <a:t>: v = 36 km/jam = 10 m/s</a:t>
                </a:r>
                <a:endParaRPr lang="id-ID" sz="2000" dirty="0">
                  <a:effectLst/>
                  <a:latin typeface="Cambria" pitchFamily="18" charset="0"/>
                  <a:ea typeface="Calibri"/>
                  <a:cs typeface="Times New Roman"/>
                </a:endParaRPr>
              </a:p>
              <a:p>
                <a:pPr algn="just">
                  <a:lnSpc>
                    <a:spcPct val="107000"/>
                  </a:lnSpc>
                  <a:spcAft>
                    <a:spcPts val="800"/>
                  </a:spcAft>
                </a:pPr>
                <a:r>
                  <a:rPr lang="en-ID" sz="2000" dirty="0">
                    <a:effectLst/>
                    <a:latin typeface="Cambria" pitchFamily="18" charset="0"/>
                    <a:ea typeface="Calibri"/>
                    <a:cs typeface="Times New Roman"/>
                  </a:rPr>
                  <a:t>t = 10 </a:t>
                </a:r>
                <a:r>
                  <a:rPr lang="en-ID" sz="2000" dirty="0" err="1">
                    <a:effectLst/>
                    <a:latin typeface="Cambria" pitchFamily="18" charset="0"/>
                    <a:ea typeface="Calibri"/>
                    <a:cs typeface="Times New Roman"/>
                  </a:rPr>
                  <a:t>menit</a:t>
                </a:r>
                <a:r>
                  <a:rPr lang="en-ID" sz="2000" dirty="0">
                    <a:effectLst/>
                    <a:latin typeface="Cambria" pitchFamily="18" charset="0"/>
                    <a:ea typeface="Calibri"/>
                    <a:cs typeface="Times New Roman"/>
                  </a:rPr>
                  <a:t> = 600 s</a:t>
                </a:r>
                <a:endParaRPr lang="id-ID" sz="2000" dirty="0">
                  <a:effectLst/>
                  <a:latin typeface="Cambria" pitchFamily="18" charset="0"/>
                  <a:ea typeface="Calibri"/>
                  <a:cs typeface="Times New Roman"/>
                </a:endParaRPr>
              </a:p>
              <a:p>
                <a:pPr marL="457200" algn="just">
                  <a:lnSpc>
                    <a:spcPct val="115000"/>
                  </a:lnSpc>
                  <a:spcAft>
                    <a:spcPts val="0"/>
                  </a:spcAft>
                </a:pPr>
                <a:r>
                  <a:rPr lang="en-ID" sz="2000" dirty="0" err="1">
                    <a:effectLst/>
                    <a:latin typeface="Cambria" pitchFamily="18" charset="0"/>
                    <a:ea typeface="Calibri"/>
                    <a:cs typeface="Times New Roman"/>
                  </a:rPr>
                  <a:t>maka</a:t>
                </a:r>
                <a:r>
                  <a:rPr lang="en-ID" sz="2000" dirty="0">
                    <a:effectLst/>
                    <a:latin typeface="Cambria" pitchFamily="18" charset="0"/>
                    <a:ea typeface="Calibri"/>
                    <a:cs typeface="Times New Roman"/>
                  </a:rPr>
                  <a:t>, </a:t>
                </a:r>
                <a14:m>
                  <m:oMath xmlns:m="http://schemas.openxmlformats.org/officeDocument/2006/math">
                    <m:r>
                      <a:rPr lang="en-ID" sz="2000" i="1">
                        <a:effectLst/>
                        <a:latin typeface="Cambria Math"/>
                        <a:ea typeface="Times New Roman"/>
                        <a:cs typeface="Times New Roman"/>
                      </a:rPr>
                      <m:t>𝑥</m:t>
                    </m:r>
                    <m:r>
                      <a:rPr lang="en-ID" sz="2000" i="1">
                        <a:effectLst/>
                        <a:latin typeface="Cambria Math"/>
                        <a:ea typeface="Times New Roman"/>
                        <a:cs typeface="Times New Roman"/>
                      </a:rPr>
                      <m:t>=</m:t>
                    </m:r>
                    <m:r>
                      <a:rPr lang="en-ID" sz="2000" i="1">
                        <a:effectLst/>
                        <a:latin typeface="Cambria Math"/>
                        <a:ea typeface="Times New Roman"/>
                        <a:cs typeface="Times New Roman"/>
                      </a:rPr>
                      <m:t>𝑣</m:t>
                    </m:r>
                    <m:r>
                      <a:rPr lang="en-ID" sz="2000" i="1">
                        <a:effectLst/>
                        <a:latin typeface="Cambria Math"/>
                        <a:ea typeface="Times New Roman"/>
                        <a:cs typeface="Times New Roman"/>
                      </a:rPr>
                      <m:t>∙</m:t>
                    </m:r>
                    <m:r>
                      <a:rPr lang="en-ID" sz="2000" i="1">
                        <a:effectLst/>
                        <a:latin typeface="Cambria Math"/>
                        <a:ea typeface="Times New Roman"/>
                        <a:cs typeface="Times New Roman"/>
                      </a:rPr>
                      <m:t>𝑡</m:t>
                    </m:r>
                  </m:oMath>
                </a14:m>
                <a:endParaRPr lang="id-ID" sz="2000" i="1" dirty="0" smtClean="0">
                  <a:effectLst/>
                  <a:latin typeface="Cambria" pitchFamily="18" charset="0"/>
                  <a:ea typeface="Times New Roman"/>
                  <a:cs typeface="Times New Roman"/>
                </a:endParaRPr>
              </a:p>
              <a:p>
                <a:pPr marL="457200" algn="just">
                  <a:lnSpc>
                    <a:spcPct val="115000"/>
                  </a:lnSpc>
                  <a:spcAft>
                    <a:spcPts val="0"/>
                  </a:spcAft>
                </a:pPr>
                <a14:m>
                  <m:oMathPara xmlns:m="http://schemas.openxmlformats.org/officeDocument/2006/math">
                    <m:oMathParaPr>
                      <m:jc m:val="centerGroup"/>
                    </m:oMathParaPr>
                    <m:oMath xmlns:m="http://schemas.openxmlformats.org/officeDocument/2006/math">
                      <m:r>
                        <a:rPr lang="en-ID" sz="2000" i="1">
                          <a:effectLst/>
                          <a:latin typeface="Cambria Math"/>
                          <a:ea typeface="Times New Roman"/>
                          <a:cs typeface="Times New Roman"/>
                        </a:rPr>
                        <m:t>𝑥</m:t>
                      </m:r>
                      <m:r>
                        <a:rPr lang="en-ID" sz="2000" i="1">
                          <a:effectLst/>
                          <a:latin typeface="Cambria Math"/>
                          <a:ea typeface="Times New Roman"/>
                          <a:cs typeface="Times New Roman"/>
                        </a:rPr>
                        <m:t>=</m:t>
                      </m:r>
                      <m:d>
                        <m:dPr>
                          <m:ctrlPr>
                            <a:rPr lang="id-ID" sz="2000" i="1">
                              <a:effectLst/>
                              <a:latin typeface="Cambria Math"/>
                              <a:ea typeface="Times New Roman"/>
                              <a:cs typeface="Times New Roman"/>
                            </a:rPr>
                          </m:ctrlPr>
                        </m:dPr>
                        <m:e>
                          <m:r>
                            <a:rPr lang="en-ID" sz="2000" i="1">
                              <a:effectLst/>
                              <a:latin typeface="Cambria Math"/>
                              <a:ea typeface="Times New Roman"/>
                              <a:cs typeface="Times New Roman"/>
                            </a:rPr>
                            <m:t>10</m:t>
                          </m:r>
                          <m:f>
                            <m:fPr>
                              <m:ctrlPr>
                                <a:rPr lang="id-ID" sz="2000" i="1">
                                  <a:effectLst/>
                                  <a:latin typeface="Cambria Math"/>
                                  <a:ea typeface="Times New Roman"/>
                                  <a:cs typeface="Times New Roman"/>
                                </a:rPr>
                              </m:ctrlPr>
                            </m:fPr>
                            <m:num>
                              <m:r>
                                <a:rPr lang="en-ID" sz="2000" i="1">
                                  <a:effectLst/>
                                  <a:latin typeface="Cambria Math"/>
                                  <a:ea typeface="Times New Roman"/>
                                  <a:cs typeface="Times New Roman"/>
                                </a:rPr>
                                <m:t>𝑚</m:t>
                              </m:r>
                            </m:num>
                            <m:den>
                              <m:r>
                                <a:rPr lang="en-ID" sz="2000" i="1">
                                  <a:effectLst/>
                                  <a:latin typeface="Cambria Math"/>
                                  <a:ea typeface="Times New Roman"/>
                                  <a:cs typeface="Times New Roman"/>
                                </a:rPr>
                                <m:t>𝑠</m:t>
                              </m:r>
                            </m:den>
                          </m:f>
                        </m:e>
                      </m:d>
                      <m:r>
                        <a:rPr lang="en-ID" sz="2000" i="1">
                          <a:effectLst/>
                          <a:latin typeface="Cambria Math"/>
                          <a:ea typeface="Times New Roman"/>
                          <a:cs typeface="Times New Roman"/>
                        </a:rPr>
                        <m:t>∙</m:t>
                      </m:r>
                      <m:d>
                        <m:dPr>
                          <m:ctrlPr>
                            <a:rPr lang="id-ID" sz="2000" i="1">
                              <a:effectLst/>
                              <a:latin typeface="Cambria Math"/>
                              <a:ea typeface="Times New Roman"/>
                              <a:cs typeface="Times New Roman"/>
                            </a:rPr>
                          </m:ctrlPr>
                        </m:dPr>
                        <m:e>
                          <m:r>
                            <a:rPr lang="en-ID" sz="2000" i="1">
                              <a:effectLst/>
                              <a:latin typeface="Cambria Math"/>
                              <a:ea typeface="Times New Roman"/>
                              <a:cs typeface="Times New Roman"/>
                            </a:rPr>
                            <m:t>600</m:t>
                          </m:r>
                          <m:r>
                            <a:rPr lang="en-ID" sz="2000" i="1">
                              <a:effectLst/>
                              <a:latin typeface="Cambria Math"/>
                              <a:ea typeface="Times New Roman"/>
                              <a:cs typeface="Times New Roman"/>
                            </a:rPr>
                            <m:t> </m:t>
                          </m:r>
                          <m:r>
                            <a:rPr lang="en-ID" sz="2000" i="1">
                              <a:effectLst/>
                              <a:latin typeface="Cambria Math"/>
                              <a:ea typeface="Times New Roman"/>
                              <a:cs typeface="Times New Roman"/>
                            </a:rPr>
                            <m:t>𝑠</m:t>
                          </m:r>
                        </m:e>
                      </m:d>
                    </m:oMath>
                  </m:oMathPara>
                </a14:m>
                <a:endParaRPr lang="id-ID" sz="2000" dirty="0">
                  <a:effectLst/>
                  <a:latin typeface="Cambria" pitchFamily="18" charset="0"/>
                  <a:ea typeface="Calibri"/>
                  <a:cs typeface="Times New Roman"/>
                </a:endParaRPr>
              </a:p>
              <a:p>
                <a:pPr marL="457200" algn="just">
                  <a:lnSpc>
                    <a:spcPct val="115000"/>
                  </a:lnSpc>
                  <a:spcAft>
                    <a:spcPts val="0"/>
                  </a:spcAft>
                </a:pPr>
                <a14:m>
                  <m:oMathPara xmlns:m="http://schemas.openxmlformats.org/officeDocument/2006/math">
                    <m:oMathParaPr>
                      <m:jc m:val="centerGroup"/>
                    </m:oMathParaPr>
                    <m:oMath xmlns:m="http://schemas.openxmlformats.org/officeDocument/2006/math">
                      <m:r>
                        <a:rPr lang="en-ID" sz="2000" i="1">
                          <a:effectLst/>
                          <a:latin typeface="Cambria Math"/>
                          <a:ea typeface="Times New Roman"/>
                          <a:cs typeface="Times New Roman"/>
                        </a:rPr>
                        <m:t>𝑥</m:t>
                      </m:r>
                      <m:r>
                        <a:rPr lang="en-ID" sz="2000" i="1">
                          <a:effectLst/>
                          <a:latin typeface="Cambria Math"/>
                          <a:ea typeface="Times New Roman"/>
                          <a:cs typeface="Times New Roman"/>
                        </a:rPr>
                        <m:t>=</m:t>
                      </m:r>
                      <m:r>
                        <a:rPr lang="en-ID" sz="2000" i="1">
                          <a:effectLst/>
                          <a:latin typeface="Cambria Math"/>
                          <a:ea typeface="Times New Roman"/>
                          <a:cs typeface="Times New Roman"/>
                        </a:rPr>
                        <m:t>6000</m:t>
                      </m:r>
                      <m:r>
                        <a:rPr lang="en-ID" sz="2000" i="1">
                          <a:effectLst/>
                          <a:latin typeface="Cambria Math"/>
                          <a:ea typeface="Times New Roman"/>
                          <a:cs typeface="Times New Roman"/>
                        </a:rPr>
                        <m:t> </m:t>
                      </m:r>
                      <m:r>
                        <a:rPr lang="en-ID" sz="2000" i="1">
                          <a:effectLst/>
                          <a:latin typeface="Cambria Math"/>
                          <a:ea typeface="Times New Roman"/>
                          <a:cs typeface="Times New Roman"/>
                        </a:rPr>
                        <m:t>𝑚</m:t>
                      </m:r>
                    </m:oMath>
                  </m:oMathPara>
                </a14:m>
                <a:endParaRPr lang="id-ID" sz="2000" dirty="0">
                  <a:effectLst/>
                  <a:latin typeface="Cambria" pitchFamily="18" charset="0"/>
                  <a:ea typeface="Calibri"/>
                  <a:cs typeface="Times New Roman"/>
                </a:endParaRPr>
              </a:p>
              <a:p>
                <a:pPr marL="270510" indent="269875" algn="just">
                  <a:lnSpc>
                    <a:spcPct val="115000"/>
                  </a:lnSpc>
                  <a:spcAft>
                    <a:spcPts val="800"/>
                  </a:spcAft>
                </a:pPr>
                <a:r>
                  <a:rPr lang="en-ID" sz="1200" dirty="0">
                    <a:effectLst/>
                    <a:latin typeface="Times New Roman"/>
                    <a:ea typeface="Times New Roman"/>
                    <a:cs typeface="Times New Roman"/>
                  </a:rPr>
                  <a:t> </a:t>
                </a:r>
                <a:endParaRPr lang="id-ID" sz="1100" dirty="0">
                  <a:effectLst/>
                  <a:ea typeface="Calibri"/>
                  <a:cs typeface="Times New Roman"/>
                </a:endParaRPr>
              </a:p>
              <a:p>
                <a:pPr algn="just">
                  <a:lnSpc>
                    <a:spcPct val="107000"/>
                  </a:lnSpc>
                  <a:spcAft>
                    <a:spcPts val="800"/>
                  </a:spcAft>
                </a:pPr>
                <a:r>
                  <a:rPr lang="en-ID" sz="1200" dirty="0">
                    <a:effectLst/>
                    <a:latin typeface="Times New Roman"/>
                    <a:ea typeface="Calibri"/>
                    <a:cs typeface="Times New Roman"/>
                  </a:rPr>
                  <a:t> </a:t>
                </a:r>
                <a:endParaRPr lang="id-ID" sz="1100" dirty="0">
                  <a:effectLst/>
                  <a:ea typeface="Calibri"/>
                  <a:cs typeface="Times New Roman"/>
                </a:endParaRPr>
              </a:p>
              <a:p>
                <a:pPr algn="just">
                  <a:lnSpc>
                    <a:spcPct val="107000"/>
                  </a:lnSpc>
                  <a:spcAft>
                    <a:spcPts val="800"/>
                  </a:spcAft>
                </a:pPr>
                <a:r>
                  <a:rPr lang="en-ID" sz="1200" dirty="0">
                    <a:effectLst/>
                    <a:latin typeface="Times New Roman"/>
                    <a:ea typeface="Calibri"/>
                    <a:cs typeface="Times New Roman"/>
                  </a:rPr>
                  <a:t> </a:t>
                </a:r>
                <a:endParaRPr lang="id-ID" sz="1100" dirty="0">
                  <a:effectLst/>
                  <a:ea typeface="Calibri"/>
                  <a:cs typeface="Times New Roman"/>
                </a:endParaRPr>
              </a:p>
            </p:txBody>
          </p:sp>
        </mc:Choice>
        <mc:Fallback>
          <p:sp>
            <p:nvSpPr>
              <p:cNvPr id="2" name="Rectangle 1"/>
              <p:cNvSpPr>
                <a:spLocks noRot="1" noChangeAspect="1" noMove="1" noResize="1" noEditPoints="1" noAdjustHandles="1" noChangeArrowheads="1" noChangeShapeType="1" noTextEdit="1"/>
              </p:cNvSpPr>
              <p:nvPr/>
            </p:nvSpPr>
            <p:spPr>
              <a:xfrm>
                <a:off x="611560" y="620688"/>
                <a:ext cx="7992888" cy="5616624"/>
              </a:xfrm>
              <a:prstGeom prst="rect">
                <a:avLst/>
              </a:prstGeom>
              <a:blipFill rotWithShape="1">
                <a:blip r:embed="rId1"/>
                <a:stretch>
                  <a:fillRect l="-160" t="-231" r="-156" b="-220"/>
                </a:stretch>
              </a:blipFill>
            </p:spPr>
            <p:style>
              <a:lnRef idx="2">
                <a:schemeClr val="dk1"/>
              </a:lnRef>
              <a:fillRef idx="1">
                <a:schemeClr val="lt1"/>
              </a:fillRef>
              <a:effectRef idx="0">
                <a:schemeClr val="dk1"/>
              </a:effectRef>
              <a:fontRef idx="minor">
                <a:schemeClr val="dk1"/>
              </a:fontRef>
            </p:style>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95536" y="188640"/>
            <a:ext cx="1872208" cy="13681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4000" b="1" dirty="0" smtClean="0"/>
              <a:t>GLBB</a:t>
            </a:r>
            <a:endParaRPr lang="id-ID" sz="4000" b="1" dirty="0"/>
          </a:p>
        </p:txBody>
      </p:sp>
      <p:sp>
        <p:nvSpPr>
          <p:cNvPr id="3" name="Right Arrow 2"/>
          <p:cNvSpPr/>
          <p:nvPr/>
        </p:nvSpPr>
        <p:spPr>
          <a:xfrm>
            <a:off x="2411760" y="764704"/>
            <a:ext cx="1296144"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Down Arrow 3"/>
          <p:cNvSpPr/>
          <p:nvPr/>
        </p:nvSpPr>
        <p:spPr>
          <a:xfrm>
            <a:off x="1259632" y="1700808"/>
            <a:ext cx="121158"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Rectangle 4"/>
          <p:cNvSpPr/>
          <p:nvPr/>
        </p:nvSpPr>
        <p:spPr>
          <a:xfrm>
            <a:off x="3851919" y="171216"/>
            <a:ext cx="5077417" cy="2554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n-ID" sz="2000" b="1" dirty="0" err="1"/>
              <a:t>Gerak</a:t>
            </a:r>
            <a:r>
              <a:rPr lang="en-ID" sz="2000" b="1" dirty="0"/>
              <a:t> </a:t>
            </a:r>
            <a:r>
              <a:rPr lang="en-ID" sz="2000" b="1" dirty="0" err="1"/>
              <a:t>lurus</a:t>
            </a:r>
            <a:r>
              <a:rPr lang="en-ID" sz="2000" b="1" dirty="0"/>
              <a:t> </a:t>
            </a:r>
            <a:r>
              <a:rPr lang="en-ID" sz="2000" b="1" dirty="0" err="1"/>
              <a:t>berubah</a:t>
            </a:r>
            <a:r>
              <a:rPr lang="en-ID" sz="2000" b="1" dirty="0"/>
              <a:t> </a:t>
            </a:r>
            <a:r>
              <a:rPr lang="en-ID" sz="2000" b="1" dirty="0" err="1"/>
              <a:t>beraturan</a:t>
            </a:r>
            <a:r>
              <a:rPr lang="en-ID" sz="2000" dirty="0"/>
              <a:t> </a:t>
            </a:r>
            <a:r>
              <a:rPr lang="en-ID" sz="2000" dirty="0" err="1"/>
              <a:t>adalah</a:t>
            </a:r>
            <a:r>
              <a:rPr lang="en-ID" sz="2000" dirty="0"/>
              <a:t> </a:t>
            </a:r>
            <a:r>
              <a:rPr lang="en-ID" sz="2000" dirty="0" err="1"/>
              <a:t>gerak</a:t>
            </a:r>
            <a:r>
              <a:rPr lang="en-ID" sz="2000" dirty="0"/>
              <a:t> </a:t>
            </a:r>
            <a:r>
              <a:rPr lang="en-ID" sz="2000" dirty="0" err="1"/>
              <a:t>lurus</a:t>
            </a:r>
            <a:r>
              <a:rPr lang="en-ID" sz="2000" dirty="0"/>
              <a:t> </a:t>
            </a:r>
            <a:r>
              <a:rPr lang="en-ID" sz="2000" dirty="0" err="1"/>
              <a:t>pada</a:t>
            </a:r>
            <a:r>
              <a:rPr lang="en-ID" sz="2000" dirty="0"/>
              <a:t> </a:t>
            </a:r>
            <a:r>
              <a:rPr lang="en-ID" sz="2000" dirty="0" err="1"/>
              <a:t>arah</a:t>
            </a:r>
            <a:r>
              <a:rPr lang="en-ID" sz="2000" dirty="0"/>
              <a:t> </a:t>
            </a:r>
            <a:r>
              <a:rPr lang="en-ID" sz="2000" dirty="0" err="1"/>
              <a:t>mendatar</a:t>
            </a:r>
            <a:r>
              <a:rPr lang="en-ID" sz="2000" dirty="0"/>
              <a:t> </a:t>
            </a:r>
            <a:r>
              <a:rPr lang="en-ID" sz="2000" dirty="0" err="1"/>
              <a:t>dengan</a:t>
            </a:r>
            <a:r>
              <a:rPr lang="en-ID" sz="2000" dirty="0"/>
              <a:t> </a:t>
            </a:r>
            <a:r>
              <a:rPr lang="en-ID" sz="2000" dirty="0" err="1"/>
              <a:t>kecepatan</a:t>
            </a:r>
            <a:r>
              <a:rPr lang="en-ID" sz="2000" dirty="0"/>
              <a:t> (v) yang </a:t>
            </a:r>
            <a:r>
              <a:rPr lang="en-ID" sz="2000" dirty="0" err="1"/>
              <a:t>berubah</a:t>
            </a:r>
            <a:r>
              <a:rPr lang="en-ID" sz="2000" dirty="0"/>
              <a:t> </a:t>
            </a:r>
            <a:r>
              <a:rPr lang="en-ID" sz="2000" dirty="0" err="1"/>
              <a:t>setiap</a:t>
            </a:r>
            <a:r>
              <a:rPr lang="en-ID" sz="2000" dirty="0"/>
              <a:t> </a:t>
            </a:r>
            <a:r>
              <a:rPr lang="en-ID" sz="2000" dirty="0" err="1"/>
              <a:t>saat</a:t>
            </a:r>
            <a:r>
              <a:rPr lang="en-ID" sz="2000" dirty="0"/>
              <a:t> </a:t>
            </a:r>
            <a:r>
              <a:rPr lang="en-ID" sz="2000" dirty="0" err="1"/>
              <a:t>karena</a:t>
            </a:r>
            <a:r>
              <a:rPr lang="en-ID" sz="2000" dirty="0"/>
              <a:t> </a:t>
            </a:r>
            <a:r>
              <a:rPr lang="en-ID" sz="2000" dirty="0" err="1"/>
              <a:t>adanya</a:t>
            </a:r>
            <a:r>
              <a:rPr lang="en-ID" sz="2000" dirty="0"/>
              <a:t> </a:t>
            </a:r>
            <a:r>
              <a:rPr lang="en-ID" sz="2000" dirty="0" err="1"/>
              <a:t>percepatan</a:t>
            </a:r>
            <a:r>
              <a:rPr lang="en-ID" sz="2000" dirty="0"/>
              <a:t> (a) yang </a:t>
            </a:r>
            <a:r>
              <a:rPr lang="en-ID" sz="2000" dirty="0" err="1"/>
              <a:t>tetap</a:t>
            </a:r>
            <a:r>
              <a:rPr lang="en-ID" sz="2000" dirty="0"/>
              <a:t>. </a:t>
            </a:r>
            <a:r>
              <a:rPr lang="en-ID" sz="2000" dirty="0" err="1"/>
              <a:t>Pada</a:t>
            </a:r>
            <a:r>
              <a:rPr lang="en-ID" sz="2000" dirty="0"/>
              <a:t> GLBB </a:t>
            </a:r>
            <a:r>
              <a:rPr lang="en-ID" sz="2000" dirty="0" err="1"/>
              <a:t>gerak</a:t>
            </a:r>
            <a:r>
              <a:rPr lang="en-ID" sz="2000" dirty="0"/>
              <a:t> </a:t>
            </a:r>
            <a:r>
              <a:rPr lang="en-ID" sz="2000" dirty="0" err="1"/>
              <a:t>benda</a:t>
            </a:r>
            <a:r>
              <a:rPr lang="en-ID" sz="2000" dirty="0"/>
              <a:t> </a:t>
            </a:r>
            <a:r>
              <a:rPr lang="en-ID" sz="2000" dirty="0" err="1"/>
              <a:t>dapat</a:t>
            </a:r>
            <a:r>
              <a:rPr lang="en-ID" sz="2000" dirty="0"/>
              <a:t> </a:t>
            </a:r>
            <a:r>
              <a:rPr lang="en-ID" sz="2000" dirty="0" err="1"/>
              <a:t>mengalami</a:t>
            </a:r>
            <a:r>
              <a:rPr lang="en-ID" sz="2000" dirty="0"/>
              <a:t> </a:t>
            </a:r>
            <a:r>
              <a:rPr lang="en-ID" sz="2000" dirty="0" err="1"/>
              <a:t>percepatan</a:t>
            </a:r>
            <a:r>
              <a:rPr lang="en-ID" sz="2000" dirty="0"/>
              <a:t> </a:t>
            </a:r>
            <a:r>
              <a:rPr lang="en-ID" sz="2000" dirty="0" err="1"/>
              <a:t>atau</a:t>
            </a:r>
            <a:r>
              <a:rPr lang="en-ID" sz="2000" dirty="0"/>
              <a:t> </a:t>
            </a:r>
            <a:r>
              <a:rPr lang="en-ID" sz="2000" dirty="0" err="1"/>
              <a:t>perlambatan</a:t>
            </a:r>
            <a:r>
              <a:rPr lang="en-ID" sz="2000" dirty="0"/>
              <a:t>. </a:t>
            </a:r>
            <a:r>
              <a:rPr lang="en-ID" sz="2000" dirty="0" err="1"/>
              <a:t>Jika</a:t>
            </a:r>
            <a:r>
              <a:rPr lang="en-ID" sz="2000" dirty="0"/>
              <a:t> a &gt; 0 (</a:t>
            </a:r>
            <a:r>
              <a:rPr lang="en-ID" sz="2000" dirty="0" err="1"/>
              <a:t>positif</a:t>
            </a:r>
            <a:r>
              <a:rPr lang="en-ID" sz="2000" dirty="0"/>
              <a:t>), </a:t>
            </a:r>
            <a:r>
              <a:rPr lang="en-ID" sz="2000" dirty="0" err="1"/>
              <a:t>maka</a:t>
            </a:r>
            <a:r>
              <a:rPr lang="en-ID" sz="2000" dirty="0"/>
              <a:t> </a:t>
            </a:r>
            <a:r>
              <a:rPr lang="en-ID" sz="2000" dirty="0" err="1"/>
              <a:t>benda</a:t>
            </a:r>
            <a:r>
              <a:rPr lang="en-ID" sz="2000" dirty="0"/>
              <a:t> </a:t>
            </a:r>
            <a:r>
              <a:rPr lang="en-ID" sz="2000" b="1" dirty="0" err="1"/>
              <a:t>dipercepat</a:t>
            </a:r>
            <a:r>
              <a:rPr lang="en-ID" sz="2000" dirty="0"/>
              <a:t>. </a:t>
            </a:r>
            <a:r>
              <a:rPr lang="en-ID" sz="2000" dirty="0" err="1"/>
              <a:t>Sedangkan</a:t>
            </a:r>
            <a:r>
              <a:rPr lang="en-ID" sz="2000" dirty="0"/>
              <a:t> </a:t>
            </a:r>
            <a:r>
              <a:rPr lang="en-ID" sz="2000" dirty="0" err="1"/>
              <a:t>jika</a:t>
            </a:r>
            <a:r>
              <a:rPr lang="en-ID" sz="2000" dirty="0"/>
              <a:t> a &lt; 0 (</a:t>
            </a:r>
            <a:r>
              <a:rPr lang="en-ID" sz="2000" dirty="0" err="1"/>
              <a:t>negatif</a:t>
            </a:r>
            <a:r>
              <a:rPr lang="en-ID" sz="2000" dirty="0"/>
              <a:t>), </a:t>
            </a:r>
            <a:r>
              <a:rPr lang="en-ID" sz="2000" dirty="0" err="1"/>
              <a:t>maka</a:t>
            </a:r>
            <a:r>
              <a:rPr lang="en-ID" sz="2000" dirty="0"/>
              <a:t> </a:t>
            </a:r>
            <a:r>
              <a:rPr lang="en-ID" sz="2000" dirty="0" err="1"/>
              <a:t>benda</a:t>
            </a:r>
            <a:r>
              <a:rPr lang="en-ID" sz="2000" dirty="0"/>
              <a:t> </a:t>
            </a:r>
            <a:r>
              <a:rPr lang="en-ID" sz="2000" b="1" dirty="0" err="1"/>
              <a:t>diperlambat</a:t>
            </a:r>
            <a:r>
              <a:rPr lang="en-ID" sz="2000" dirty="0"/>
              <a:t>.</a:t>
            </a:r>
            <a:endParaRPr lang="id-ID" sz="2000" dirty="0"/>
          </a:p>
        </p:txBody>
      </p:sp>
      <mc:AlternateContent xmlns:mc="http://schemas.openxmlformats.org/markup-compatibility/2006">
        <mc:Choice xmlns:a14="http://schemas.microsoft.com/office/drawing/2010/main" Requires="a14">
          <p:sp>
            <p:nvSpPr>
              <p:cNvPr id="7" name="Rectangle 6"/>
              <p:cNvSpPr/>
              <p:nvPr/>
            </p:nvSpPr>
            <p:spPr>
              <a:xfrm>
                <a:off x="367358" y="3212976"/>
                <a:ext cx="2260426" cy="6109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ID" b="1" i="1">
                          <a:latin typeface="Cambria Math"/>
                        </a:rPr>
                        <m:t>𝒙</m:t>
                      </m:r>
                      <m:r>
                        <a:rPr lang="en-ID" b="1" i="1">
                          <a:latin typeface="Cambria Math"/>
                        </a:rPr>
                        <m:t>=</m:t>
                      </m:r>
                      <m:sSub>
                        <m:sSubPr>
                          <m:ctrlPr>
                            <a:rPr lang="id-ID" b="1" i="1">
                              <a:latin typeface="Cambria Math"/>
                            </a:rPr>
                          </m:ctrlPr>
                        </m:sSubPr>
                        <m:e>
                          <m:r>
                            <a:rPr lang="en-ID" b="1" i="1">
                              <a:latin typeface="Cambria Math"/>
                            </a:rPr>
                            <m:t>𝒗</m:t>
                          </m:r>
                        </m:e>
                        <m:sub>
                          <m:r>
                            <a:rPr lang="en-ID" b="1" i="1">
                              <a:latin typeface="Cambria Math"/>
                            </a:rPr>
                            <m:t>𝟎</m:t>
                          </m:r>
                        </m:sub>
                      </m:sSub>
                      <m:r>
                        <a:rPr lang="en-ID" b="1" i="1">
                          <a:latin typeface="Cambria Math"/>
                        </a:rPr>
                        <m:t>∙</m:t>
                      </m:r>
                      <m:r>
                        <a:rPr lang="en-ID" b="1" i="1">
                          <a:latin typeface="Cambria Math"/>
                        </a:rPr>
                        <m:t>𝒕</m:t>
                      </m:r>
                      <m:r>
                        <a:rPr lang="en-ID" b="1" i="1">
                          <a:latin typeface="Cambria Math"/>
                        </a:rPr>
                        <m:t>+</m:t>
                      </m:r>
                      <m:f>
                        <m:fPr>
                          <m:ctrlPr>
                            <a:rPr lang="id-ID" b="1" i="1">
                              <a:latin typeface="Cambria Math"/>
                            </a:rPr>
                          </m:ctrlPr>
                        </m:fPr>
                        <m:num>
                          <m:r>
                            <a:rPr lang="en-ID" b="1" i="1">
                              <a:latin typeface="Cambria Math"/>
                            </a:rPr>
                            <m:t>𝟏</m:t>
                          </m:r>
                        </m:num>
                        <m:den>
                          <m:r>
                            <a:rPr lang="en-ID" b="1" i="1">
                              <a:latin typeface="Cambria Math"/>
                            </a:rPr>
                            <m:t>𝟐</m:t>
                          </m:r>
                        </m:den>
                      </m:f>
                      <m:r>
                        <a:rPr lang="en-ID" b="1" i="1">
                          <a:latin typeface="Cambria Math"/>
                        </a:rPr>
                        <m:t>∙</m:t>
                      </m:r>
                      <m:r>
                        <a:rPr lang="en-ID" b="1" i="1">
                          <a:latin typeface="Cambria Math"/>
                        </a:rPr>
                        <m:t>𝒂</m:t>
                      </m:r>
                      <m:r>
                        <a:rPr lang="en-ID" b="1" i="1">
                          <a:latin typeface="Cambria Math"/>
                        </a:rPr>
                        <m:t>∙</m:t>
                      </m:r>
                      <m:sSup>
                        <m:sSupPr>
                          <m:ctrlPr>
                            <a:rPr lang="id-ID" b="1" i="1">
                              <a:latin typeface="Cambria Math"/>
                            </a:rPr>
                          </m:ctrlPr>
                        </m:sSupPr>
                        <m:e>
                          <m:r>
                            <a:rPr lang="en-ID" b="1" i="1">
                              <a:latin typeface="Cambria Math"/>
                            </a:rPr>
                            <m:t>𝒕</m:t>
                          </m:r>
                        </m:e>
                        <m:sup>
                          <m:r>
                            <a:rPr lang="en-ID" b="1" i="1">
                              <a:latin typeface="Cambria Math"/>
                            </a:rPr>
                            <m:t>𝟐</m:t>
                          </m:r>
                        </m:sup>
                      </m:sSup>
                    </m:oMath>
                  </m:oMathPara>
                </a14:m>
                <a:endParaRPr lang="id-ID" b="1" dirty="0"/>
              </a:p>
            </p:txBody>
          </p:sp>
        </mc:Choice>
        <mc:Fallback>
          <p:sp>
            <p:nvSpPr>
              <p:cNvPr id="7" name="Rectangle 6"/>
              <p:cNvSpPr>
                <a:spLocks noRot="1" noChangeAspect="1" noMove="1" noResize="1" noEditPoints="1" noAdjustHandles="1" noChangeArrowheads="1" noChangeShapeType="1" noTextEdit="1"/>
              </p:cNvSpPr>
              <p:nvPr/>
            </p:nvSpPr>
            <p:spPr>
              <a:xfrm>
                <a:off x="367358" y="3212976"/>
                <a:ext cx="2260426" cy="610936"/>
              </a:xfrm>
              <a:prstGeom prst="rect">
                <a:avLst/>
              </a:prstGeom>
              <a:blipFill rotWithShape="1">
                <a:blip r:embed="rId1"/>
                <a:stretch>
                  <a:fillRect l="-15" t="-84" r="-14208" b="94"/>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86644" y="3844139"/>
                <a:ext cx="168014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id-ID" b="1" i="1">
                              <a:latin typeface="Cambria Math"/>
                            </a:rPr>
                          </m:ctrlPr>
                        </m:sSubPr>
                        <m:e>
                          <m:r>
                            <a:rPr lang="en-ID" b="1" i="1">
                              <a:latin typeface="Cambria Math"/>
                            </a:rPr>
                            <m:t>𝒗</m:t>
                          </m:r>
                        </m:e>
                        <m:sub>
                          <m:r>
                            <a:rPr lang="en-ID" b="1" i="1">
                              <a:latin typeface="Cambria Math"/>
                            </a:rPr>
                            <m:t>𝒕</m:t>
                          </m:r>
                        </m:sub>
                      </m:sSub>
                      <m:r>
                        <a:rPr lang="en-ID" b="1" i="1">
                          <a:latin typeface="Cambria Math"/>
                        </a:rPr>
                        <m:t>=</m:t>
                      </m:r>
                      <m:sSub>
                        <m:sSubPr>
                          <m:ctrlPr>
                            <a:rPr lang="id-ID" b="1" i="1">
                              <a:latin typeface="Cambria Math"/>
                            </a:rPr>
                          </m:ctrlPr>
                        </m:sSubPr>
                        <m:e>
                          <m:r>
                            <a:rPr lang="en-ID" b="1" i="1">
                              <a:latin typeface="Cambria Math"/>
                            </a:rPr>
                            <m:t>𝒗</m:t>
                          </m:r>
                        </m:e>
                        <m:sub>
                          <m:r>
                            <a:rPr lang="en-ID" b="1" i="1">
                              <a:latin typeface="Cambria Math"/>
                            </a:rPr>
                            <m:t>𝟎</m:t>
                          </m:r>
                        </m:sub>
                      </m:sSub>
                      <m:r>
                        <a:rPr lang="en-ID" b="1" i="1">
                          <a:latin typeface="Cambria Math"/>
                        </a:rPr>
                        <m:t>+</m:t>
                      </m:r>
                      <m:r>
                        <a:rPr lang="en-ID" b="1" i="1">
                          <a:latin typeface="Cambria Math"/>
                        </a:rPr>
                        <m:t>𝒂</m:t>
                      </m:r>
                      <m:r>
                        <a:rPr lang="en-ID" b="1" i="1">
                          <a:latin typeface="Cambria Math"/>
                        </a:rPr>
                        <m:t>∙</m:t>
                      </m:r>
                      <m:r>
                        <a:rPr lang="en-ID" b="1" i="1">
                          <a:latin typeface="Cambria Math"/>
                        </a:rPr>
                        <m:t>𝒕</m:t>
                      </m:r>
                    </m:oMath>
                  </m:oMathPara>
                </a14:m>
                <a:endParaRPr lang="id-ID" b="1" dirty="0"/>
              </a:p>
            </p:txBody>
          </p:sp>
        </mc:Choice>
        <mc:Fallback>
          <p:sp>
            <p:nvSpPr>
              <p:cNvPr id="8" name="Rectangle 7"/>
              <p:cNvSpPr>
                <a:spLocks noRot="1" noChangeAspect="1" noMove="1" noResize="1" noEditPoints="1" noAdjustHandles="1" noChangeArrowheads="1" noChangeShapeType="1" noTextEdit="1"/>
              </p:cNvSpPr>
              <p:nvPr/>
            </p:nvSpPr>
            <p:spPr>
              <a:xfrm>
                <a:off x="286644" y="3844139"/>
                <a:ext cx="1680140" cy="369332"/>
              </a:xfrm>
              <a:prstGeom prst="rect">
                <a:avLst/>
              </a:prstGeom>
              <a:blipFill rotWithShape="1">
                <a:blip r:embed="rId2"/>
                <a:stretch>
                  <a:fillRect l="-15" t="-131" r="-9400" b="67"/>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141505" y="4350822"/>
                <a:ext cx="2236253" cy="37555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id-ID" b="1" i="1">
                              <a:latin typeface="Cambria Math"/>
                            </a:rPr>
                          </m:ctrlPr>
                        </m:sSupPr>
                        <m:e>
                          <m:sSub>
                            <m:sSubPr>
                              <m:ctrlPr>
                                <a:rPr lang="id-ID" b="1" i="1">
                                  <a:latin typeface="Cambria Math"/>
                                </a:rPr>
                              </m:ctrlPr>
                            </m:sSubPr>
                            <m:e>
                              <m:r>
                                <a:rPr lang="en-ID" b="1" i="1">
                                  <a:latin typeface="Cambria Math"/>
                                </a:rPr>
                                <m:t>𝒗</m:t>
                              </m:r>
                            </m:e>
                            <m:sub>
                              <m:r>
                                <a:rPr lang="en-ID" b="1" i="1">
                                  <a:latin typeface="Cambria Math"/>
                                </a:rPr>
                                <m:t>𝒕</m:t>
                              </m:r>
                            </m:sub>
                          </m:sSub>
                        </m:e>
                        <m:sup>
                          <m:r>
                            <a:rPr lang="en-ID" b="1" i="1">
                              <a:latin typeface="Cambria Math"/>
                            </a:rPr>
                            <m:t>𝟐</m:t>
                          </m:r>
                        </m:sup>
                      </m:sSup>
                      <m:r>
                        <a:rPr lang="en-ID" b="1" i="1">
                          <a:latin typeface="Cambria Math"/>
                        </a:rPr>
                        <m:t>=</m:t>
                      </m:r>
                      <m:sSup>
                        <m:sSupPr>
                          <m:ctrlPr>
                            <a:rPr lang="id-ID" b="1" i="1">
                              <a:latin typeface="Cambria Math"/>
                            </a:rPr>
                          </m:ctrlPr>
                        </m:sSupPr>
                        <m:e>
                          <m:sSub>
                            <m:sSubPr>
                              <m:ctrlPr>
                                <a:rPr lang="id-ID" b="1" i="1">
                                  <a:latin typeface="Cambria Math"/>
                                </a:rPr>
                              </m:ctrlPr>
                            </m:sSubPr>
                            <m:e>
                              <m:r>
                                <a:rPr lang="en-ID" b="1" i="1">
                                  <a:latin typeface="Cambria Math"/>
                                </a:rPr>
                                <m:t>𝒗</m:t>
                              </m:r>
                            </m:e>
                            <m:sub>
                              <m:r>
                                <a:rPr lang="en-ID" b="1" i="1">
                                  <a:latin typeface="Cambria Math"/>
                                </a:rPr>
                                <m:t>𝟎</m:t>
                              </m:r>
                            </m:sub>
                          </m:sSub>
                        </m:e>
                        <m:sup>
                          <m:r>
                            <a:rPr lang="en-ID" b="1" i="1">
                              <a:latin typeface="Cambria Math"/>
                            </a:rPr>
                            <m:t>𝟐</m:t>
                          </m:r>
                        </m:sup>
                      </m:sSup>
                      <m:r>
                        <a:rPr lang="en-ID" b="1" i="1">
                          <a:latin typeface="Cambria Math"/>
                        </a:rPr>
                        <m:t>+</m:t>
                      </m:r>
                      <m:r>
                        <a:rPr lang="en-ID" b="1" i="1">
                          <a:latin typeface="Cambria Math"/>
                        </a:rPr>
                        <m:t>𝟐</m:t>
                      </m:r>
                      <m:r>
                        <a:rPr lang="en-ID" b="1" i="1">
                          <a:latin typeface="Cambria Math"/>
                        </a:rPr>
                        <m:t>∙</m:t>
                      </m:r>
                      <m:r>
                        <a:rPr lang="en-ID" b="1" i="1">
                          <a:latin typeface="Cambria Math"/>
                        </a:rPr>
                        <m:t>𝒂</m:t>
                      </m:r>
                      <m:r>
                        <a:rPr lang="en-ID" b="1" i="1">
                          <a:latin typeface="Cambria Math"/>
                        </a:rPr>
                        <m:t>∙</m:t>
                      </m:r>
                      <m:r>
                        <a:rPr lang="en-ID" b="1" i="1">
                          <a:latin typeface="Cambria Math"/>
                        </a:rPr>
                        <m:t>𝒙</m:t>
                      </m:r>
                    </m:oMath>
                  </m:oMathPara>
                </a14:m>
                <a:endParaRPr lang="id-ID" b="1" dirty="0"/>
              </a:p>
            </p:txBody>
          </p:sp>
        </mc:Choice>
        <mc:Fallback>
          <p:sp>
            <p:nvSpPr>
              <p:cNvPr id="9" name="Rectangle 8"/>
              <p:cNvSpPr>
                <a:spLocks noRot="1" noChangeAspect="1" noMove="1" noResize="1" noEditPoints="1" noAdjustHandles="1" noChangeArrowheads="1" noChangeShapeType="1" noTextEdit="1"/>
              </p:cNvSpPr>
              <p:nvPr/>
            </p:nvSpPr>
            <p:spPr>
              <a:xfrm>
                <a:off x="141505" y="4350822"/>
                <a:ext cx="2236253" cy="375552"/>
              </a:xfrm>
              <a:prstGeom prst="rect">
                <a:avLst/>
              </a:prstGeom>
              <a:blipFill rotWithShape="1">
                <a:blip r:embed="rId3"/>
                <a:stretch>
                  <a:fillRect l="-24" t="-116" r="-13105" b="18"/>
                </a:stretch>
              </a:blipFill>
            </p:spPr>
            <p:txBody>
              <a:bodyPr/>
              <a:lstStyle/>
              <a:p>
                <a:r>
                  <a:rPr lang="en-US" altLang="en-US">
                    <a:noFill/>
                  </a:rPr>
                  <a:t> </a:t>
                </a:r>
              </a:p>
            </p:txBody>
          </p:sp>
        </mc:Fallback>
      </mc:AlternateContent>
      <p:pic>
        <p:nvPicPr>
          <p:cNvPr id="4098" name="Picture 2" descr="Gerak Lurus Berubah Beratur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6803" y="2973900"/>
            <a:ext cx="4832533" cy="189525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ara Membaca Ticker Timer dan Membuat Grafik GLB-GLBB | FISIKAB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741" y="5013176"/>
            <a:ext cx="5029955" cy="1844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618" y="795430"/>
            <a:ext cx="9045761" cy="551389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848" y="44624"/>
            <a:ext cx="7282314" cy="769441"/>
          </a:xfrm>
          <a:prstGeom prst="rect">
            <a:avLst/>
          </a:prstGeom>
          <a:noFill/>
        </p:spPr>
        <p:txBody>
          <a:bodyPr wrap="none" lIns="91440" tIns="45720" rIns="91440" bIns="45720">
            <a:spAutoFit/>
          </a:bodyPr>
          <a:lstStyle/>
          <a:p>
            <a:pPr algn="ctr"/>
            <a:r>
              <a:rPr lang="id-ID" sz="4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Contoh Aplikasi GUIDE Matlab</a:t>
            </a:r>
            <a:endParaRPr lang="en-U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Rectangle 2"/>
          <p:cNvSpPr/>
          <p:nvPr/>
        </p:nvSpPr>
        <p:spPr>
          <a:xfrm>
            <a:off x="2198500" y="692696"/>
            <a:ext cx="4747004" cy="769441"/>
          </a:xfrm>
          <a:prstGeom prst="rect">
            <a:avLst/>
          </a:prstGeom>
          <a:noFill/>
        </p:spPr>
        <p:txBody>
          <a:bodyPr wrap="none" lIns="91440" tIns="45720" rIns="91440" bIns="45720">
            <a:spAutoFit/>
          </a:bodyPr>
          <a:lstStyle/>
          <a:p>
            <a:pPr algn="ctr"/>
            <a:r>
              <a:rPr lang="id-ID" sz="4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Pada GLB dan GLBB</a:t>
            </a:r>
            <a:endParaRPr lang="en-US" sz="4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descr="C:\Users\LENOVO\Pictures\Screenshots\Screenshot (183).pn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528" y="1390129"/>
            <a:ext cx="8496944" cy="5207223"/>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extLst>
              <a:ext uri="{28A0092B-C50C-407E-A947-70E740481C1C}">
                <a14:useLocalDpi xmlns:a14="http://schemas.microsoft.com/office/drawing/2010/main" val="0"/>
              </a:ext>
            </a:extLst>
          </a:blip>
          <a:stretch>
            <a:fillRect/>
          </a:stretch>
        </p:blipFill>
        <p:spPr>
          <a:xfrm>
            <a:off x="118827" y="0"/>
            <a:ext cx="8845661" cy="5733256"/>
          </a:xfrm>
          <a:prstGeom prst="rect">
            <a:avLst/>
          </a:prstGeom>
        </p:spPr>
      </p:pic>
      <p:sp>
        <p:nvSpPr>
          <p:cNvPr id="3" name="Rectangle 2"/>
          <p:cNvSpPr/>
          <p:nvPr/>
        </p:nvSpPr>
        <p:spPr>
          <a:xfrm>
            <a:off x="3127552" y="5908630"/>
            <a:ext cx="2828210" cy="369332"/>
          </a:xfrm>
          <a:prstGeom prst="rect">
            <a:avLst/>
          </a:prstGeom>
        </p:spPr>
        <p:txBody>
          <a:bodyPr wrap="none">
            <a:spAutoFit/>
          </a:bodyPr>
          <a:lstStyle/>
          <a:p>
            <a:r>
              <a:rPr lang="en-ID" dirty="0" err="1"/>
              <a:t>Desain</a:t>
            </a:r>
            <a:r>
              <a:rPr lang="en-ID" dirty="0"/>
              <a:t> Figure GLB </a:t>
            </a:r>
            <a:r>
              <a:rPr lang="en-ID" dirty="0" err="1"/>
              <a:t>dan</a:t>
            </a:r>
            <a:r>
              <a:rPr lang="en-ID" dirty="0"/>
              <a:t> GLBB</a:t>
            </a:r>
            <a:endParaRPr lang="id-ID"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03648" y="38637"/>
          <a:ext cx="6084168" cy="6881181"/>
        </p:xfrm>
        <a:graphic>
          <a:graphicData uri="http://schemas.openxmlformats.org/drawingml/2006/table">
            <a:tbl>
              <a:tblPr firstRow="1" firstCol="1" bandRow="1">
                <a:tableStyleId>{5C22544A-7EE6-4342-B048-85BDC9FD1C3A}</a:tableStyleId>
              </a:tblPr>
              <a:tblGrid>
                <a:gridCol w="1026687"/>
                <a:gridCol w="1038679"/>
                <a:gridCol w="1289854"/>
                <a:gridCol w="1364474"/>
                <a:gridCol w="1364474"/>
              </a:tblGrid>
              <a:tr h="208244">
                <a:tc rowSpan="2">
                  <a:txBody>
                    <a:bodyPr/>
                    <a:lstStyle/>
                    <a:p>
                      <a:pPr algn="ctr">
                        <a:lnSpc>
                          <a:spcPct val="150000"/>
                        </a:lnSpc>
                        <a:spcAft>
                          <a:spcPts val="0"/>
                        </a:spcAft>
                      </a:pPr>
                      <a:r>
                        <a:rPr lang="id-ID" sz="800" spc="-10">
                          <a:effectLst/>
                        </a:rPr>
                        <a:t>Komponen</a:t>
                      </a:r>
                      <a:endParaRPr lang="id-ID" sz="700">
                        <a:effectLst/>
                        <a:latin typeface="Calibri"/>
                        <a:ea typeface="Calibri"/>
                        <a:cs typeface="Times New Roman"/>
                      </a:endParaRPr>
                    </a:p>
                  </a:txBody>
                  <a:tcPr marL="43519" marR="43519" marT="0" marB="0" anchor="ctr"/>
                </a:tc>
                <a:tc gridSpan="4">
                  <a:txBody>
                    <a:bodyPr/>
                    <a:lstStyle/>
                    <a:p>
                      <a:pPr algn="ctr">
                        <a:lnSpc>
                          <a:spcPct val="150000"/>
                        </a:lnSpc>
                        <a:spcAft>
                          <a:spcPts val="0"/>
                        </a:spcAft>
                      </a:pPr>
                      <a:r>
                        <a:rPr lang="id-ID" sz="800" spc="-10">
                          <a:effectLst/>
                        </a:rPr>
                        <a:t>Property Inspector</a:t>
                      </a:r>
                      <a:endParaRPr lang="id-ID" sz="700">
                        <a:effectLst/>
                        <a:latin typeface="Calibri"/>
                        <a:ea typeface="Calibri"/>
                        <a:cs typeface="Times New Roman"/>
                      </a:endParaRPr>
                    </a:p>
                  </a:txBody>
                  <a:tcPr marL="43519" marR="43519" marT="0" marB="0"/>
                </a:tc>
                <a:tc hMerge="1">
                  <a:tcPr/>
                </a:tc>
                <a:tc hMerge="1">
                  <a:tcPr/>
                </a:tc>
                <a:tc hMerge="1">
                  <a:tcPr/>
                </a:tc>
              </a:tr>
              <a:tr h="208244">
                <a:tc vMerge="1">
                  <a:tcPr/>
                </a:tc>
                <a:tc>
                  <a:txBody>
                    <a:bodyPr/>
                    <a:lstStyle/>
                    <a:p>
                      <a:pPr algn="ctr">
                        <a:lnSpc>
                          <a:spcPct val="150000"/>
                        </a:lnSpc>
                        <a:spcAft>
                          <a:spcPts val="0"/>
                        </a:spcAft>
                      </a:pPr>
                      <a:r>
                        <a:rPr lang="id-ID" sz="800" spc="-10">
                          <a:effectLst/>
                        </a:rPr>
                        <a:t>FontSize</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FontWeight</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String/Title</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Tag</a:t>
                      </a:r>
                      <a:endParaRPr lang="id-ID" sz="700">
                        <a:effectLst/>
                        <a:latin typeface="Calibri"/>
                        <a:ea typeface="Calibri"/>
                        <a:cs typeface="Times New Roman"/>
                      </a:endParaRPr>
                    </a:p>
                  </a:txBody>
                  <a:tcPr marL="43519" marR="43519" marT="0" marB="0"/>
                </a:tc>
              </a:tr>
              <a:tr h="852550">
                <a:tc>
                  <a:txBody>
                    <a:bodyPr/>
                    <a:lstStyle/>
                    <a:p>
                      <a:pPr algn="ctr">
                        <a:lnSpc>
                          <a:spcPct val="150000"/>
                        </a:lnSpc>
                        <a:spcAft>
                          <a:spcPts val="0"/>
                        </a:spcAft>
                      </a:pPr>
                      <a:r>
                        <a:rPr lang="id-ID" sz="800" spc="-10">
                          <a:effectLst/>
                        </a:rPr>
                        <a:t>Static text 1</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Rumus Fisika Sederhana Materi GLB dan GLBB</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Text 1</a:t>
                      </a:r>
                      <a:endParaRPr lang="id-ID" sz="700">
                        <a:effectLst/>
                        <a:latin typeface="Calibri"/>
                        <a:ea typeface="Calibri"/>
                        <a:cs typeface="Times New Roman"/>
                      </a:endParaRPr>
                    </a:p>
                  </a:txBody>
                  <a:tcPr marL="43519" marR="43519" marT="0" marB="0"/>
                </a:tc>
              </a:tr>
              <a:tr h="414995">
                <a:tc>
                  <a:txBody>
                    <a:bodyPr/>
                    <a:lstStyle/>
                    <a:p>
                      <a:pPr algn="ctr">
                        <a:lnSpc>
                          <a:spcPct val="150000"/>
                        </a:lnSpc>
                        <a:spcAft>
                          <a:spcPts val="0"/>
                        </a:spcAft>
                      </a:pPr>
                      <a:r>
                        <a:rPr lang="id-ID" sz="800" spc="-10">
                          <a:effectLst/>
                        </a:rPr>
                        <a:t>Static text 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v (m/s)</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Text 2</a:t>
                      </a:r>
                      <a:endParaRPr lang="id-ID" sz="700">
                        <a:effectLst/>
                        <a:latin typeface="Calibri"/>
                        <a:ea typeface="Calibri"/>
                        <a:cs typeface="Times New Roman"/>
                      </a:endParaRPr>
                    </a:p>
                  </a:txBody>
                  <a:tcPr marL="43519" marR="43519" marT="0" marB="0"/>
                </a:tc>
              </a:tr>
              <a:tr h="414995">
                <a:tc>
                  <a:txBody>
                    <a:bodyPr/>
                    <a:lstStyle/>
                    <a:p>
                      <a:pPr algn="ctr">
                        <a:lnSpc>
                          <a:spcPct val="150000"/>
                        </a:lnSpc>
                        <a:spcAft>
                          <a:spcPts val="0"/>
                        </a:spcAft>
                      </a:pPr>
                      <a:r>
                        <a:rPr lang="id-ID" sz="800" spc="-10">
                          <a:effectLst/>
                        </a:rPr>
                        <a:t>Static text 3</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 (s)</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Text 3</a:t>
                      </a:r>
                      <a:endParaRPr lang="id-ID" sz="700">
                        <a:effectLst/>
                        <a:latin typeface="Calibri"/>
                        <a:ea typeface="Calibri"/>
                        <a:cs typeface="Times New Roman"/>
                      </a:endParaRPr>
                    </a:p>
                  </a:txBody>
                  <a:tcPr marL="43519" marR="43519" marT="0" marB="0"/>
                </a:tc>
              </a:tr>
              <a:tr h="414995">
                <a:tc>
                  <a:txBody>
                    <a:bodyPr/>
                    <a:lstStyle/>
                    <a:p>
                      <a:pPr algn="ctr">
                        <a:lnSpc>
                          <a:spcPct val="150000"/>
                        </a:lnSpc>
                        <a:spcAft>
                          <a:spcPts val="0"/>
                        </a:spcAft>
                      </a:pPr>
                      <a:r>
                        <a:rPr lang="id-ID" sz="800" spc="-10">
                          <a:effectLst/>
                        </a:rPr>
                        <a:t>Static text 4</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a (m/s2)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Text 4</a:t>
                      </a:r>
                      <a:endParaRPr lang="id-ID" sz="700">
                        <a:effectLst/>
                        <a:latin typeface="Calibri"/>
                        <a:ea typeface="Calibri"/>
                        <a:cs typeface="Times New Roman"/>
                      </a:endParaRPr>
                    </a:p>
                  </a:txBody>
                  <a:tcPr marL="43519" marR="43519" marT="0" marB="0"/>
                </a:tc>
              </a:tr>
              <a:tr h="414995">
                <a:tc>
                  <a:txBody>
                    <a:bodyPr/>
                    <a:lstStyle/>
                    <a:p>
                      <a:pPr algn="ctr">
                        <a:lnSpc>
                          <a:spcPct val="150000"/>
                        </a:lnSpc>
                        <a:spcAft>
                          <a:spcPts val="0"/>
                        </a:spcAft>
                      </a:pPr>
                      <a:r>
                        <a:rPr lang="id-ID" sz="800" spc="-10">
                          <a:effectLst/>
                        </a:rPr>
                        <a:t>Static text 5</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s (m)</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dirty="0">
                          <a:effectLst/>
                        </a:rPr>
                        <a:t>Text 5</a:t>
                      </a:r>
                      <a:endParaRPr lang="id-ID" sz="700" dirty="0">
                        <a:effectLst/>
                        <a:latin typeface="Calibri"/>
                        <a:ea typeface="Calibri"/>
                        <a:cs typeface="Times New Roman"/>
                      </a:endParaRPr>
                    </a:p>
                  </a:txBody>
                  <a:tcPr marL="43519" marR="43519" marT="0" marB="0"/>
                </a:tc>
              </a:tr>
              <a:tr h="414995">
                <a:tc>
                  <a:txBody>
                    <a:bodyPr/>
                    <a:lstStyle/>
                    <a:p>
                      <a:pPr algn="ctr">
                        <a:lnSpc>
                          <a:spcPct val="150000"/>
                        </a:lnSpc>
                        <a:spcAft>
                          <a:spcPts val="0"/>
                        </a:spcAft>
                      </a:pPr>
                      <a:r>
                        <a:rPr lang="id-ID" sz="800" spc="-10">
                          <a:effectLst/>
                        </a:rPr>
                        <a:t>Static text 6</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s (m)</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Text 6</a:t>
                      </a:r>
                      <a:endParaRPr lang="id-ID" sz="700">
                        <a:effectLst/>
                        <a:latin typeface="Calibri"/>
                        <a:ea typeface="Calibri"/>
                        <a:cs typeface="Times New Roman"/>
                      </a:endParaRPr>
                    </a:p>
                  </a:txBody>
                  <a:tcPr marL="43519" marR="43519" marT="0" marB="0"/>
                </a:tc>
              </a:tr>
              <a:tr h="414995">
                <a:tc>
                  <a:txBody>
                    <a:bodyPr/>
                    <a:lstStyle/>
                    <a:p>
                      <a:pPr algn="ctr">
                        <a:lnSpc>
                          <a:spcPct val="150000"/>
                        </a:lnSpc>
                        <a:spcAft>
                          <a:spcPts val="0"/>
                        </a:spcAft>
                      </a:pPr>
                      <a:r>
                        <a:rPr lang="id-ID" sz="800" spc="-10">
                          <a:effectLst/>
                        </a:rPr>
                        <a:t>Static text 7</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vt (m/s)</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Text 7</a:t>
                      </a:r>
                      <a:endParaRPr lang="id-ID" sz="700">
                        <a:effectLst/>
                        <a:latin typeface="Calibri"/>
                        <a:ea typeface="Calibri"/>
                        <a:cs typeface="Times New Roman"/>
                      </a:endParaRPr>
                    </a:p>
                  </a:txBody>
                  <a:tcPr marL="43519" marR="43519" marT="0" marB="0"/>
                </a:tc>
              </a:tr>
              <a:tr h="414995">
                <a:tc>
                  <a:txBody>
                    <a:bodyPr/>
                    <a:lstStyle/>
                    <a:p>
                      <a:pPr algn="ctr">
                        <a:lnSpc>
                          <a:spcPct val="150000"/>
                        </a:lnSpc>
                        <a:spcAft>
                          <a:spcPts val="0"/>
                        </a:spcAft>
                      </a:pPr>
                      <a:r>
                        <a:rPr lang="id-ID" sz="800" spc="-10">
                          <a:effectLst/>
                        </a:rPr>
                        <a:t>Static text 8</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vt2 (m/s)</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Text 8</a:t>
                      </a:r>
                      <a:endParaRPr lang="id-ID" sz="700">
                        <a:effectLst/>
                        <a:latin typeface="Calibri"/>
                        <a:ea typeface="Calibri"/>
                        <a:cs typeface="Times New Roman"/>
                      </a:endParaRPr>
                    </a:p>
                  </a:txBody>
                  <a:tcPr marL="43519" marR="43519" marT="0" marB="0"/>
                </a:tc>
              </a:tr>
              <a:tr h="208244">
                <a:tc>
                  <a:txBody>
                    <a:bodyPr/>
                    <a:lstStyle/>
                    <a:p>
                      <a:pPr algn="ctr">
                        <a:lnSpc>
                          <a:spcPct val="150000"/>
                        </a:lnSpc>
                        <a:spcAft>
                          <a:spcPts val="0"/>
                        </a:spcAft>
                      </a:pPr>
                      <a:r>
                        <a:rPr lang="id-ID" sz="800" spc="-10">
                          <a:effectLst/>
                        </a:rPr>
                        <a:t>Edit text 1</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kosongkan</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Edit 1</a:t>
                      </a:r>
                      <a:endParaRPr lang="id-ID" sz="700">
                        <a:effectLst/>
                        <a:latin typeface="Calibri"/>
                        <a:ea typeface="Calibri"/>
                        <a:cs typeface="Times New Roman"/>
                      </a:endParaRPr>
                    </a:p>
                  </a:txBody>
                  <a:tcPr marL="43519" marR="43519" marT="0" marB="0"/>
                </a:tc>
              </a:tr>
              <a:tr h="208244">
                <a:tc>
                  <a:txBody>
                    <a:bodyPr/>
                    <a:lstStyle/>
                    <a:p>
                      <a:pPr algn="ctr">
                        <a:lnSpc>
                          <a:spcPct val="150000"/>
                        </a:lnSpc>
                        <a:spcAft>
                          <a:spcPts val="0"/>
                        </a:spcAft>
                      </a:pPr>
                      <a:r>
                        <a:rPr lang="id-ID" sz="800" spc="-10">
                          <a:effectLst/>
                        </a:rPr>
                        <a:t>Edit text 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kosongkan</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Edit 2</a:t>
                      </a:r>
                      <a:endParaRPr lang="id-ID" sz="700">
                        <a:effectLst/>
                        <a:latin typeface="Calibri"/>
                        <a:ea typeface="Calibri"/>
                        <a:cs typeface="Times New Roman"/>
                      </a:endParaRPr>
                    </a:p>
                  </a:txBody>
                  <a:tcPr marL="43519" marR="43519" marT="0" marB="0"/>
                </a:tc>
              </a:tr>
              <a:tr h="208244">
                <a:tc>
                  <a:txBody>
                    <a:bodyPr/>
                    <a:lstStyle/>
                    <a:p>
                      <a:pPr algn="ctr">
                        <a:lnSpc>
                          <a:spcPct val="150000"/>
                        </a:lnSpc>
                        <a:spcAft>
                          <a:spcPts val="0"/>
                        </a:spcAft>
                      </a:pPr>
                      <a:r>
                        <a:rPr lang="id-ID" sz="800" spc="-10">
                          <a:effectLst/>
                        </a:rPr>
                        <a:t>Edit text 3</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kosongkan</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Edit 3</a:t>
                      </a:r>
                      <a:endParaRPr lang="id-ID" sz="700">
                        <a:effectLst/>
                        <a:latin typeface="Calibri"/>
                        <a:ea typeface="Calibri"/>
                        <a:cs typeface="Times New Roman"/>
                      </a:endParaRPr>
                    </a:p>
                  </a:txBody>
                  <a:tcPr marL="43519" marR="43519" marT="0" marB="0"/>
                </a:tc>
              </a:tr>
              <a:tr h="208244">
                <a:tc>
                  <a:txBody>
                    <a:bodyPr/>
                    <a:lstStyle/>
                    <a:p>
                      <a:pPr algn="ctr">
                        <a:lnSpc>
                          <a:spcPct val="150000"/>
                        </a:lnSpc>
                        <a:spcAft>
                          <a:spcPts val="0"/>
                        </a:spcAft>
                      </a:pPr>
                      <a:r>
                        <a:rPr lang="id-ID" sz="800" spc="-10">
                          <a:effectLst/>
                        </a:rPr>
                        <a:t>Edit text 4</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kosongkan</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Edit 4</a:t>
                      </a:r>
                      <a:endParaRPr lang="id-ID" sz="700">
                        <a:effectLst/>
                        <a:latin typeface="Calibri"/>
                        <a:ea typeface="Calibri"/>
                        <a:cs typeface="Times New Roman"/>
                      </a:endParaRPr>
                    </a:p>
                  </a:txBody>
                  <a:tcPr marL="43519" marR="43519" marT="0" marB="0"/>
                </a:tc>
              </a:tr>
              <a:tr h="208244">
                <a:tc>
                  <a:txBody>
                    <a:bodyPr/>
                    <a:lstStyle/>
                    <a:p>
                      <a:pPr algn="ctr">
                        <a:lnSpc>
                          <a:spcPct val="150000"/>
                        </a:lnSpc>
                        <a:spcAft>
                          <a:spcPts val="0"/>
                        </a:spcAft>
                      </a:pPr>
                      <a:r>
                        <a:rPr lang="id-ID" sz="800" spc="-10">
                          <a:effectLst/>
                        </a:rPr>
                        <a:t>Edit text 5</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kosongkan</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Edit 5</a:t>
                      </a:r>
                      <a:endParaRPr lang="id-ID" sz="700">
                        <a:effectLst/>
                        <a:latin typeface="Calibri"/>
                        <a:ea typeface="Calibri"/>
                        <a:cs typeface="Times New Roman"/>
                      </a:endParaRPr>
                    </a:p>
                  </a:txBody>
                  <a:tcPr marL="43519" marR="43519" marT="0" marB="0"/>
                </a:tc>
              </a:tr>
              <a:tr h="208244">
                <a:tc>
                  <a:txBody>
                    <a:bodyPr/>
                    <a:lstStyle/>
                    <a:p>
                      <a:pPr algn="ctr">
                        <a:lnSpc>
                          <a:spcPct val="150000"/>
                        </a:lnSpc>
                        <a:spcAft>
                          <a:spcPts val="0"/>
                        </a:spcAft>
                      </a:pPr>
                      <a:r>
                        <a:rPr lang="id-ID" sz="800" spc="-10">
                          <a:effectLst/>
                        </a:rPr>
                        <a:t>Edit text 6</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kosongkan</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Edit 6</a:t>
                      </a:r>
                      <a:endParaRPr lang="id-ID" sz="700">
                        <a:effectLst/>
                        <a:latin typeface="Calibri"/>
                        <a:ea typeface="Calibri"/>
                        <a:cs typeface="Times New Roman"/>
                      </a:endParaRPr>
                    </a:p>
                  </a:txBody>
                  <a:tcPr marL="43519" marR="43519" marT="0" marB="0"/>
                </a:tc>
              </a:tr>
              <a:tr h="208244">
                <a:tc>
                  <a:txBody>
                    <a:bodyPr/>
                    <a:lstStyle/>
                    <a:p>
                      <a:pPr algn="ctr">
                        <a:lnSpc>
                          <a:spcPct val="150000"/>
                        </a:lnSpc>
                        <a:spcAft>
                          <a:spcPts val="0"/>
                        </a:spcAft>
                      </a:pPr>
                      <a:r>
                        <a:rPr lang="id-ID" sz="800" spc="-10">
                          <a:effectLst/>
                        </a:rPr>
                        <a:t>Edit text 7</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kosongkan</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Edit 7</a:t>
                      </a:r>
                      <a:endParaRPr lang="id-ID" sz="700">
                        <a:effectLst/>
                        <a:latin typeface="Calibri"/>
                        <a:ea typeface="Calibri"/>
                        <a:cs typeface="Times New Roman"/>
                      </a:endParaRPr>
                    </a:p>
                  </a:txBody>
                  <a:tcPr marL="43519" marR="43519" marT="0" marB="0"/>
                </a:tc>
              </a:tr>
              <a:tr h="416490">
                <a:tc>
                  <a:txBody>
                    <a:bodyPr/>
                    <a:lstStyle/>
                    <a:p>
                      <a:pPr algn="ctr">
                        <a:lnSpc>
                          <a:spcPct val="150000"/>
                        </a:lnSpc>
                        <a:spcAft>
                          <a:spcPts val="0"/>
                        </a:spcAft>
                      </a:pPr>
                      <a:r>
                        <a:rPr lang="id-ID" sz="800" spc="-10">
                          <a:effectLst/>
                        </a:rPr>
                        <a:t>Push button 1</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Hitung</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Push button 1</a:t>
                      </a:r>
                      <a:endParaRPr lang="id-ID" sz="700">
                        <a:effectLst/>
                        <a:latin typeface="Calibri"/>
                        <a:ea typeface="Calibri"/>
                        <a:cs typeface="Times New Roman"/>
                      </a:endParaRPr>
                    </a:p>
                  </a:txBody>
                  <a:tcPr marL="43519" marR="43519" marT="0" marB="0"/>
                </a:tc>
              </a:tr>
              <a:tr h="416490">
                <a:tc>
                  <a:txBody>
                    <a:bodyPr/>
                    <a:lstStyle/>
                    <a:p>
                      <a:pPr algn="ctr">
                        <a:lnSpc>
                          <a:spcPct val="150000"/>
                        </a:lnSpc>
                        <a:spcAft>
                          <a:spcPts val="0"/>
                        </a:spcAft>
                      </a:pPr>
                      <a:r>
                        <a:rPr lang="id-ID" sz="800" spc="-10">
                          <a:effectLst/>
                        </a:rPr>
                        <a:t>Push button 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Reset</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Push button 2</a:t>
                      </a:r>
                      <a:endParaRPr lang="id-ID" sz="700">
                        <a:effectLst/>
                        <a:latin typeface="Calibri"/>
                        <a:ea typeface="Calibri"/>
                        <a:cs typeface="Times New Roman"/>
                      </a:endParaRPr>
                    </a:p>
                  </a:txBody>
                  <a:tcPr marL="43519" marR="43519" marT="0" marB="0"/>
                </a:tc>
              </a:tr>
              <a:tr h="416490">
                <a:tc>
                  <a:txBody>
                    <a:bodyPr/>
                    <a:lstStyle/>
                    <a:p>
                      <a:pPr algn="ctr">
                        <a:lnSpc>
                          <a:spcPct val="150000"/>
                        </a:lnSpc>
                        <a:spcAft>
                          <a:spcPts val="0"/>
                        </a:spcAft>
                      </a:pPr>
                      <a:r>
                        <a:rPr lang="id-ID" sz="800" spc="-10">
                          <a:effectLst/>
                        </a:rPr>
                        <a:t>Push button 3</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12</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Bold</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a:effectLst/>
                        </a:rPr>
                        <a:t>Keluar</a:t>
                      </a:r>
                      <a:endParaRPr lang="id-ID" sz="700">
                        <a:effectLst/>
                        <a:latin typeface="Calibri"/>
                        <a:ea typeface="Calibri"/>
                        <a:cs typeface="Times New Roman"/>
                      </a:endParaRPr>
                    </a:p>
                  </a:txBody>
                  <a:tcPr marL="43519" marR="43519" marT="0" marB="0"/>
                </a:tc>
                <a:tc>
                  <a:txBody>
                    <a:bodyPr/>
                    <a:lstStyle/>
                    <a:p>
                      <a:pPr algn="ctr">
                        <a:lnSpc>
                          <a:spcPct val="150000"/>
                        </a:lnSpc>
                        <a:spcAft>
                          <a:spcPts val="0"/>
                        </a:spcAft>
                      </a:pPr>
                      <a:r>
                        <a:rPr lang="id-ID" sz="800" spc="-10" dirty="0">
                          <a:effectLst/>
                        </a:rPr>
                        <a:t>Push button 3</a:t>
                      </a:r>
                      <a:endParaRPr lang="id-ID" sz="700" dirty="0">
                        <a:effectLst/>
                        <a:latin typeface="Calibri"/>
                        <a:ea typeface="Calibri"/>
                        <a:cs typeface="Times New Roman"/>
                      </a:endParaRPr>
                    </a:p>
                  </a:txBody>
                  <a:tcPr marL="43519" marR="43519"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043608" y="1484784"/>
            <a:ext cx="7416824" cy="335906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lnSpc>
                <a:spcPct val="150000"/>
              </a:lnSpc>
            </a:pPr>
            <a:r>
              <a:rPr lang="en-ID" sz="2400" dirty="0" err="1"/>
              <a:t>Setelah</a:t>
            </a:r>
            <a:r>
              <a:rPr lang="en-ID" sz="2400" dirty="0"/>
              <a:t> </a:t>
            </a:r>
            <a:r>
              <a:rPr lang="en-ID" sz="2400" dirty="0" err="1"/>
              <a:t>selesai</a:t>
            </a:r>
            <a:r>
              <a:rPr lang="en-ID" sz="2400" dirty="0"/>
              <a:t> </a:t>
            </a:r>
            <a:r>
              <a:rPr lang="en-ID" sz="2400" dirty="0" err="1"/>
              <a:t>mendesai</a:t>
            </a:r>
            <a:r>
              <a:rPr lang="en-ID" sz="2400" dirty="0"/>
              <a:t> figure, </a:t>
            </a:r>
            <a:r>
              <a:rPr lang="en-ID" sz="2400" dirty="0" err="1"/>
              <a:t>langkah</a:t>
            </a:r>
            <a:r>
              <a:rPr lang="en-ID" sz="2400" dirty="0"/>
              <a:t> </a:t>
            </a:r>
            <a:r>
              <a:rPr lang="en-ID" sz="2400" dirty="0" err="1"/>
              <a:t>selanjutnya</a:t>
            </a:r>
            <a:r>
              <a:rPr lang="en-ID" sz="2400" dirty="0"/>
              <a:t> </a:t>
            </a:r>
            <a:r>
              <a:rPr lang="en-ID" sz="2400" dirty="0" err="1"/>
              <a:t>adalah</a:t>
            </a:r>
            <a:r>
              <a:rPr lang="en-ID" sz="2400" dirty="0"/>
              <a:t> </a:t>
            </a:r>
            <a:r>
              <a:rPr lang="en-ID" sz="2400" dirty="0" err="1"/>
              <a:t>menyimpan</a:t>
            </a:r>
            <a:r>
              <a:rPr lang="en-ID" sz="2400" dirty="0"/>
              <a:t> figure, </a:t>
            </a:r>
            <a:r>
              <a:rPr lang="en-ID" sz="2400" dirty="0" err="1"/>
              <a:t>beri</a:t>
            </a:r>
            <a:r>
              <a:rPr lang="en-ID" sz="2400" dirty="0"/>
              <a:t> </a:t>
            </a:r>
            <a:r>
              <a:rPr lang="en-ID" sz="2400" dirty="0" err="1"/>
              <a:t>nama</a:t>
            </a:r>
            <a:r>
              <a:rPr lang="en-ID" sz="2400" dirty="0"/>
              <a:t> </a:t>
            </a:r>
            <a:r>
              <a:rPr lang="en-ID" sz="2400" dirty="0" err="1"/>
              <a:t>GLB_GLBB.fig</a:t>
            </a:r>
            <a:r>
              <a:rPr lang="en-ID" sz="2400" dirty="0"/>
              <a:t>, </a:t>
            </a:r>
            <a:r>
              <a:rPr lang="en-ID" sz="2400" dirty="0" err="1"/>
              <a:t>secara</a:t>
            </a:r>
            <a:r>
              <a:rPr lang="en-ID" sz="2400" dirty="0"/>
              <a:t> </a:t>
            </a:r>
            <a:r>
              <a:rPr lang="en-ID" sz="2400" dirty="0" err="1"/>
              <a:t>otomatis</a:t>
            </a:r>
            <a:r>
              <a:rPr lang="en-ID" sz="2400" dirty="0"/>
              <a:t> </a:t>
            </a:r>
            <a:r>
              <a:rPr lang="en-ID" sz="2400" dirty="0" err="1"/>
              <a:t>kita</a:t>
            </a:r>
            <a:r>
              <a:rPr lang="en-ID" sz="2400" dirty="0"/>
              <a:t> </a:t>
            </a:r>
            <a:r>
              <a:rPr lang="en-ID" sz="2400" dirty="0" err="1"/>
              <a:t>akan</a:t>
            </a:r>
            <a:r>
              <a:rPr lang="en-ID" sz="2400" dirty="0"/>
              <a:t> </a:t>
            </a:r>
            <a:r>
              <a:rPr lang="en-ID" sz="2400" dirty="0" err="1"/>
              <a:t>membuat</a:t>
            </a:r>
            <a:r>
              <a:rPr lang="en-ID" sz="2400" dirty="0"/>
              <a:t> </a:t>
            </a:r>
            <a:r>
              <a:rPr lang="en-ID" sz="2400" dirty="0" err="1"/>
              <a:t>kerangka</a:t>
            </a:r>
            <a:r>
              <a:rPr lang="en-ID" sz="2400" dirty="0"/>
              <a:t> m-file </a:t>
            </a:r>
            <a:r>
              <a:rPr lang="en-ID" sz="2400" dirty="0" err="1"/>
              <a:t>dengan</a:t>
            </a:r>
            <a:r>
              <a:rPr lang="en-ID" sz="2400" dirty="0"/>
              <a:t> </a:t>
            </a:r>
            <a:r>
              <a:rPr lang="en-ID" sz="2400" dirty="0" err="1"/>
              <a:t>nama</a:t>
            </a:r>
            <a:r>
              <a:rPr lang="en-ID" sz="2400" dirty="0"/>
              <a:t> yang </a:t>
            </a:r>
            <a:r>
              <a:rPr lang="en-ID" sz="2400" dirty="0" err="1"/>
              <a:t>sama</a:t>
            </a:r>
            <a:r>
              <a:rPr lang="en-ID" sz="2400" dirty="0"/>
              <a:t> </a:t>
            </a:r>
            <a:r>
              <a:rPr lang="en-ID" sz="2400" dirty="0" err="1"/>
              <a:t>yaitu</a:t>
            </a:r>
            <a:r>
              <a:rPr lang="en-ID" sz="2400" dirty="0"/>
              <a:t> </a:t>
            </a:r>
            <a:r>
              <a:rPr lang="en-ID" sz="2400" dirty="0" err="1"/>
              <a:t>GLB_GLBB.m</a:t>
            </a:r>
            <a:r>
              <a:rPr lang="en-ID" sz="2400" dirty="0"/>
              <a:t>. Dari </a:t>
            </a:r>
            <a:r>
              <a:rPr lang="en-ID" sz="2400" dirty="0" err="1"/>
              <a:t>beberapa</a:t>
            </a:r>
            <a:r>
              <a:rPr lang="en-ID" sz="2400" dirty="0"/>
              <a:t> </a:t>
            </a:r>
            <a:r>
              <a:rPr lang="en-ID" sz="2400" dirty="0" err="1"/>
              <a:t>fungsi</a:t>
            </a:r>
            <a:r>
              <a:rPr lang="en-ID" sz="2400" dirty="0"/>
              <a:t> yang </a:t>
            </a:r>
            <a:r>
              <a:rPr lang="en-ID" sz="2400" dirty="0" err="1"/>
              <a:t>muncul</a:t>
            </a:r>
            <a:r>
              <a:rPr lang="en-ID" sz="2400" dirty="0"/>
              <a:t> di </a:t>
            </a:r>
            <a:r>
              <a:rPr lang="en-ID" sz="2400" dirty="0" err="1"/>
              <a:t>m.file</a:t>
            </a:r>
            <a:r>
              <a:rPr lang="en-ID" sz="2400" dirty="0"/>
              <a:t>, </a:t>
            </a:r>
            <a:r>
              <a:rPr lang="en-ID" sz="2400" dirty="0" err="1"/>
              <a:t>kita</a:t>
            </a:r>
            <a:r>
              <a:rPr lang="en-ID" sz="2400" dirty="0"/>
              <a:t> </a:t>
            </a:r>
            <a:r>
              <a:rPr lang="en-ID" sz="2400" dirty="0" err="1"/>
              <a:t>cukup</a:t>
            </a:r>
            <a:r>
              <a:rPr lang="en-ID" sz="2400" dirty="0"/>
              <a:t> </a:t>
            </a:r>
            <a:r>
              <a:rPr lang="en-ID" sz="2400" dirty="0" err="1"/>
              <a:t>memperhatikan</a:t>
            </a:r>
            <a:r>
              <a:rPr lang="en-ID" sz="2400" dirty="0"/>
              <a:t> </a:t>
            </a:r>
            <a:r>
              <a:rPr lang="en-ID" sz="2400" dirty="0" err="1"/>
              <a:t>fungsi</a:t>
            </a:r>
            <a:r>
              <a:rPr lang="en-ID" sz="2400" dirty="0"/>
              <a:t> yang </a:t>
            </a:r>
            <a:r>
              <a:rPr lang="en-ID" sz="2400" dirty="0" err="1"/>
              <a:t>memiliki</a:t>
            </a:r>
            <a:r>
              <a:rPr lang="en-ID" sz="2400" dirty="0"/>
              <a:t> </a:t>
            </a:r>
            <a:r>
              <a:rPr lang="en-ID" sz="2400" dirty="0" err="1"/>
              <a:t>callback</a:t>
            </a:r>
            <a:r>
              <a:rPr lang="en-ID" sz="2400" dirty="0"/>
              <a:t>.</a:t>
            </a:r>
            <a:endParaRPr lang="id-ID"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055274"/>
            <a:ext cx="6318448" cy="646331"/>
          </a:xfrm>
          <a:prstGeom prst="rect">
            <a:avLst/>
          </a:prstGeom>
        </p:spPr>
        <p:txBody>
          <a:bodyPr wrap="square">
            <a:spAutoFit/>
          </a:bodyPr>
          <a:lstStyle/>
          <a:p>
            <a:r>
              <a:rPr lang="en-ID" dirty="0" err="1" smtClean="0"/>
              <a:t>Klik</a:t>
            </a:r>
            <a:r>
              <a:rPr lang="en-ID" dirty="0" smtClean="0"/>
              <a:t> </a:t>
            </a:r>
            <a:r>
              <a:rPr lang="en-ID" dirty="0" err="1"/>
              <a:t>kanan</a:t>
            </a:r>
            <a:r>
              <a:rPr lang="en-ID" dirty="0"/>
              <a:t> </a:t>
            </a:r>
            <a:r>
              <a:rPr lang="en-ID" dirty="0" err="1"/>
              <a:t>tombol</a:t>
            </a:r>
            <a:r>
              <a:rPr lang="en-ID" dirty="0"/>
              <a:t> </a:t>
            </a:r>
            <a:r>
              <a:rPr lang="en-ID" dirty="0" err="1"/>
              <a:t>hitung</a:t>
            </a:r>
            <a:r>
              <a:rPr lang="en-ID" dirty="0"/>
              <a:t> → view </a:t>
            </a:r>
            <a:r>
              <a:rPr lang="en-ID" dirty="0" err="1"/>
              <a:t>callback</a:t>
            </a:r>
            <a:r>
              <a:rPr lang="en-ID" dirty="0"/>
              <a:t> → </a:t>
            </a:r>
            <a:r>
              <a:rPr lang="en-ID" dirty="0" err="1"/>
              <a:t>callback</a:t>
            </a:r>
            <a:endParaRPr lang="id-ID" dirty="0"/>
          </a:p>
          <a:p>
            <a:r>
              <a:rPr lang="en-ID" dirty="0" err="1"/>
              <a:t>Ketikkan</a:t>
            </a:r>
            <a:r>
              <a:rPr lang="en-ID" dirty="0"/>
              <a:t> </a:t>
            </a:r>
            <a:r>
              <a:rPr lang="en-ID" dirty="0" err="1"/>
              <a:t>kode-kode</a:t>
            </a:r>
            <a:r>
              <a:rPr lang="en-ID" dirty="0"/>
              <a:t> </a:t>
            </a:r>
            <a:r>
              <a:rPr lang="en-ID" dirty="0" err="1"/>
              <a:t>seperti</a:t>
            </a:r>
            <a:r>
              <a:rPr lang="en-ID" dirty="0"/>
              <a:t> </a:t>
            </a:r>
            <a:r>
              <a:rPr lang="en-ID" dirty="0" err="1"/>
              <a:t>terlihat</a:t>
            </a:r>
            <a:r>
              <a:rPr lang="en-ID" dirty="0"/>
              <a:t> </a:t>
            </a:r>
            <a:r>
              <a:rPr lang="en-ID" dirty="0" err="1"/>
              <a:t>dalam</a:t>
            </a:r>
            <a:r>
              <a:rPr lang="en-ID" dirty="0"/>
              <a:t> </a:t>
            </a:r>
            <a:r>
              <a:rPr lang="en-ID" dirty="0" err="1"/>
              <a:t>gambar</a:t>
            </a:r>
            <a:r>
              <a:rPr lang="en-ID" dirty="0"/>
              <a:t> di </a:t>
            </a:r>
            <a:r>
              <a:rPr lang="en-ID" dirty="0" err="1"/>
              <a:t>bawah</a:t>
            </a:r>
            <a:r>
              <a:rPr lang="en-ID" dirty="0"/>
              <a:t> </a:t>
            </a:r>
            <a:r>
              <a:rPr lang="en-ID" dirty="0" err="1"/>
              <a:t>ini</a:t>
            </a:r>
            <a:r>
              <a:rPr lang="en-ID" dirty="0"/>
              <a:t>,</a:t>
            </a:r>
            <a:endParaRPr lang="id-ID" dirty="0"/>
          </a:p>
        </p:txBody>
      </p:sp>
      <p:sp>
        <p:nvSpPr>
          <p:cNvPr id="3" name="Rectangle 2"/>
          <p:cNvSpPr/>
          <p:nvPr/>
        </p:nvSpPr>
        <p:spPr>
          <a:xfrm>
            <a:off x="305309" y="404664"/>
            <a:ext cx="4241096" cy="646331"/>
          </a:xfrm>
          <a:prstGeom prst="rect">
            <a:avLst/>
          </a:prstGeom>
          <a:noFill/>
        </p:spPr>
        <p:txBody>
          <a:bodyPr wrap="none" lIns="91440" tIns="45720" rIns="91440" bIns="45720">
            <a:spAutoFit/>
          </a:bodyPr>
          <a:lstStyle/>
          <a:p>
            <a:pPr algn="ctr"/>
            <a:r>
              <a:rPr lang="en-ID" sz="3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Untuk</a:t>
            </a:r>
            <a:r>
              <a:rPr lang="en-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ID" sz="3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tombol</a:t>
            </a:r>
            <a:r>
              <a:rPr lang="en-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ID" sz="3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Hitung</a:t>
            </a:r>
            <a:endParaRPr lang="id-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4" name="Picture 3" descr="C:\Users\LENOVO\Pictures\Screenshots\Screenshot (30).png"/>
          <p:cNvPicPr/>
          <p:nvPr/>
        </p:nvPicPr>
        <p:blipFill>
          <a:blip r:embed="rId1">
            <a:extLst>
              <a:ext uri="{28A0092B-C50C-407E-A947-70E740481C1C}">
                <a14:useLocalDpi xmlns:a14="http://schemas.microsoft.com/office/drawing/2010/main" val="0"/>
              </a:ext>
            </a:extLst>
          </a:blip>
          <a:srcRect/>
          <a:stretch>
            <a:fillRect/>
          </a:stretch>
        </p:blipFill>
        <p:spPr bwMode="auto">
          <a:xfrm>
            <a:off x="395536" y="1844824"/>
            <a:ext cx="7488832" cy="4176464"/>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5652120" cy="1412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D" sz="2000" b="1" dirty="0" err="1"/>
              <a:t>Kinematika</a:t>
            </a:r>
            <a:r>
              <a:rPr lang="en-ID" sz="2000" b="1" dirty="0"/>
              <a:t> </a:t>
            </a:r>
            <a:r>
              <a:rPr lang="en-ID" sz="2000" b="1" dirty="0" err="1"/>
              <a:t>adalah</a:t>
            </a:r>
            <a:r>
              <a:rPr lang="en-ID" sz="2000" dirty="0"/>
              <a:t> </a:t>
            </a:r>
            <a:r>
              <a:rPr lang="en-ID" sz="2000" dirty="0" err="1"/>
              <a:t>ilmu</a:t>
            </a:r>
            <a:r>
              <a:rPr lang="en-ID" sz="2000" dirty="0"/>
              <a:t> yang </a:t>
            </a:r>
            <a:r>
              <a:rPr lang="en-ID" sz="2000" dirty="0" err="1"/>
              <a:t>memelajari</a:t>
            </a:r>
            <a:r>
              <a:rPr lang="en-ID" sz="2000" dirty="0"/>
              <a:t> </a:t>
            </a:r>
            <a:r>
              <a:rPr lang="en-ID" sz="2000" dirty="0" err="1"/>
              <a:t>bagaimana</a:t>
            </a:r>
            <a:r>
              <a:rPr lang="en-ID" sz="2000" dirty="0"/>
              <a:t> </a:t>
            </a:r>
            <a:r>
              <a:rPr lang="en-ID" sz="2000" dirty="0" err="1"/>
              <a:t>gerak</a:t>
            </a:r>
            <a:r>
              <a:rPr lang="en-ID" sz="2000" dirty="0"/>
              <a:t> </a:t>
            </a:r>
            <a:r>
              <a:rPr lang="en-ID" sz="2000" dirty="0" err="1"/>
              <a:t>dapat</a:t>
            </a:r>
            <a:r>
              <a:rPr lang="en-ID" sz="2000" dirty="0"/>
              <a:t> </a:t>
            </a:r>
            <a:r>
              <a:rPr lang="en-ID" sz="2000" dirty="0" err="1"/>
              <a:t>terjadi</a:t>
            </a:r>
            <a:r>
              <a:rPr lang="en-ID" sz="2000" dirty="0"/>
              <a:t> </a:t>
            </a:r>
            <a:r>
              <a:rPr lang="en-ID" sz="2000" dirty="0" err="1"/>
              <a:t>tanpa</a:t>
            </a:r>
            <a:r>
              <a:rPr lang="en-ID" sz="2000" dirty="0"/>
              <a:t> </a:t>
            </a:r>
            <a:r>
              <a:rPr lang="en-ID" sz="2000" dirty="0" err="1"/>
              <a:t>memperdulikan</a:t>
            </a:r>
            <a:r>
              <a:rPr lang="en-ID" sz="2000" dirty="0"/>
              <a:t> </a:t>
            </a:r>
            <a:r>
              <a:rPr lang="en-ID" sz="2000" dirty="0" err="1"/>
              <a:t>penyebab</a:t>
            </a:r>
            <a:r>
              <a:rPr lang="en-ID" sz="2000" dirty="0"/>
              <a:t> </a:t>
            </a:r>
            <a:r>
              <a:rPr lang="en-ID" sz="2000" dirty="0" err="1"/>
              <a:t>terjadinya</a:t>
            </a:r>
            <a:r>
              <a:rPr lang="en-ID" sz="2000" dirty="0"/>
              <a:t> </a:t>
            </a:r>
            <a:r>
              <a:rPr lang="en-ID" sz="2000" dirty="0" err="1"/>
              <a:t>gerak</a:t>
            </a:r>
            <a:r>
              <a:rPr lang="en-ID" sz="2000" dirty="0"/>
              <a:t> </a:t>
            </a:r>
            <a:r>
              <a:rPr lang="en-ID" sz="2000" dirty="0" err="1"/>
              <a:t>tersebut</a:t>
            </a:r>
            <a:r>
              <a:rPr lang="en-ID" sz="2000" dirty="0"/>
              <a:t>.</a:t>
            </a:r>
            <a:endParaRPr lang="id-ID" sz="2000" dirty="0"/>
          </a:p>
        </p:txBody>
      </p:sp>
      <p:sp>
        <p:nvSpPr>
          <p:cNvPr id="5" name="Rectangle 4"/>
          <p:cNvSpPr/>
          <p:nvPr/>
        </p:nvSpPr>
        <p:spPr>
          <a:xfrm>
            <a:off x="729175" y="1844824"/>
            <a:ext cx="5652120" cy="1412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id-ID" sz="2000" b="1" dirty="0" smtClean="0"/>
              <a:t>Gerak</a:t>
            </a:r>
            <a:r>
              <a:rPr lang="id-ID" sz="2000" dirty="0" smtClean="0"/>
              <a:t> adalah perubahan kedudukan atau tempat suatu benda terhadap titik acuan atau tit</a:t>
            </a:r>
            <a:r>
              <a:rPr lang="en-ID" sz="2000" dirty="0" smtClean="0"/>
              <a:t>i</a:t>
            </a:r>
            <a:r>
              <a:rPr lang="id-ID" sz="2000" dirty="0" smtClean="0"/>
              <a:t>k asalnya</a:t>
            </a:r>
            <a:endParaRPr lang="id-ID" sz="2000" dirty="0"/>
          </a:p>
        </p:txBody>
      </p:sp>
      <p:sp>
        <p:nvSpPr>
          <p:cNvPr id="6" name="Rectangle 5"/>
          <p:cNvSpPr/>
          <p:nvPr/>
        </p:nvSpPr>
        <p:spPr>
          <a:xfrm>
            <a:off x="1475656" y="3717032"/>
            <a:ext cx="7416824" cy="2814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50000"/>
              </a:lnSpc>
            </a:pPr>
            <a:r>
              <a:rPr lang="id-ID" sz="2000" dirty="0"/>
              <a:t>J</a:t>
            </a:r>
            <a:r>
              <a:rPr lang="en-ID" sz="2000" dirty="0" err="1"/>
              <a:t>ika</a:t>
            </a:r>
            <a:r>
              <a:rPr lang="en-ID" sz="2000" dirty="0"/>
              <a:t> </a:t>
            </a:r>
            <a:r>
              <a:rPr lang="en-ID" sz="2000" dirty="0" err="1"/>
              <a:t>terdapat</a:t>
            </a:r>
            <a:r>
              <a:rPr lang="id-ID" sz="2000" dirty="0"/>
              <a:t> suatu benda </a:t>
            </a:r>
            <a:r>
              <a:rPr lang="en-ID" sz="2000" dirty="0"/>
              <a:t>yang </a:t>
            </a:r>
            <a:r>
              <a:rPr lang="id-ID" sz="2000" dirty="0"/>
              <a:t>kedudukannya berubah setiap saat terhadap titik acuannya maka benda tersebut dikatakan</a:t>
            </a:r>
            <a:r>
              <a:rPr lang="en-ID" sz="2000" dirty="0"/>
              <a:t> </a:t>
            </a:r>
            <a:r>
              <a:rPr lang="id-ID" sz="2000" dirty="0"/>
              <a:t>sedang begerak.</a:t>
            </a:r>
            <a:r>
              <a:rPr lang="en-ID" sz="2000" dirty="0"/>
              <a:t> </a:t>
            </a:r>
            <a:r>
              <a:rPr lang="en-ID" sz="2000" dirty="0" err="1"/>
              <a:t>Sementara</a:t>
            </a:r>
            <a:r>
              <a:rPr lang="en-ID" sz="2000" dirty="0"/>
              <a:t> </a:t>
            </a:r>
            <a:r>
              <a:rPr lang="en-ID" sz="2000" dirty="0" err="1"/>
              <a:t>itu</a:t>
            </a:r>
            <a:r>
              <a:rPr lang="en-ID" sz="2000" dirty="0"/>
              <a:t>, </a:t>
            </a:r>
            <a:r>
              <a:rPr lang="en-ID" sz="2000" dirty="0" err="1"/>
              <a:t>sebuah</a:t>
            </a:r>
            <a:r>
              <a:rPr lang="en-ID" sz="2000" dirty="0"/>
              <a:t> </a:t>
            </a:r>
            <a:r>
              <a:rPr lang="en-ID" sz="2000" dirty="0" err="1"/>
              <a:t>benda</a:t>
            </a:r>
            <a:r>
              <a:rPr lang="en-ID" sz="2000" dirty="0"/>
              <a:t> </a:t>
            </a:r>
            <a:r>
              <a:rPr lang="en-ID" sz="2000" dirty="0" err="1"/>
              <a:t>dikatakan</a:t>
            </a:r>
            <a:r>
              <a:rPr lang="en-ID" sz="2000" dirty="0"/>
              <a:t> </a:t>
            </a:r>
            <a:r>
              <a:rPr lang="en-ID" sz="2000" dirty="0" err="1"/>
              <a:t>diam</a:t>
            </a:r>
            <a:r>
              <a:rPr lang="en-ID" sz="2000" dirty="0"/>
              <a:t> </a:t>
            </a:r>
            <a:r>
              <a:rPr lang="en-ID" sz="2000" dirty="0" err="1"/>
              <a:t>jika</a:t>
            </a:r>
            <a:r>
              <a:rPr lang="en-ID" sz="2000" dirty="0"/>
              <a:t> </a:t>
            </a:r>
            <a:r>
              <a:rPr lang="en-ID" sz="2000" dirty="0" err="1"/>
              <a:t>posisinya</a:t>
            </a:r>
            <a:r>
              <a:rPr lang="en-ID" sz="2000" dirty="0"/>
              <a:t> </a:t>
            </a:r>
            <a:r>
              <a:rPr lang="en-ID" sz="2000" dirty="0" err="1"/>
              <a:t>tetap</a:t>
            </a:r>
            <a:r>
              <a:rPr lang="en-ID" sz="2000" dirty="0"/>
              <a:t> </a:t>
            </a:r>
            <a:r>
              <a:rPr lang="en-ID" sz="2000" dirty="0" err="1"/>
              <a:t>terhadap</a:t>
            </a:r>
            <a:r>
              <a:rPr lang="en-ID" sz="2000" dirty="0"/>
              <a:t> </a:t>
            </a:r>
            <a:r>
              <a:rPr lang="en-ID" sz="2000" dirty="0" err="1"/>
              <a:t>titik</a:t>
            </a:r>
            <a:r>
              <a:rPr lang="en-ID" sz="2000" dirty="0"/>
              <a:t> </a:t>
            </a:r>
            <a:r>
              <a:rPr lang="en-ID" sz="2000" dirty="0" err="1"/>
              <a:t>acuan</a:t>
            </a:r>
            <a:r>
              <a:rPr lang="en-ID" sz="2000" dirty="0"/>
              <a:t> </a:t>
            </a:r>
            <a:r>
              <a:rPr lang="en-ID" sz="2000" dirty="0" err="1"/>
              <a:t>tertentu</a:t>
            </a:r>
            <a:r>
              <a:rPr lang="en-ID" sz="2000" dirty="0"/>
              <a:t>. </a:t>
            </a:r>
            <a:r>
              <a:rPr lang="en-ID" sz="2000" dirty="0" err="1"/>
              <a:t>Karena</a:t>
            </a:r>
            <a:r>
              <a:rPr lang="en-ID" sz="2000" dirty="0"/>
              <a:t> di </a:t>
            </a:r>
            <a:r>
              <a:rPr lang="en-ID" sz="2000" dirty="0" err="1"/>
              <a:t>alam</a:t>
            </a:r>
            <a:r>
              <a:rPr lang="en-ID" sz="2000" dirty="0"/>
              <a:t> </a:t>
            </a:r>
            <a:r>
              <a:rPr lang="en-ID" sz="2000" dirty="0" err="1"/>
              <a:t>tidak</a:t>
            </a:r>
            <a:r>
              <a:rPr lang="en-ID" sz="2000" dirty="0"/>
              <a:t> </a:t>
            </a:r>
            <a:r>
              <a:rPr lang="en-ID" sz="2000" dirty="0" err="1"/>
              <a:t>ada</a:t>
            </a:r>
            <a:r>
              <a:rPr lang="en-ID" sz="2000" dirty="0"/>
              <a:t> </a:t>
            </a:r>
            <a:r>
              <a:rPr lang="en-ID" sz="2000" dirty="0" err="1"/>
              <a:t>kerangka</a:t>
            </a:r>
            <a:r>
              <a:rPr lang="en-ID" sz="2000" dirty="0"/>
              <a:t> </a:t>
            </a:r>
            <a:r>
              <a:rPr lang="en-ID" sz="2000" dirty="0" err="1"/>
              <a:t>acuan</a:t>
            </a:r>
            <a:r>
              <a:rPr lang="en-ID" sz="2000" dirty="0"/>
              <a:t> yang </a:t>
            </a:r>
            <a:r>
              <a:rPr lang="en-ID" sz="2000" dirty="0" err="1"/>
              <a:t>bersifat</a:t>
            </a:r>
            <a:r>
              <a:rPr lang="en-ID" sz="2000" dirty="0"/>
              <a:t> </a:t>
            </a:r>
            <a:r>
              <a:rPr lang="en-ID" sz="2000" dirty="0" err="1"/>
              <a:t>mutlak</a:t>
            </a:r>
            <a:r>
              <a:rPr lang="en-ID" sz="2000" dirty="0"/>
              <a:t>, </a:t>
            </a:r>
            <a:r>
              <a:rPr lang="en-ID" sz="2000" dirty="0" err="1"/>
              <a:t>maka</a:t>
            </a:r>
            <a:r>
              <a:rPr lang="en-ID" sz="2000" dirty="0"/>
              <a:t> </a:t>
            </a:r>
            <a:r>
              <a:rPr lang="en-ID" sz="2000" dirty="0" err="1"/>
              <a:t>tidak</a:t>
            </a:r>
            <a:r>
              <a:rPr lang="en-ID" sz="2000" dirty="0"/>
              <a:t> </a:t>
            </a:r>
            <a:r>
              <a:rPr lang="en-ID" sz="2000" dirty="0" err="1"/>
              <a:t>ada</a:t>
            </a:r>
            <a:r>
              <a:rPr lang="en-ID" sz="2000" dirty="0"/>
              <a:t> </a:t>
            </a:r>
            <a:r>
              <a:rPr lang="en-ID" sz="2000" dirty="0" err="1"/>
              <a:t>juga</a:t>
            </a:r>
            <a:r>
              <a:rPr lang="en-ID" sz="2000" dirty="0"/>
              <a:t> </a:t>
            </a:r>
            <a:r>
              <a:rPr lang="en-ID" sz="2000" dirty="0" err="1"/>
              <a:t>gerak</a:t>
            </a:r>
            <a:r>
              <a:rPr lang="en-ID" sz="2000" dirty="0"/>
              <a:t> yang </a:t>
            </a:r>
            <a:r>
              <a:rPr lang="en-ID" sz="2000" dirty="0" err="1"/>
              <a:t>bersifat</a:t>
            </a:r>
            <a:r>
              <a:rPr lang="en-ID" sz="2000" dirty="0"/>
              <a:t> </a:t>
            </a:r>
            <a:r>
              <a:rPr lang="en-ID" sz="2000" dirty="0" err="1"/>
              <a:t>mutlak</a:t>
            </a:r>
            <a:r>
              <a:rPr lang="en-ID" sz="2000" dirty="0"/>
              <a:t>. Hal </a:t>
            </a:r>
            <a:r>
              <a:rPr lang="en-ID" sz="2000" dirty="0" err="1"/>
              <a:t>ini</a:t>
            </a:r>
            <a:r>
              <a:rPr lang="en-ID" sz="2000" dirty="0"/>
              <a:t> </a:t>
            </a:r>
            <a:r>
              <a:rPr lang="en-ID" sz="2000" dirty="0" err="1"/>
              <a:t>menunjukkan</a:t>
            </a:r>
            <a:r>
              <a:rPr lang="en-ID" sz="2000" dirty="0"/>
              <a:t> </a:t>
            </a:r>
            <a:r>
              <a:rPr lang="en-ID" sz="2000" dirty="0" err="1"/>
              <a:t>bahwa</a:t>
            </a:r>
            <a:r>
              <a:rPr lang="en-ID" sz="2000" dirty="0"/>
              <a:t> </a:t>
            </a:r>
            <a:r>
              <a:rPr lang="en-ID" sz="2000" dirty="0" err="1"/>
              <a:t>gerak</a:t>
            </a:r>
            <a:r>
              <a:rPr lang="en-ID" sz="2000" dirty="0"/>
              <a:t> </a:t>
            </a:r>
            <a:r>
              <a:rPr lang="en-ID" sz="2000" b="1" dirty="0" err="1" smtClean="0"/>
              <a:t>Bersifat</a:t>
            </a:r>
            <a:r>
              <a:rPr lang="en-ID" sz="2000" b="1" dirty="0" smtClean="0"/>
              <a:t> </a:t>
            </a:r>
            <a:r>
              <a:rPr lang="en-ID" sz="2000" b="1" dirty="0" err="1" smtClean="0"/>
              <a:t>Relatif</a:t>
            </a:r>
            <a:endParaRPr lang="id-ID" sz="20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784" y="714157"/>
            <a:ext cx="6318448" cy="646331"/>
          </a:xfrm>
          <a:prstGeom prst="rect">
            <a:avLst/>
          </a:prstGeom>
        </p:spPr>
        <p:txBody>
          <a:bodyPr wrap="square">
            <a:spAutoFit/>
          </a:bodyPr>
          <a:lstStyle/>
          <a:p>
            <a:r>
              <a:rPr lang="en-ID" dirty="0" err="1"/>
              <a:t>Klik</a:t>
            </a:r>
            <a:r>
              <a:rPr lang="en-ID" dirty="0"/>
              <a:t> </a:t>
            </a:r>
            <a:r>
              <a:rPr lang="en-ID" dirty="0" err="1"/>
              <a:t>kanan</a:t>
            </a:r>
            <a:r>
              <a:rPr lang="en-ID" dirty="0"/>
              <a:t> </a:t>
            </a:r>
            <a:r>
              <a:rPr lang="en-ID" dirty="0" err="1"/>
              <a:t>tombol</a:t>
            </a:r>
            <a:r>
              <a:rPr lang="en-ID" dirty="0"/>
              <a:t> reset → view </a:t>
            </a:r>
            <a:r>
              <a:rPr lang="en-ID" dirty="0" err="1"/>
              <a:t>callback</a:t>
            </a:r>
            <a:r>
              <a:rPr lang="en-ID" dirty="0"/>
              <a:t> → </a:t>
            </a:r>
            <a:r>
              <a:rPr lang="en-ID" dirty="0" err="1"/>
              <a:t>callback</a:t>
            </a:r>
            <a:endParaRPr lang="id-ID" dirty="0"/>
          </a:p>
          <a:p>
            <a:r>
              <a:rPr lang="en-ID" dirty="0" err="1"/>
              <a:t>Ketikkan</a:t>
            </a:r>
            <a:r>
              <a:rPr lang="en-ID" dirty="0"/>
              <a:t> </a:t>
            </a:r>
            <a:r>
              <a:rPr lang="en-ID" dirty="0" err="1"/>
              <a:t>kode-kode</a:t>
            </a:r>
            <a:r>
              <a:rPr lang="en-ID" dirty="0"/>
              <a:t> </a:t>
            </a:r>
            <a:r>
              <a:rPr lang="en-ID" dirty="0" err="1"/>
              <a:t>seperti</a:t>
            </a:r>
            <a:r>
              <a:rPr lang="en-ID" dirty="0"/>
              <a:t> </a:t>
            </a:r>
            <a:r>
              <a:rPr lang="en-ID" dirty="0" err="1"/>
              <a:t>terlihat</a:t>
            </a:r>
            <a:r>
              <a:rPr lang="en-ID" dirty="0"/>
              <a:t> </a:t>
            </a:r>
            <a:r>
              <a:rPr lang="en-ID" dirty="0" err="1"/>
              <a:t>dalam</a:t>
            </a:r>
            <a:r>
              <a:rPr lang="en-ID" dirty="0"/>
              <a:t> </a:t>
            </a:r>
            <a:r>
              <a:rPr lang="en-ID" dirty="0" err="1"/>
              <a:t>gambar</a:t>
            </a:r>
            <a:r>
              <a:rPr lang="en-ID" dirty="0"/>
              <a:t> di </a:t>
            </a:r>
            <a:r>
              <a:rPr lang="en-ID" dirty="0" err="1"/>
              <a:t>bawah</a:t>
            </a:r>
            <a:r>
              <a:rPr lang="en-ID" dirty="0"/>
              <a:t> </a:t>
            </a:r>
            <a:r>
              <a:rPr lang="en-ID" dirty="0" err="1"/>
              <a:t>ini</a:t>
            </a:r>
            <a:r>
              <a:rPr lang="en-ID" dirty="0"/>
              <a:t>,</a:t>
            </a:r>
            <a:endParaRPr lang="id-ID" dirty="0"/>
          </a:p>
        </p:txBody>
      </p:sp>
      <p:sp>
        <p:nvSpPr>
          <p:cNvPr id="3" name="Rectangle 2"/>
          <p:cNvSpPr/>
          <p:nvPr/>
        </p:nvSpPr>
        <p:spPr>
          <a:xfrm>
            <a:off x="251520" y="81498"/>
            <a:ext cx="4018023" cy="646331"/>
          </a:xfrm>
          <a:prstGeom prst="rect">
            <a:avLst/>
          </a:prstGeom>
          <a:noFill/>
        </p:spPr>
        <p:txBody>
          <a:bodyPr wrap="none" lIns="91440" tIns="45720" rIns="91440" bIns="45720">
            <a:spAutoFit/>
          </a:bodyPr>
          <a:lstStyle/>
          <a:p>
            <a:pPr algn="ctr"/>
            <a:r>
              <a:rPr lang="en-ID" sz="3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Untuk</a:t>
            </a:r>
            <a:r>
              <a:rPr lang="en-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ID" sz="3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tombol</a:t>
            </a:r>
            <a:r>
              <a:rPr lang="en-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id-ID"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Reset</a:t>
            </a:r>
            <a:endParaRPr lang="id-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4" descr="C:\Users\LENOVO\Pictures\Screenshots\Screenshot (31).png"/>
          <p:cNvPicPr/>
          <p:nvPr/>
        </p:nvPicPr>
        <p:blipFill>
          <a:blip r:embed="rId1">
            <a:extLst>
              <a:ext uri="{28A0092B-C50C-407E-A947-70E740481C1C}">
                <a14:useLocalDpi xmlns:a14="http://schemas.microsoft.com/office/drawing/2010/main" val="0"/>
              </a:ext>
            </a:extLst>
          </a:blip>
          <a:srcRect/>
          <a:stretch>
            <a:fillRect/>
          </a:stretch>
        </p:blipFill>
        <p:spPr bwMode="auto">
          <a:xfrm>
            <a:off x="424243" y="1484784"/>
            <a:ext cx="7460125" cy="2808312"/>
          </a:xfrm>
          <a:prstGeom prst="rect">
            <a:avLst/>
          </a:prstGeom>
          <a:noFill/>
          <a:ln>
            <a:noFill/>
          </a:ln>
        </p:spPr>
      </p:pic>
      <p:sp>
        <p:nvSpPr>
          <p:cNvPr id="6" name="Rectangle 5"/>
          <p:cNvSpPr/>
          <p:nvPr/>
        </p:nvSpPr>
        <p:spPr>
          <a:xfrm>
            <a:off x="238503" y="4293096"/>
            <a:ext cx="4189481" cy="646331"/>
          </a:xfrm>
          <a:prstGeom prst="rect">
            <a:avLst/>
          </a:prstGeom>
          <a:noFill/>
        </p:spPr>
        <p:txBody>
          <a:bodyPr wrap="none" lIns="91440" tIns="45720" rIns="91440" bIns="45720">
            <a:spAutoFit/>
          </a:bodyPr>
          <a:lstStyle/>
          <a:p>
            <a:pPr algn="ctr"/>
            <a:r>
              <a:rPr lang="en-ID" sz="3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Untuk</a:t>
            </a:r>
            <a:r>
              <a:rPr lang="en-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en-ID" sz="3600" b="1" cap="none" spc="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tombol</a:t>
            </a:r>
            <a:r>
              <a:rPr lang="en-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 </a:t>
            </a:r>
            <a:r>
              <a:rPr lang="id-ID"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Keluar</a:t>
            </a:r>
            <a:endParaRPr lang="id-ID"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7" name="Picture 6" descr="C:\Users\LENOVO\Pictures\Screenshots\Screenshot (32).png"/>
          <p:cNvPicPr/>
          <p:nvPr/>
        </p:nvPicPr>
        <p:blipFill>
          <a:blip r:embed="rId2">
            <a:extLst>
              <a:ext uri="{28A0092B-C50C-407E-A947-70E740481C1C}">
                <a14:useLocalDpi xmlns:a14="http://schemas.microsoft.com/office/drawing/2010/main" val="0"/>
              </a:ext>
            </a:extLst>
          </a:blip>
          <a:srcRect/>
          <a:stretch>
            <a:fillRect/>
          </a:stretch>
        </p:blipFill>
        <p:spPr bwMode="auto">
          <a:xfrm>
            <a:off x="369414" y="5013176"/>
            <a:ext cx="7370938" cy="144016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pic>
        <p:nvPicPr>
          <p:cNvPr id="2" name="Picture 1" descr="C:\Users\LENOVO\Pictures\Screenshots\Screenshot (184).png"/>
          <p:cNvPicPr/>
          <p:nvPr/>
        </p:nvPicPr>
        <p:blipFill>
          <a:blip r:embed="rId1">
            <a:extLst>
              <a:ext uri="{28A0092B-C50C-407E-A947-70E740481C1C}">
                <a14:useLocalDpi xmlns:a14="http://schemas.microsoft.com/office/drawing/2010/main" val="0"/>
              </a:ext>
            </a:extLst>
          </a:blip>
          <a:srcRect/>
          <a:stretch>
            <a:fillRect/>
          </a:stretch>
        </p:blipFill>
        <p:spPr bwMode="auto">
          <a:xfrm>
            <a:off x="1034783" y="2420888"/>
            <a:ext cx="7220828" cy="4023252"/>
          </a:xfrm>
          <a:prstGeom prst="rect">
            <a:avLst/>
          </a:prstGeom>
          <a:noFill/>
          <a:ln>
            <a:noFill/>
          </a:ln>
        </p:spPr>
      </p:pic>
      <p:sp>
        <p:nvSpPr>
          <p:cNvPr id="3" name="Rectangle 2"/>
          <p:cNvSpPr/>
          <p:nvPr/>
        </p:nvSpPr>
        <p:spPr>
          <a:xfrm>
            <a:off x="899593" y="1328733"/>
            <a:ext cx="7427848"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D" dirty="0" err="1" smtClean="0"/>
              <a:t>Setelah</a:t>
            </a:r>
            <a:r>
              <a:rPr lang="en-ID" dirty="0" smtClean="0"/>
              <a:t> </a:t>
            </a:r>
            <a:r>
              <a:rPr lang="en-ID" dirty="0" err="1"/>
              <a:t>langkah-langkah</a:t>
            </a:r>
            <a:r>
              <a:rPr lang="en-ID" dirty="0"/>
              <a:t> di </a:t>
            </a:r>
            <a:r>
              <a:rPr lang="en-ID" dirty="0" err="1"/>
              <a:t>atas</a:t>
            </a:r>
            <a:r>
              <a:rPr lang="en-ID" dirty="0"/>
              <a:t> </a:t>
            </a:r>
            <a:r>
              <a:rPr lang="en-ID" dirty="0" err="1"/>
              <a:t>dijalankan</a:t>
            </a:r>
            <a:r>
              <a:rPr lang="en-ID" dirty="0"/>
              <a:t>, </a:t>
            </a:r>
            <a:r>
              <a:rPr lang="en-ID" dirty="0" err="1"/>
              <a:t>langkah</a:t>
            </a:r>
            <a:r>
              <a:rPr lang="en-ID" dirty="0"/>
              <a:t> </a:t>
            </a:r>
            <a:r>
              <a:rPr lang="en-ID" dirty="0" err="1"/>
              <a:t>terakhir</a:t>
            </a:r>
            <a:r>
              <a:rPr lang="en-ID" dirty="0"/>
              <a:t> </a:t>
            </a:r>
            <a:r>
              <a:rPr lang="en-ID" dirty="0" err="1"/>
              <a:t>adalah</a:t>
            </a:r>
            <a:r>
              <a:rPr lang="en-ID" dirty="0"/>
              <a:t> </a:t>
            </a:r>
            <a:r>
              <a:rPr lang="en-ID" dirty="0" err="1"/>
              <a:t>menjalankan</a:t>
            </a:r>
            <a:r>
              <a:rPr lang="en-ID" dirty="0"/>
              <a:t> </a:t>
            </a:r>
            <a:r>
              <a:rPr lang="en-ID" dirty="0" err="1"/>
              <a:t>aplikasi</a:t>
            </a:r>
            <a:r>
              <a:rPr lang="en-ID" dirty="0"/>
              <a:t> yang </a:t>
            </a:r>
            <a:r>
              <a:rPr lang="en-ID" dirty="0" err="1"/>
              <a:t>telah</a:t>
            </a:r>
            <a:r>
              <a:rPr lang="en-ID" dirty="0"/>
              <a:t> </a:t>
            </a:r>
            <a:r>
              <a:rPr lang="en-ID" dirty="0" err="1"/>
              <a:t>dibuat</a:t>
            </a:r>
            <a:r>
              <a:rPr lang="en-ID" dirty="0"/>
              <a:t> </a:t>
            </a:r>
            <a:r>
              <a:rPr lang="en-ID" dirty="0" err="1"/>
              <a:t>dengan</a:t>
            </a:r>
            <a:r>
              <a:rPr lang="en-ID" dirty="0"/>
              <a:t> </a:t>
            </a:r>
            <a:r>
              <a:rPr lang="en-ID" dirty="0" err="1"/>
              <a:t>mengklik</a:t>
            </a:r>
            <a:r>
              <a:rPr lang="en-ID" dirty="0"/>
              <a:t> </a:t>
            </a:r>
            <a:r>
              <a:rPr lang="en-ID" dirty="0" err="1"/>
              <a:t>tombol</a:t>
            </a:r>
            <a:r>
              <a:rPr lang="en-ID" dirty="0"/>
              <a:t> run figure </a:t>
            </a:r>
            <a:r>
              <a:rPr lang="en-ID" dirty="0" err="1"/>
              <a:t>dari</a:t>
            </a:r>
            <a:r>
              <a:rPr lang="en-ID" dirty="0"/>
              <a:t> </a:t>
            </a:r>
            <a:r>
              <a:rPr lang="en-ID" dirty="0" err="1"/>
              <a:t>jendela</a:t>
            </a:r>
            <a:r>
              <a:rPr lang="en-ID" dirty="0"/>
              <a:t> figure, </a:t>
            </a:r>
            <a:r>
              <a:rPr lang="en-ID" dirty="0" err="1"/>
              <a:t>sehingga</a:t>
            </a:r>
            <a:r>
              <a:rPr lang="en-ID" dirty="0"/>
              <a:t> </a:t>
            </a:r>
            <a:r>
              <a:rPr lang="en-ID" dirty="0" err="1"/>
              <a:t>akan</a:t>
            </a:r>
            <a:r>
              <a:rPr lang="en-ID" dirty="0"/>
              <a:t> </a:t>
            </a:r>
            <a:r>
              <a:rPr lang="en-ID" dirty="0" err="1"/>
              <a:t>muncul</a:t>
            </a:r>
            <a:r>
              <a:rPr lang="en-ID" dirty="0"/>
              <a:t> </a:t>
            </a:r>
            <a:r>
              <a:rPr lang="en-ID" dirty="0" err="1"/>
              <a:t>tampilan</a:t>
            </a:r>
            <a:r>
              <a:rPr lang="en-ID" dirty="0"/>
              <a:t> </a:t>
            </a:r>
            <a:r>
              <a:rPr lang="en-ID" dirty="0" err="1"/>
              <a:t>berikut</a:t>
            </a:r>
            <a:r>
              <a:rPr lang="en-ID" dirty="0"/>
              <a:t>:</a:t>
            </a:r>
            <a:endParaRPr lang="id-ID" dirty="0"/>
          </a:p>
        </p:txBody>
      </p:sp>
      <p:sp>
        <p:nvSpPr>
          <p:cNvPr id="4" name="Rectangle 3"/>
          <p:cNvSpPr/>
          <p:nvPr/>
        </p:nvSpPr>
        <p:spPr>
          <a:xfrm>
            <a:off x="1948575" y="116632"/>
            <a:ext cx="5182381"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id-ID"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Menjalankan GUI</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1" y="332656"/>
                <a:ext cx="9163356" cy="6552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ctr"/>
                <a:r>
                  <a:rPr lang="en-ID" b="1" u="sng" dirty="0" smtClean="0"/>
                  <a:t>Latihan</a:t>
                </a:r>
                <a:r>
                  <a:rPr lang="en-ID" b="1" u="sng" dirty="0"/>
                  <a:t> </a:t>
                </a:r>
                <a:r>
                  <a:rPr lang="en-ID" b="1" u="sng" dirty="0" err="1"/>
                  <a:t>Soal</a:t>
                </a:r>
                <a:endParaRPr lang="id-ID" dirty="0"/>
              </a:p>
              <a:p>
                <a:r>
                  <a:rPr lang="en-ID" dirty="0"/>
                  <a:t> </a:t>
                </a:r>
                <a:endParaRPr lang="id-ID" dirty="0"/>
              </a:p>
              <a:p>
                <a:pPr marL="342900" lvl="0" indent="-342900">
                  <a:buFont typeface="+mj-lt"/>
                  <a:buAutoNum type="arabicPeriod"/>
                </a:pPr>
                <a:r>
                  <a:rPr lang="en-ID" sz="1600" dirty="0" err="1"/>
                  <a:t>Sebuah</a:t>
                </a:r>
                <a:r>
                  <a:rPr lang="en-ID" sz="1600" dirty="0"/>
                  <a:t> </a:t>
                </a:r>
                <a:r>
                  <a:rPr lang="en-ID" sz="1600" dirty="0" err="1"/>
                  <a:t>benda</a:t>
                </a:r>
                <a:r>
                  <a:rPr lang="en-ID" sz="1600" dirty="0"/>
                  <a:t> </a:t>
                </a:r>
                <a:r>
                  <a:rPr lang="en-ID" sz="1600" dirty="0" err="1"/>
                  <a:t>bergerak</a:t>
                </a:r>
                <a:r>
                  <a:rPr lang="en-ID" sz="1600" dirty="0"/>
                  <a:t> </a:t>
                </a:r>
                <a:r>
                  <a:rPr lang="en-ID" sz="1600" dirty="0" err="1"/>
                  <a:t>lurus</a:t>
                </a:r>
                <a:r>
                  <a:rPr lang="en-ID" sz="1600" dirty="0"/>
                  <a:t> </a:t>
                </a:r>
                <a:r>
                  <a:rPr lang="en-ID" sz="1600" dirty="0" err="1"/>
                  <a:t>pada</a:t>
                </a:r>
                <a:r>
                  <a:rPr lang="en-ID" sz="1600" dirty="0"/>
                  <a:t> </a:t>
                </a:r>
                <a:r>
                  <a:rPr lang="en-ID" sz="1600" dirty="0" err="1"/>
                  <a:t>arah</a:t>
                </a:r>
                <a:r>
                  <a:rPr lang="en-ID" sz="1600" dirty="0"/>
                  <a:t> </a:t>
                </a:r>
                <a:r>
                  <a:rPr lang="en-ID" sz="1600" dirty="0" err="1"/>
                  <a:t>sumbu</a:t>
                </a:r>
                <a:r>
                  <a:rPr lang="en-ID" sz="1600" dirty="0"/>
                  <a:t>-x, </a:t>
                </a:r>
                <a:r>
                  <a:rPr lang="en-ID" sz="1600" dirty="0" err="1"/>
                  <a:t>dengan</a:t>
                </a:r>
                <a:r>
                  <a:rPr lang="en-ID" sz="1600" dirty="0"/>
                  <a:t> </a:t>
                </a:r>
                <a:r>
                  <a:rPr lang="en-ID" sz="1600" dirty="0" err="1"/>
                  <a:t>persamaan</a:t>
                </a:r>
                <a:r>
                  <a:rPr lang="en-ID" sz="1600" dirty="0"/>
                  <a:t> </a:t>
                </a:r>
                <a:r>
                  <a:rPr lang="en-ID" sz="1600" dirty="0" err="1"/>
                  <a:t>posisi</a:t>
                </a:r>
                <a:r>
                  <a:rPr lang="en-ID" sz="1600" dirty="0"/>
                  <a:t> </a:t>
                </a:r>
                <a:r>
                  <a:rPr lang="en-ID" sz="1600" dirty="0" err="1"/>
                  <a:t>benda</a:t>
                </a:r>
                <a:r>
                  <a:rPr lang="en-ID" sz="1600" dirty="0"/>
                  <a:t> </a:t>
                </a:r>
                <a:r>
                  <a:rPr lang="en-ID" sz="1600" dirty="0" err="1"/>
                  <a:t>sebagai</a:t>
                </a:r>
                <a:r>
                  <a:rPr lang="en-ID" sz="1600" dirty="0"/>
                  <a:t> </a:t>
                </a:r>
                <a:r>
                  <a:rPr lang="en-ID" sz="1600" dirty="0" err="1"/>
                  <a:t>fungsi</a:t>
                </a:r>
                <a:r>
                  <a:rPr lang="en-ID" sz="1600" dirty="0"/>
                  <a:t> </a:t>
                </a:r>
                <a:r>
                  <a:rPr lang="en-ID" sz="1600" dirty="0" err="1"/>
                  <a:t>waktu</a:t>
                </a:r>
                <a:r>
                  <a:rPr lang="en-ID" sz="1600" dirty="0"/>
                  <a:t> </a:t>
                </a:r>
                <a:r>
                  <a:rPr lang="en-ID" sz="1600" dirty="0" err="1"/>
                  <a:t>sebagai</a:t>
                </a:r>
                <a:r>
                  <a:rPr lang="en-ID" sz="1600" dirty="0"/>
                  <a:t> </a:t>
                </a:r>
                <a:r>
                  <a:rPr lang="en-ID" sz="1600" dirty="0" err="1"/>
                  <a:t>berikut</a:t>
                </a:r>
                <a:r>
                  <a:rPr lang="en-ID" sz="1600" dirty="0"/>
                  <a:t>:</a:t>
                </a:r>
                <a:endParaRPr lang="id-ID" sz="1600" dirty="0" smtClean="0"/>
              </a:p>
              <a:p>
                <a:pPr lvl="0"/>
                <a14:m>
                  <m:oMathPara xmlns:m="http://schemas.openxmlformats.org/officeDocument/2006/math">
                    <m:oMathParaPr>
                      <m:jc m:val="centerGroup"/>
                    </m:oMathParaPr>
                    <m:oMath xmlns:m="http://schemas.openxmlformats.org/officeDocument/2006/math">
                      <m:acc>
                        <m:accPr>
                          <m:chr m:val="⃗"/>
                          <m:ctrlPr>
                            <a:rPr lang="id-ID" sz="1600" i="1">
                              <a:latin typeface="Cambria Math"/>
                            </a:rPr>
                          </m:ctrlPr>
                        </m:accPr>
                        <m:e>
                          <m:r>
                            <a:rPr lang="en-ID" sz="1600" i="1">
                              <a:latin typeface="Cambria Math"/>
                            </a:rPr>
                            <m:t>𝑥</m:t>
                          </m:r>
                        </m:e>
                      </m:acc>
                      <m:d>
                        <m:dPr>
                          <m:ctrlPr>
                            <a:rPr lang="id-ID" sz="1600" i="1">
                              <a:latin typeface="Cambria Math"/>
                            </a:rPr>
                          </m:ctrlPr>
                        </m:dPr>
                        <m:e>
                          <m:r>
                            <a:rPr lang="en-ID" sz="1600" i="1">
                              <a:latin typeface="Cambria Math"/>
                            </a:rPr>
                            <m:t>𝑡</m:t>
                          </m:r>
                        </m:e>
                      </m:d>
                      <m:r>
                        <a:rPr lang="en-ID" sz="1600" i="1">
                          <a:latin typeface="Cambria Math"/>
                        </a:rPr>
                        <m:t>=</m:t>
                      </m:r>
                      <m:r>
                        <a:rPr lang="en-ID" sz="1600" i="1">
                          <a:latin typeface="Cambria Math"/>
                        </a:rPr>
                        <m:t>2</m:t>
                      </m:r>
                      <m:sSup>
                        <m:sSupPr>
                          <m:ctrlPr>
                            <a:rPr lang="id-ID" sz="1600" i="1">
                              <a:latin typeface="Cambria Math"/>
                            </a:rPr>
                          </m:ctrlPr>
                        </m:sSupPr>
                        <m:e>
                          <m:r>
                            <a:rPr lang="en-ID" sz="1600" i="1">
                              <a:latin typeface="Cambria Math"/>
                            </a:rPr>
                            <m:t>𝑡</m:t>
                          </m:r>
                        </m:e>
                        <m:sup>
                          <m:r>
                            <a:rPr lang="en-ID" sz="1600" i="1">
                              <a:latin typeface="Cambria Math"/>
                            </a:rPr>
                            <m:t>3</m:t>
                          </m:r>
                        </m:sup>
                      </m:sSup>
                      <m:r>
                        <a:rPr lang="en-ID" sz="1600" i="1">
                          <a:latin typeface="Cambria Math"/>
                        </a:rPr>
                        <m:t>+</m:t>
                      </m:r>
                      <m:r>
                        <a:rPr lang="en-ID" sz="1600" i="1">
                          <a:latin typeface="Cambria Math"/>
                        </a:rPr>
                        <m:t>4</m:t>
                      </m:r>
                      <m:sSup>
                        <m:sSupPr>
                          <m:ctrlPr>
                            <a:rPr lang="id-ID" sz="1600" i="1">
                              <a:latin typeface="Cambria Math"/>
                            </a:rPr>
                          </m:ctrlPr>
                        </m:sSupPr>
                        <m:e>
                          <m:r>
                            <a:rPr lang="en-ID" sz="1600" i="1">
                              <a:latin typeface="Cambria Math"/>
                            </a:rPr>
                            <m:t>𝑡</m:t>
                          </m:r>
                        </m:e>
                        <m:sup>
                          <m:r>
                            <a:rPr lang="en-ID" sz="1600" i="1">
                              <a:latin typeface="Cambria Math"/>
                            </a:rPr>
                            <m:t>2</m:t>
                          </m:r>
                        </m:sup>
                      </m:sSup>
                      <m:r>
                        <a:rPr lang="en-ID" sz="1600" i="1">
                          <a:latin typeface="Cambria Math"/>
                        </a:rPr>
                        <m:t>+</m:t>
                      </m:r>
                      <m:r>
                        <a:rPr lang="en-ID" sz="1600" i="1">
                          <a:latin typeface="Cambria Math"/>
                        </a:rPr>
                        <m:t>6</m:t>
                      </m:r>
                      <m:r>
                        <a:rPr lang="en-ID" sz="1600" i="1">
                          <a:latin typeface="Cambria Math"/>
                        </a:rPr>
                        <m:t>𝑡</m:t>
                      </m:r>
                      <m:r>
                        <a:rPr lang="en-ID" sz="1600" i="1">
                          <a:latin typeface="Cambria Math"/>
                        </a:rPr>
                        <m:t>−</m:t>
                      </m:r>
                      <m:r>
                        <a:rPr lang="en-ID" sz="1600" i="1">
                          <a:latin typeface="Cambria Math"/>
                        </a:rPr>
                        <m:t>8</m:t>
                      </m:r>
                    </m:oMath>
                  </m:oMathPara>
                </a14:m>
                <a:endParaRPr lang="id-ID" sz="1600" dirty="0" smtClean="0"/>
              </a:p>
              <a:p>
                <a:r>
                  <a:rPr lang="id-ID" sz="1600" dirty="0" smtClean="0"/>
                  <a:t>	</a:t>
                </a:r>
                <a:r>
                  <a:rPr lang="en-ID" sz="1600" dirty="0" err="1" smtClean="0"/>
                  <a:t>dengan</a:t>
                </a:r>
                <a:r>
                  <a:rPr lang="en-ID" sz="1600" dirty="0" smtClean="0"/>
                  <a:t> </a:t>
                </a:r>
                <a:r>
                  <a:rPr lang="en-ID" sz="1600" dirty="0"/>
                  <a:t>x </a:t>
                </a:r>
                <a:r>
                  <a:rPr lang="en-ID" sz="1600" dirty="0" err="1"/>
                  <a:t>dalam</a:t>
                </a:r>
                <a:r>
                  <a:rPr lang="en-ID" sz="1600" dirty="0"/>
                  <a:t> meter </a:t>
                </a:r>
                <a:r>
                  <a:rPr lang="en-ID" sz="1600" dirty="0" err="1"/>
                  <a:t>dan</a:t>
                </a:r>
                <a:r>
                  <a:rPr lang="en-ID" sz="1600" dirty="0"/>
                  <a:t> t </a:t>
                </a:r>
                <a:r>
                  <a:rPr lang="en-ID" sz="1600" dirty="0" err="1"/>
                  <a:t>dalam</a:t>
                </a:r>
                <a:r>
                  <a:rPr lang="en-ID" sz="1600" dirty="0"/>
                  <a:t> </a:t>
                </a:r>
                <a:r>
                  <a:rPr lang="en-ID" sz="1600" dirty="0" err="1"/>
                  <a:t>detik</a:t>
                </a:r>
                <a:r>
                  <a:rPr lang="en-ID" sz="1600" dirty="0"/>
                  <a:t>.</a:t>
                </a:r>
                <a:endParaRPr lang="id-ID" sz="1600" dirty="0"/>
              </a:p>
              <a:p>
                <a:r>
                  <a:rPr lang="en-ID" sz="1600" dirty="0" err="1" smtClean="0"/>
                  <a:t>Hitunglah</a:t>
                </a:r>
                <a:r>
                  <a:rPr lang="en-ID" sz="1600" dirty="0"/>
                  <a:t>:</a:t>
                </a:r>
                <a:endParaRPr lang="id-ID" sz="1600" dirty="0"/>
              </a:p>
              <a:p>
                <a:pPr marL="342900" lvl="0" indent="-342900">
                  <a:buFont typeface="+mj-lt"/>
                  <a:buAutoNum type="alphaLcPeriod"/>
                </a:pPr>
                <a:r>
                  <a:rPr lang="en-ID" sz="1600" dirty="0" err="1" smtClean="0"/>
                  <a:t>Posisi</a:t>
                </a:r>
                <a:r>
                  <a:rPr lang="en-ID" sz="1600" dirty="0" smtClean="0"/>
                  <a:t> </a:t>
                </a:r>
                <a:r>
                  <a:rPr lang="en-ID" sz="1600" dirty="0" err="1"/>
                  <a:t>partikel</a:t>
                </a:r>
                <a:r>
                  <a:rPr lang="en-ID" sz="1600" dirty="0"/>
                  <a:t> </a:t>
                </a:r>
                <a:r>
                  <a:rPr lang="en-ID" sz="1600" dirty="0" err="1"/>
                  <a:t>saat</a:t>
                </a:r>
                <a:r>
                  <a:rPr lang="en-ID" sz="1600" dirty="0"/>
                  <a:t> t = 2 </a:t>
                </a:r>
                <a:r>
                  <a:rPr lang="en-ID" sz="1600" dirty="0" err="1" smtClean="0"/>
                  <a:t>detik</a:t>
                </a:r>
                <a:r>
                  <a:rPr lang="en-ID" sz="1600" dirty="0" smtClean="0"/>
                  <a:t>.</a:t>
                </a:r>
                <a:endParaRPr lang="id-ID" sz="1600" dirty="0" smtClean="0"/>
              </a:p>
              <a:p>
                <a:pPr marL="342900" lvl="0" indent="-342900">
                  <a:buFont typeface="+mj-lt"/>
                  <a:buAutoNum type="alphaLcPeriod"/>
                </a:pPr>
                <a:r>
                  <a:rPr lang="en-ID" sz="1600" dirty="0" err="1" smtClean="0"/>
                  <a:t>Kecepatan</a:t>
                </a:r>
                <a:r>
                  <a:rPr lang="en-ID" sz="1600" dirty="0" smtClean="0"/>
                  <a:t> </a:t>
                </a:r>
                <a:r>
                  <a:rPr lang="en-ID" sz="1600" dirty="0"/>
                  <a:t>rata-rata </a:t>
                </a:r>
                <a:r>
                  <a:rPr lang="en-ID" sz="1600" dirty="0" err="1"/>
                  <a:t>antara</a:t>
                </a:r>
                <a:r>
                  <a:rPr lang="en-ID" sz="1600" dirty="0"/>
                  <a:t> t = 1 </a:t>
                </a:r>
                <a:r>
                  <a:rPr lang="en-ID" sz="1600" dirty="0" err="1"/>
                  <a:t>detik</a:t>
                </a:r>
                <a:r>
                  <a:rPr lang="en-ID" sz="1600" dirty="0"/>
                  <a:t> </a:t>
                </a:r>
                <a:r>
                  <a:rPr lang="en-ID" sz="1600" dirty="0" err="1"/>
                  <a:t>dan</a:t>
                </a:r>
                <a:r>
                  <a:rPr lang="en-ID" sz="1600" dirty="0"/>
                  <a:t> t = 2 </a:t>
                </a:r>
                <a:r>
                  <a:rPr lang="en-ID" sz="1600" dirty="0" err="1" smtClean="0"/>
                  <a:t>detik</a:t>
                </a:r>
                <a:r>
                  <a:rPr lang="en-ID" sz="1600" dirty="0" smtClean="0"/>
                  <a:t>.</a:t>
                </a:r>
                <a:endParaRPr lang="id-ID" sz="1600" dirty="0" smtClean="0"/>
              </a:p>
              <a:p>
                <a:pPr marL="342900" lvl="0" indent="-342900">
                  <a:buFont typeface="+mj-lt"/>
                  <a:buAutoNum type="alphaLcPeriod"/>
                </a:pPr>
                <a:r>
                  <a:rPr lang="en-ID" sz="1600" dirty="0" err="1" smtClean="0"/>
                  <a:t>Kecepatan</a:t>
                </a:r>
                <a:r>
                  <a:rPr lang="en-ID" sz="1600" dirty="0" smtClean="0"/>
                  <a:t> </a:t>
                </a:r>
                <a:r>
                  <a:rPr lang="en-ID" sz="1600" dirty="0" err="1"/>
                  <a:t>sesaat</a:t>
                </a:r>
                <a:r>
                  <a:rPr lang="en-ID" sz="1600" dirty="0"/>
                  <a:t> </a:t>
                </a:r>
                <a:r>
                  <a:rPr lang="en-ID" sz="1600" dirty="0" err="1"/>
                  <a:t>pada</a:t>
                </a:r>
                <a:r>
                  <a:rPr lang="en-ID" sz="1600" dirty="0"/>
                  <a:t> t = 4 </a:t>
                </a:r>
                <a:r>
                  <a:rPr lang="en-ID" sz="1600" dirty="0" err="1" smtClean="0"/>
                  <a:t>detik</a:t>
                </a:r>
                <a:r>
                  <a:rPr lang="en-ID" sz="1600" dirty="0" smtClean="0"/>
                  <a:t>.</a:t>
                </a:r>
                <a:endParaRPr lang="id-ID" sz="1600" dirty="0" smtClean="0"/>
              </a:p>
              <a:p>
                <a:pPr marL="342900" lvl="0" indent="-342900">
                  <a:buFont typeface="+mj-lt"/>
                  <a:buAutoNum type="alphaLcPeriod"/>
                </a:pPr>
                <a:r>
                  <a:rPr lang="en-ID" sz="1600" dirty="0" err="1" smtClean="0"/>
                  <a:t>Percepatan</a:t>
                </a:r>
                <a:r>
                  <a:rPr lang="en-ID" sz="1600" dirty="0" smtClean="0"/>
                  <a:t> </a:t>
                </a:r>
                <a:r>
                  <a:rPr lang="en-ID" sz="1600" dirty="0"/>
                  <a:t>rata-rata </a:t>
                </a:r>
                <a:r>
                  <a:rPr lang="en-ID" sz="1600" dirty="0" err="1"/>
                  <a:t>antara</a:t>
                </a:r>
                <a:r>
                  <a:rPr lang="en-ID" sz="1600" dirty="0"/>
                  <a:t> t = 1 </a:t>
                </a:r>
                <a:r>
                  <a:rPr lang="en-ID" sz="1600" dirty="0" err="1"/>
                  <a:t>detik</a:t>
                </a:r>
                <a:r>
                  <a:rPr lang="en-ID" sz="1600" dirty="0"/>
                  <a:t> </a:t>
                </a:r>
                <a:r>
                  <a:rPr lang="en-ID" sz="1600" dirty="0" err="1"/>
                  <a:t>dan</a:t>
                </a:r>
                <a:r>
                  <a:rPr lang="en-ID" sz="1600" dirty="0"/>
                  <a:t> t = 2 </a:t>
                </a:r>
                <a:r>
                  <a:rPr lang="en-ID" sz="1600" dirty="0" err="1" smtClean="0"/>
                  <a:t>detik</a:t>
                </a:r>
                <a:r>
                  <a:rPr lang="en-ID" sz="1600" dirty="0" smtClean="0"/>
                  <a:t>.</a:t>
                </a:r>
                <a:endParaRPr lang="id-ID" sz="1600" dirty="0" smtClean="0"/>
              </a:p>
              <a:p>
                <a:pPr marL="342900" lvl="0" indent="-342900">
                  <a:buFont typeface="+mj-lt"/>
                  <a:buAutoNum type="alphaLcPeriod"/>
                </a:pPr>
                <a:r>
                  <a:rPr lang="en-ID" sz="1600" dirty="0" err="1" smtClean="0"/>
                  <a:t>Percepatan</a:t>
                </a:r>
                <a:r>
                  <a:rPr lang="en-ID" sz="1600" dirty="0" smtClean="0"/>
                  <a:t> </a:t>
                </a:r>
                <a:r>
                  <a:rPr lang="en-ID" sz="1600" dirty="0" err="1"/>
                  <a:t>sesaat</a:t>
                </a:r>
                <a:r>
                  <a:rPr lang="en-ID" sz="1600" dirty="0"/>
                  <a:t> </a:t>
                </a:r>
                <a:r>
                  <a:rPr lang="en-ID" sz="1600" dirty="0" err="1"/>
                  <a:t>pada</a:t>
                </a:r>
                <a:r>
                  <a:rPr lang="en-ID" sz="1600" dirty="0"/>
                  <a:t> t = 4 </a:t>
                </a:r>
                <a:r>
                  <a:rPr lang="en-ID" sz="1600" dirty="0" err="1"/>
                  <a:t>detik</a:t>
                </a:r>
                <a:r>
                  <a:rPr lang="en-ID" sz="1600" dirty="0"/>
                  <a:t>.</a:t>
                </a:r>
                <a:endParaRPr lang="id-ID" sz="1600" dirty="0"/>
              </a:p>
              <a:p>
                <a:r>
                  <a:rPr lang="en-ID" sz="1600" dirty="0" smtClean="0"/>
                  <a:t> </a:t>
                </a:r>
                <a:endParaRPr lang="id-ID" sz="1600" dirty="0" smtClean="0"/>
              </a:p>
              <a:p>
                <a:pPr marL="342900" lvl="0" indent="-342900">
                  <a:buFont typeface="+mj-lt"/>
                  <a:buAutoNum type="arabicPeriod" startAt="2"/>
                </a:pPr>
                <a:r>
                  <a:rPr lang="en-ID" sz="1600" dirty="0" err="1" smtClean="0"/>
                  <a:t>Sebuah</a:t>
                </a:r>
                <a:r>
                  <a:rPr lang="en-ID" sz="1600" dirty="0" smtClean="0"/>
                  <a:t> </a:t>
                </a:r>
                <a:r>
                  <a:rPr lang="en-ID" sz="1600" dirty="0" err="1" smtClean="0"/>
                  <a:t>mobil</a:t>
                </a:r>
                <a:r>
                  <a:rPr lang="en-ID" sz="1600" dirty="0" smtClean="0"/>
                  <a:t> </a:t>
                </a:r>
                <a:r>
                  <a:rPr lang="en-ID" sz="1600" dirty="0" err="1" smtClean="0"/>
                  <a:t>bergerak</a:t>
                </a:r>
                <a:r>
                  <a:rPr lang="en-ID" sz="1600" dirty="0" smtClean="0"/>
                  <a:t> </a:t>
                </a:r>
                <a:r>
                  <a:rPr lang="en-ID" sz="1600" dirty="0" err="1" smtClean="0"/>
                  <a:t>dengan</a:t>
                </a:r>
                <a:r>
                  <a:rPr lang="en-ID" sz="1600" dirty="0" smtClean="0"/>
                  <a:t> </a:t>
                </a:r>
                <a:r>
                  <a:rPr lang="en-ID" sz="1600" dirty="0" err="1" smtClean="0"/>
                  <a:t>kelajuan</a:t>
                </a:r>
                <a:r>
                  <a:rPr lang="en-ID" sz="1600" dirty="0" smtClean="0"/>
                  <a:t> </a:t>
                </a:r>
                <a:r>
                  <a:rPr lang="en-ID" sz="1600" dirty="0" err="1" smtClean="0"/>
                  <a:t>awal</a:t>
                </a:r>
                <a:r>
                  <a:rPr lang="en-ID" sz="1600" dirty="0" smtClean="0"/>
                  <a:t> 72 km/jam, </a:t>
                </a:r>
                <a:r>
                  <a:rPr lang="en-ID" sz="1600" dirty="0" err="1" smtClean="0"/>
                  <a:t>kemudian</a:t>
                </a:r>
                <a:r>
                  <a:rPr lang="en-ID" sz="1600" dirty="0" smtClean="0"/>
                  <a:t> </a:t>
                </a:r>
                <a:r>
                  <a:rPr lang="en-ID" sz="1600" dirty="0" err="1" smtClean="0"/>
                  <a:t>direm</a:t>
                </a:r>
                <a:r>
                  <a:rPr lang="en-ID" sz="1600" dirty="0" smtClean="0"/>
                  <a:t> </a:t>
                </a:r>
                <a:r>
                  <a:rPr lang="en-ID" sz="1600" dirty="0" err="1" smtClean="0"/>
                  <a:t>hingga</a:t>
                </a:r>
                <a:r>
                  <a:rPr lang="en-ID" sz="1600" dirty="0" smtClean="0"/>
                  <a:t> </a:t>
                </a:r>
                <a:r>
                  <a:rPr lang="en-ID" sz="1600" dirty="0" err="1" smtClean="0"/>
                  <a:t>berhenti</a:t>
                </a:r>
                <a:r>
                  <a:rPr lang="en-ID" sz="1600" dirty="0" smtClean="0"/>
                  <a:t> </a:t>
                </a:r>
                <a:r>
                  <a:rPr lang="en-ID" sz="1600" dirty="0" err="1" smtClean="0"/>
                  <a:t>pada</a:t>
                </a:r>
                <a:r>
                  <a:rPr lang="en-ID" sz="1600" dirty="0" smtClean="0"/>
                  <a:t> </a:t>
                </a:r>
                <a:r>
                  <a:rPr lang="en-ID" sz="1600" dirty="0" err="1" smtClean="0"/>
                  <a:t>jarak</a:t>
                </a:r>
                <a:r>
                  <a:rPr lang="en-ID" sz="1600" dirty="0" smtClean="0"/>
                  <a:t> 40 meter </a:t>
                </a:r>
                <a:r>
                  <a:rPr lang="en-ID" sz="1600" dirty="0" err="1" smtClean="0"/>
                  <a:t>dari</a:t>
                </a:r>
                <a:r>
                  <a:rPr lang="en-ID" sz="1600" dirty="0" smtClean="0"/>
                  <a:t> </a:t>
                </a:r>
                <a:r>
                  <a:rPr lang="en-ID" sz="1600" dirty="0" err="1" smtClean="0"/>
                  <a:t>tempat</a:t>
                </a:r>
                <a:r>
                  <a:rPr lang="en-ID" sz="1600" dirty="0" smtClean="0"/>
                  <a:t> </a:t>
                </a:r>
                <a:r>
                  <a:rPr lang="en-ID" sz="1600" dirty="0" err="1" smtClean="0"/>
                  <a:t>mulainya</a:t>
                </a:r>
                <a:r>
                  <a:rPr lang="en-ID" sz="1600" dirty="0" smtClean="0"/>
                  <a:t> </a:t>
                </a:r>
                <a:r>
                  <a:rPr lang="en-ID" sz="1600" dirty="0" err="1" smtClean="0"/>
                  <a:t>pengereman</a:t>
                </a:r>
                <a:r>
                  <a:rPr lang="en-ID" sz="1600" dirty="0" smtClean="0"/>
                  <a:t>. </a:t>
                </a:r>
                <a:r>
                  <a:rPr lang="en-ID" sz="1600" dirty="0" err="1" smtClean="0"/>
                  <a:t>Tentukan</a:t>
                </a:r>
                <a:r>
                  <a:rPr lang="en-ID" sz="1600" dirty="0" smtClean="0"/>
                  <a:t> </a:t>
                </a:r>
                <a:r>
                  <a:rPr lang="en-ID" sz="1600" dirty="0" err="1" smtClean="0"/>
                  <a:t>nilai</a:t>
                </a:r>
                <a:r>
                  <a:rPr lang="en-ID" sz="1600" dirty="0" smtClean="0"/>
                  <a:t> </a:t>
                </a:r>
                <a:r>
                  <a:rPr lang="en-ID" sz="1600" dirty="0" err="1" smtClean="0"/>
                  <a:t>perlambatan</a:t>
                </a:r>
                <a:r>
                  <a:rPr lang="en-ID" sz="1600" dirty="0" smtClean="0"/>
                  <a:t> yang </a:t>
                </a:r>
                <a:r>
                  <a:rPr lang="en-ID" sz="1600" dirty="0" err="1" smtClean="0"/>
                  <a:t>diberikan</a:t>
                </a:r>
                <a:r>
                  <a:rPr lang="en-ID" sz="1600" dirty="0" smtClean="0"/>
                  <a:t> </a:t>
                </a:r>
                <a:r>
                  <a:rPr lang="en-ID" sz="1600" dirty="0" err="1" smtClean="0"/>
                  <a:t>mobil</a:t>
                </a:r>
                <a:r>
                  <a:rPr lang="en-ID" sz="1600" dirty="0" smtClean="0"/>
                  <a:t> </a:t>
                </a:r>
                <a:r>
                  <a:rPr lang="en-ID" sz="1600" dirty="0" err="1" smtClean="0"/>
                  <a:t>tersebut</a:t>
                </a:r>
                <a:r>
                  <a:rPr lang="en-ID" sz="1600" dirty="0" smtClean="0"/>
                  <a:t>?</a:t>
                </a:r>
                <a:endParaRPr lang="id-ID" sz="1600" dirty="0" smtClean="0"/>
              </a:p>
              <a:p>
                <a:pPr lvl="0"/>
                <a:endParaRPr lang="id-ID" sz="1600" dirty="0"/>
              </a:p>
              <a:p>
                <a:pPr marL="342900" lvl="0" indent="-342900">
                  <a:buFont typeface="+mj-lt"/>
                  <a:buAutoNum type="arabicPeriod" startAt="3"/>
                </a:pPr>
                <a:r>
                  <a:rPr lang="en-ID" sz="1600" dirty="0" err="1" smtClean="0"/>
                  <a:t>Sebuah</a:t>
                </a:r>
                <a:r>
                  <a:rPr lang="en-ID" sz="1600" dirty="0" smtClean="0"/>
                  <a:t> </a:t>
                </a:r>
                <a:r>
                  <a:rPr lang="en-ID" sz="1600" dirty="0" err="1"/>
                  <a:t>benda</a:t>
                </a:r>
                <a:r>
                  <a:rPr lang="en-ID" sz="1600" dirty="0"/>
                  <a:t> </a:t>
                </a:r>
                <a:r>
                  <a:rPr lang="en-ID" sz="1600" dirty="0" err="1"/>
                  <a:t>mula-mula</a:t>
                </a:r>
                <a:r>
                  <a:rPr lang="en-ID" sz="1600" dirty="0"/>
                  <a:t> </a:t>
                </a:r>
                <a:r>
                  <a:rPr lang="en-ID" sz="1600" dirty="0" err="1"/>
                  <a:t>bergerak</a:t>
                </a:r>
                <a:r>
                  <a:rPr lang="en-ID" sz="1600" dirty="0"/>
                  <a:t> </a:t>
                </a:r>
                <a:r>
                  <a:rPr lang="en-ID" sz="1600" dirty="0" err="1"/>
                  <a:t>dengan</a:t>
                </a:r>
                <a:r>
                  <a:rPr lang="en-ID" sz="1600" dirty="0"/>
                  <a:t> </a:t>
                </a:r>
                <a:r>
                  <a:rPr lang="en-ID" sz="1600" dirty="0" err="1"/>
                  <a:t>kecepatan</a:t>
                </a:r>
                <a:r>
                  <a:rPr lang="en-ID" sz="1600" dirty="0"/>
                  <a:t> 25 m/s </a:t>
                </a:r>
                <a:r>
                  <a:rPr lang="en-ID" sz="1600" dirty="0" err="1"/>
                  <a:t>lalu</a:t>
                </a:r>
                <a:r>
                  <a:rPr lang="en-ID" sz="1600" dirty="0"/>
                  <a:t> </a:t>
                </a:r>
                <a:r>
                  <a:rPr lang="en-ID" sz="1600" dirty="0" err="1"/>
                  <a:t>dipercepat</a:t>
                </a:r>
                <a:r>
                  <a:rPr lang="en-ID" sz="1600" dirty="0"/>
                  <a:t> </a:t>
                </a:r>
                <a:r>
                  <a:rPr lang="en-ID" sz="1600" dirty="0" err="1"/>
                  <a:t>sehingga</a:t>
                </a:r>
                <a:r>
                  <a:rPr lang="en-ID" sz="1600" dirty="0"/>
                  <a:t> </a:t>
                </a:r>
                <a:r>
                  <a:rPr lang="en-ID" sz="1600" dirty="0" err="1"/>
                  <a:t>dalam</a:t>
                </a:r>
                <a:r>
                  <a:rPr lang="en-ID" sz="1600" dirty="0"/>
                  <a:t> </a:t>
                </a:r>
                <a:r>
                  <a:rPr lang="en-ID" sz="1600" dirty="0" err="1"/>
                  <a:t>waktu</a:t>
                </a:r>
                <a:r>
                  <a:rPr lang="en-ID" sz="1600" dirty="0"/>
                  <a:t> 5 </a:t>
                </a:r>
                <a:r>
                  <a:rPr lang="en-ID" sz="1600" dirty="0" err="1"/>
                  <a:t>sekon</a:t>
                </a:r>
                <a:r>
                  <a:rPr lang="en-ID" sz="1600" dirty="0"/>
                  <a:t> </a:t>
                </a:r>
                <a:r>
                  <a:rPr lang="en-ID" sz="1600" dirty="0" err="1"/>
                  <a:t>kecepatannya</a:t>
                </a:r>
                <a:r>
                  <a:rPr lang="en-ID" sz="1600" dirty="0"/>
                  <a:t> </a:t>
                </a:r>
                <a:r>
                  <a:rPr lang="en-ID" sz="1600" dirty="0" err="1"/>
                  <a:t>menjadi</a:t>
                </a:r>
                <a:r>
                  <a:rPr lang="en-ID" sz="1600" dirty="0"/>
                  <a:t> 40 m/s. </a:t>
                </a:r>
                <a:r>
                  <a:rPr lang="en-ID" sz="1600" dirty="0" err="1"/>
                  <a:t>Jarak</a:t>
                </a:r>
                <a:r>
                  <a:rPr lang="en-ID" sz="1600" dirty="0"/>
                  <a:t> yang </a:t>
                </a:r>
                <a:r>
                  <a:rPr lang="en-ID" sz="1600" dirty="0" err="1"/>
                  <a:t>ditempuh</a:t>
                </a:r>
                <a:r>
                  <a:rPr lang="en-ID" sz="1600" dirty="0"/>
                  <a:t> </a:t>
                </a:r>
                <a:r>
                  <a:rPr lang="en-ID" sz="1600" dirty="0" err="1"/>
                  <a:t>benda</a:t>
                </a:r>
                <a:r>
                  <a:rPr lang="en-ID" sz="1600" dirty="0"/>
                  <a:t> </a:t>
                </a:r>
                <a:r>
                  <a:rPr lang="en-ID" sz="1600" dirty="0" err="1"/>
                  <a:t>setelah</a:t>
                </a:r>
                <a:r>
                  <a:rPr lang="en-ID" sz="1600" dirty="0"/>
                  <a:t> 5 </a:t>
                </a:r>
                <a:r>
                  <a:rPr lang="en-ID" sz="1600" dirty="0" err="1"/>
                  <a:t>sekon</a:t>
                </a:r>
                <a:r>
                  <a:rPr lang="en-ID" sz="1600" dirty="0"/>
                  <a:t> </a:t>
                </a:r>
                <a:r>
                  <a:rPr lang="en-ID" sz="1600" dirty="0" err="1"/>
                  <a:t>tersebut</a:t>
                </a:r>
                <a:r>
                  <a:rPr lang="en-ID" sz="1600" dirty="0"/>
                  <a:t> </a:t>
                </a:r>
                <a:r>
                  <a:rPr lang="en-ID" sz="1600" dirty="0" err="1"/>
                  <a:t>adalah</a:t>
                </a:r>
                <a:r>
                  <a:rPr lang="en-GB" sz="1600" dirty="0"/>
                  <a:t>! </a:t>
                </a:r>
                <a:endParaRPr lang="id-ID" sz="1600" dirty="0" smtClean="0"/>
              </a:p>
              <a:p>
                <a:pPr lvl="0"/>
                <a:endParaRPr lang="id-ID" sz="1600" dirty="0" smtClean="0"/>
              </a:p>
              <a:p>
                <a:pPr marL="342900" lvl="0" indent="-342900">
                  <a:buFont typeface="+mj-lt"/>
                  <a:buAutoNum type="arabicPeriod" startAt="4"/>
                </a:pPr>
                <a:r>
                  <a:rPr lang="en-ID" sz="1600" dirty="0" err="1" smtClean="0"/>
                  <a:t>Sebuah</a:t>
                </a:r>
                <a:r>
                  <a:rPr lang="en-ID" sz="1600" dirty="0" smtClean="0"/>
                  <a:t> </a:t>
                </a:r>
                <a:r>
                  <a:rPr lang="en-ID" sz="1600" dirty="0" err="1"/>
                  <a:t>mobil</a:t>
                </a:r>
                <a:r>
                  <a:rPr lang="en-ID" sz="1600" dirty="0"/>
                  <a:t> </a:t>
                </a:r>
                <a:r>
                  <a:rPr lang="en-ID" sz="1600" dirty="0" err="1"/>
                  <a:t>bergerak</a:t>
                </a:r>
                <a:r>
                  <a:rPr lang="en-ID" sz="1600" dirty="0"/>
                  <a:t> </a:t>
                </a:r>
                <a:r>
                  <a:rPr lang="en-ID" sz="1600" dirty="0" err="1"/>
                  <a:t>lurus</a:t>
                </a:r>
                <a:r>
                  <a:rPr lang="en-ID" sz="1600" dirty="0"/>
                  <a:t> </a:t>
                </a:r>
                <a:r>
                  <a:rPr lang="en-ID" sz="1600" dirty="0" err="1"/>
                  <a:t>dengan</a:t>
                </a:r>
                <a:r>
                  <a:rPr lang="en-ID" sz="1600" dirty="0"/>
                  <a:t> </a:t>
                </a:r>
                <a:r>
                  <a:rPr lang="en-ID" sz="1600" dirty="0" err="1"/>
                  <a:t>kecepatan</a:t>
                </a:r>
                <a:r>
                  <a:rPr lang="en-ID" sz="1600" dirty="0"/>
                  <a:t> </a:t>
                </a:r>
                <a:r>
                  <a:rPr lang="en-ID" sz="1600" dirty="0" err="1"/>
                  <a:t>awal</a:t>
                </a:r>
                <a:r>
                  <a:rPr lang="en-ID" sz="1600" dirty="0"/>
                  <a:t> 36 km/jam, </a:t>
                </a:r>
                <a:r>
                  <a:rPr lang="en-ID" sz="1600" dirty="0" err="1"/>
                  <a:t>setelah</a:t>
                </a:r>
                <a:r>
                  <a:rPr lang="en-ID" sz="1600" dirty="0"/>
                  <a:t> </a:t>
                </a:r>
                <a:r>
                  <a:rPr lang="en-ID" sz="1600" dirty="0" err="1"/>
                  <a:t>menempuh</a:t>
                </a:r>
                <a:r>
                  <a:rPr lang="en-ID" sz="1600" dirty="0"/>
                  <a:t> </a:t>
                </a:r>
                <a:r>
                  <a:rPr lang="en-ID" sz="1600" dirty="0" err="1"/>
                  <a:t>jarak</a:t>
                </a:r>
                <a:r>
                  <a:rPr lang="en-ID" sz="1600" dirty="0"/>
                  <a:t> 150 meter </a:t>
                </a:r>
                <a:r>
                  <a:rPr lang="en-ID" sz="1600" dirty="0" err="1"/>
                  <a:t>kecepatan</a:t>
                </a:r>
                <a:r>
                  <a:rPr lang="en-ID" sz="1600" dirty="0"/>
                  <a:t> </a:t>
                </a:r>
                <a:r>
                  <a:rPr lang="en-ID" sz="1600" dirty="0" err="1"/>
                  <a:t>menjadi</a:t>
                </a:r>
                <a:r>
                  <a:rPr lang="en-ID" sz="1600" dirty="0"/>
                  <a:t> 72 km/jam. </a:t>
                </a:r>
                <a:r>
                  <a:rPr lang="id-ID" sz="1600" dirty="0"/>
                  <a:t>Maka :</a:t>
                </a:r>
                <a:endParaRPr lang="id-ID" sz="1600" dirty="0"/>
              </a:p>
              <a:p>
                <a:pPr marL="342900" lvl="0" indent="-342900">
                  <a:buFont typeface="+mj-lt"/>
                  <a:buAutoNum type="alphaLcPeriod"/>
                </a:pPr>
                <a:r>
                  <a:rPr lang="en-ID" sz="1600" dirty="0" err="1"/>
                  <a:t>Waktu</a:t>
                </a:r>
                <a:r>
                  <a:rPr lang="en-ID" sz="1600" dirty="0"/>
                  <a:t> </a:t>
                </a:r>
                <a:r>
                  <a:rPr lang="en-ID" sz="1600" dirty="0" err="1"/>
                  <a:t>tempuh</a:t>
                </a:r>
                <a:r>
                  <a:rPr lang="en-ID" sz="1600" dirty="0"/>
                  <a:t> </a:t>
                </a:r>
                <a:r>
                  <a:rPr lang="en-ID" sz="1600" dirty="0" err="1"/>
                  <a:t>mobil</a:t>
                </a:r>
                <a:r>
                  <a:rPr lang="en-ID" sz="1600" dirty="0"/>
                  <a:t> </a:t>
                </a:r>
                <a:r>
                  <a:rPr lang="en-ID" sz="1600" dirty="0" err="1" smtClean="0"/>
                  <a:t>adalah</a:t>
                </a:r>
                <a:r>
                  <a:rPr lang="en-ID" sz="1600" dirty="0" smtClean="0"/>
                  <a:t>?</a:t>
                </a:r>
                <a:endParaRPr lang="id-ID" sz="1600" dirty="0" smtClean="0"/>
              </a:p>
              <a:p>
                <a:pPr marL="342900" lvl="0" indent="-342900">
                  <a:buFont typeface="+mj-lt"/>
                  <a:buAutoNum type="alphaLcPeriod"/>
                </a:pPr>
                <a:r>
                  <a:rPr lang="en-ID" sz="1600" dirty="0" err="1" smtClean="0"/>
                  <a:t>Buatlah</a:t>
                </a:r>
                <a:r>
                  <a:rPr lang="en-ID" sz="1600" dirty="0" smtClean="0"/>
                  <a:t> </a:t>
                </a:r>
                <a:r>
                  <a:rPr lang="en-ID" sz="1600" dirty="0" err="1"/>
                  <a:t>tampilan</a:t>
                </a:r>
                <a:r>
                  <a:rPr lang="en-ID" sz="1600" dirty="0"/>
                  <a:t> GUI </a:t>
                </a:r>
                <a:r>
                  <a:rPr lang="en-ID" sz="1600" dirty="0" err="1"/>
                  <a:t>sesuai</a:t>
                </a:r>
                <a:r>
                  <a:rPr lang="en-ID" sz="1600" dirty="0"/>
                  <a:t> </a:t>
                </a:r>
                <a:r>
                  <a:rPr lang="en-ID" sz="1600" dirty="0" err="1"/>
                  <a:t>dengan</a:t>
                </a:r>
                <a:r>
                  <a:rPr lang="en-ID" sz="1600" dirty="0"/>
                  <a:t> </a:t>
                </a:r>
                <a:r>
                  <a:rPr lang="en-ID" sz="1600" dirty="0" err="1"/>
                  <a:t>jawaban</a:t>
                </a:r>
                <a:r>
                  <a:rPr lang="en-ID" sz="1600" dirty="0"/>
                  <a:t> </a:t>
                </a:r>
                <a:r>
                  <a:rPr lang="en-ID" sz="1600" dirty="0" err="1"/>
                  <a:t>persoalan</a:t>
                </a:r>
                <a:r>
                  <a:rPr lang="en-ID" sz="1600" dirty="0"/>
                  <a:t> </a:t>
                </a:r>
                <a:r>
                  <a:rPr lang="en-ID" sz="1600" dirty="0" err="1"/>
                  <a:t>tersebut</a:t>
                </a:r>
                <a:r>
                  <a:rPr lang="id-ID" sz="1600" dirty="0" smtClean="0"/>
                  <a:t>!</a:t>
                </a:r>
                <a:endParaRPr lang="id-ID" sz="1600" dirty="0" smtClean="0"/>
              </a:p>
              <a:p>
                <a:pPr marL="342900" lvl="0" indent="-342900">
                  <a:buFont typeface="+mj-lt"/>
                  <a:buAutoNum type="alphaLcPeriod"/>
                </a:pPr>
                <a:r>
                  <a:rPr lang="en-ID" sz="1600" dirty="0" err="1" smtClean="0"/>
                  <a:t>Buatlah</a:t>
                </a:r>
                <a:r>
                  <a:rPr lang="en-ID" sz="1600" dirty="0" smtClean="0"/>
                  <a:t> </a:t>
                </a:r>
                <a:r>
                  <a:rPr lang="en-ID" sz="1600" dirty="0"/>
                  <a:t>coding program </a:t>
                </a:r>
                <a:r>
                  <a:rPr lang="en-ID" sz="1600" dirty="0" err="1"/>
                  <a:t>sesuai</a:t>
                </a:r>
                <a:r>
                  <a:rPr lang="en-ID" sz="1600" dirty="0"/>
                  <a:t> </a:t>
                </a:r>
                <a:r>
                  <a:rPr lang="en-ID" sz="1600" dirty="0" err="1"/>
                  <a:t>dengan</a:t>
                </a:r>
                <a:r>
                  <a:rPr lang="en-ID" sz="1600" dirty="0"/>
                  <a:t> GUI yang </a:t>
                </a:r>
                <a:r>
                  <a:rPr lang="en-ID" sz="1600" dirty="0" err="1"/>
                  <a:t>telah</a:t>
                </a:r>
                <a:r>
                  <a:rPr lang="en-ID" sz="1600" dirty="0"/>
                  <a:t> </a:t>
                </a:r>
                <a:r>
                  <a:rPr lang="en-ID" sz="1600" dirty="0" err="1"/>
                  <a:t>dibuat</a:t>
                </a:r>
                <a:r>
                  <a:rPr lang="id-ID" sz="1600" dirty="0"/>
                  <a:t>!</a:t>
                </a:r>
                <a:endParaRPr lang="id-ID" sz="1600" dirty="0"/>
              </a:p>
            </p:txBody>
          </p:sp>
        </mc:Choice>
        <mc:Fallback>
          <p:sp>
            <p:nvSpPr>
              <p:cNvPr id="3" name="Rectangle 2"/>
              <p:cNvSpPr>
                <a:spLocks noRot="1" noChangeAspect="1" noMove="1" noResize="1" noEditPoints="1" noAdjustHandles="1" noChangeArrowheads="1" noChangeShapeType="1" noTextEdit="1"/>
              </p:cNvSpPr>
              <p:nvPr/>
            </p:nvSpPr>
            <p:spPr>
              <a:xfrm>
                <a:off x="1" y="332656"/>
                <a:ext cx="9163356" cy="6552565"/>
              </a:xfrm>
              <a:prstGeom prst="rect">
                <a:avLst/>
              </a:prstGeom>
              <a:blipFill rotWithShape="1">
                <a:blip r:embed="rId1"/>
                <a:stretch>
                  <a:fillRect l="-132" t="-202" r="-135" b="-185"/>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332656"/>
            <a:ext cx="8064896"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id-ID"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POSISI, JARAK, dan perpindahan</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Rectangle 4"/>
          <p:cNvSpPr/>
          <p:nvPr/>
        </p:nvSpPr>
        <p:spPr>
          <a:xfrm>
            <a:off x="395536" y="1340768"/>
            <a:ext cx="8496944"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69875" algn="just" eaLnBrk="0" fontAlgn="base" hangingPunct="0">
              <a:spcBef>
                <a:spcPct val="0"/>
              </a:spcBef>
              <a:spcAft>
                <a:spcPct val="0"/>
              </a:spcAft>
            </a:pPr>
            <a:r>
              <a:rPr kumimoji="0" lang="id-ID"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Posisi</a:t>
            </a:r>
            <a:r>
              <a:rPr kumimoji="0" lang="id-ID"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adalah letak suatu benda pada suatu waktu tertentu terhadap suatu titik acuan tertentu. Dengan kata lain, posisi merupakan besaran vektor yang menyatakan kedudukan suatu benda terhadap titik acuan, dimana kedudukan tersebut dinyatakan dalam </a:t>
            </a:r>
            <a:r>
              <a:rPr kumimoji="0" lang="id-ID"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besar</a:t>
            </a:r>
            <a:r>
              <a:rPr kumimoji="0" lang="id-ID"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dan </a:t>
            </a:r>
            <a:r>
              <a:rPr kumimoji="0" lang="id-ID" b="0" i="1"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arah</a:t>
            </a:r>
            <a:r>
              <a:rPr kumimoji="0" lang="id-ID"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a:t>
            </a:r>
            <a:endParaRPr kumimoji="0" lang="id-ID" b="0" i="0" u="none" strike="noStrike" cap="none" normalizeH="0" baseline="0" dirty="0" smtClean="0">
              <a:ln>
                <a:noFill/>
              </a:ln>
              <a:solidFill>
                <a:schemeClr val="tx1"/>
              </a:solidFill>
              <a:effectLst/>
              <a:latin typeface="Cambria" pitchFamily="18" charset="0"/>
              <a:cs typeface="Arial" panose="02080604020202020204" pitchFamily="34" charset="0"/>
            </a:endParaRPr>
          </a:p>
        </p:txBody>
      </p:sp>
      <p:sp>
        <p:nvSpPr>
          <p:cNvPr id="6" name="Rectangle 5"/>
          <p:cNvSpPr/>
          <p:nvPr/>
        </p:nvSpPr>
        <p:spPr>
          <a:xfrm>
            <a:off x="395536" y="2996952"/>
            <a:ext cx="849694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269875" eaLnBrk="0" fontAlgn="base" hangingPunct="0">
              <a:spcBef>
                <a:spcPct val="0"/>
              </a:spcBef>
              <a:spcAft>
                <a:spcPct val="0"/>
              </a:spcAft>
            </a:pPr>
            <a:r>
              <a:rPr kumimoji="0" lang="id-ID" b="1"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Jarak</a:t>
            </a:r>
            <a:r>
              <a:rPr kumimoji="0" lang="id-ID"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 adalah panjang lintasan yang ditempuh oleh suatu benda dalam selang waktu tertentu.</a:t>
            </a:r>
            <a:endParaRPr kumimoji="0" lang="id-ID" b="0" i="0" u="none" strike="noStrike" cap="none" normalizeH="0" baseline="0" dirty="0" smtClean="0">
              <a:ln>
                <a:noFill/>
              </a:ln>
              <a:solidFill>
                <a:schemeClr val="tx1"/>
              </a:solidFill>
              <a:effectLst/>
              <a:latin typeface="Cambria" pitchFamily="18" charset="0"/>
              <a:cs typeface="Arial" panose="02080604020202020204" pitchFamily="34" charset="0"/>
            </a:endParaRPr>
          </a:p>
        </p:txBody>
      </p:sp>
      <p:sp>
        <p:nvSpPr>
          <p:cNvPr id="7" name="Rectangle 6"/>
          <p:cNvSpPr/>
          <p:nvPr/>
        </p:nvSpPr>
        <p:spPr>
          <a:xfrm>
            <a:off x="395536" y="4077072"/>
            <a:ext cx="849694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b="1" dirty="0">
                <a:solidFill>
                  <a:schemeClr val="tx1"/>
                </a:solidFill>
                <a:latin typeface="Cambria" pitchFamily="18" charset="0"/>
              </a:rPr>
              <a:t> </a:t>
            </a:r>
            <a:r>
              <a:rPr lang="id-ID" b="1" dirty="0" smtClean="0">
                <a:solidFill>
                  <a:schemeClr val="tx1"/>
                </a:solidFill>
                <a:latin typeface="Cambria" pitchFamily="18" charset="0"/>
              </a:rPr>
              <a:t>    </a:t>
            </a:r>
            <a:r>
              <a:rPr lang="en-ID" b="1" dirty="0" err="1" smtClean="0">
                <a:solidFill>
                  <a:schemeClr val="tx1"/>
                </a:solidFill>
                <a:latin typeface="Cambria" pitchFamily="18" charset="0"/>
              </a:rPr>
              <a:t>Perpindahan</a:t>
            </a:r>
            <a:r>
              <a:rPr lang="en-ID" dirty="0" smtClean="0">
                <a:solidFill>
                  <a:schemeClr val="tx1"/>
                </a:solidFill>
                <a:latin typeface="Cambria" pitchFamily="18" charset="0"/>
              </a:rPr>
              <a:t> </a:t>
            </a:r>
            <a:r>
              <a:rPr lang="en-ID" dirty="0" err="1">
                <a:solidFill>
                  <a:schemeClr val="tx1"/>
                </a:solidFill>
                <a:latin typeface="Cambria" pitchFamily="18" charset="0"/>
              </a:rPr>
              <a:t>adalah</a:t>
            </a:r>
            <a:r>
              <a:rPr lang="en-ID" dirty="0">
                <a:solidFill>
                  <a:schemeClr val="tx1"/>
                </a:solidFill>
                <a:latin typeface="Cambria" pitchFamily="18" charset="0"/>
              </a:rPr>
              <a:t> </a:t>
            </a:r>
            <a:r>
              <a:rPr lang="en-ID" dirty="0" err="1">
                <a:solidFill>
                  <a:schemeClr val="tx1"/>
                </a:solidFill>
                <a:latin typeface="Cambria" pitchFamily="18" charset="0"/>
              </a:rPr>
              <a:t>perubahan</a:t>
            </a:r>
            <a:r>
              <a:rPr lang="en-ID" dirty="0">
                <a:solidFill>
                  <a:schemeClr val="tx1"/>
                </a:solidFill>
                <a:latin typeface="Cambria" pitchFamily="18" charset="0"/>
              </a:rPr>
              <a:t> </a:t>
            </a:r>
            <a:r>
              <a:rPr lang="en-ID" dirty="0" err="1">
                <a:solidFill>
                  <a:schemeClr val="tx1"/>
                </a:solidFill>
                <a:latin typeface="Cambria" pitchFamily="18" charset="0"/>
              </a:rPr>
              <a:t>posisi</a:t>
            </a:r>
            <a:r>
              <a:rPr lang="en-ID" dirty="0">
                <a:solidFill>
                  <a:schemeClr val="tx1"/>
                </a:solidFill>
                <a:latin typeface="Cambria" pitchFamily="18" charset="0"/>
              </a:rPr>
              <a:t> </a:t>
            </a:r>
            <a:r>
              <a:rPr lang="en-ID" dirty="0" err="1">
                <a:solidFill>
                  <a:schemeClr val="tx1"/>
                </a:solidFill>
                <a:latin typeface="Cambria" pitchFamily="18" charset="0"/>
              </a:rPr>
              <a:t>suatu</a:t>
            </a:r>
            <a:r>
              <a:rPr lang="en-ID" dirty="0">
                <a:solidFill>
                  <a:schemeClr val="tx1"/>
                </a:solidFill>
                <a:latin typeface="Cambria" pitchFamily="18" charset="0"/>
              </a:rPr>
              <a:t> </a:t>
            </a:r>
            <a:r>
              <a:rPr lang="en-ID" dirty="0" err="1">
                <a:solidFill>
                  <a:schemeClr val="tx1"/>
                </a:solidFill>
                <a:latin typeface="Cambria" pitchFamily="18" charset="0"/>
              </a:rPr>
              <a:t>benda</a:t>
            </a:r>
            <a:r>
              <a:rPr lang="en-ID" dirty="0">
                <a:solidFill>
                  <a:schemeClr val="tx1"/>
                </a:solidFill>
                <a:latin typeface="Cambria" pitchFamily="18" charset="0"/>
              </a:rPr>
              <a:t> </a:t>
            </a:r>
            <a:r>
              <a:rPr lang="en-ID" dirty="0" err="1">
                <a:solidFill>
                  <a:schemeClr val="tx1"/>
                </a:solidFill>
                <a:latin typeface="Cambria" pitchFamily="18" charset="0"/>
              </a:rPr>
              <a:t>dalam</a:t>
            </a:r>
            <a:r>
              <a:rPr lang="en-ID" dirty="0">
                <a:solidFill>
                  <a:schemeClr val="tx1"/>
                </a:solidFill>
                <a:latin typeface="Cambria" pitchFamily="18" charset="0"/>
              </a:rPr>
              <a:t> </a:t>
            </a:r>
            <a:r>
              <a:rPr lang="en-ID" dirty="0" err="1">
                <a:solidFill>
                  <a:schemeClr val="tx1"/>
                </a:solidFill>
                <a:latin typeface="Cambria" pitchFamily="18" charset="0"/>
              </a:rPr>
              <a:t>selang</a:t>
            </a:r>
            <a:r>
              <a:rPr lang="en-ID" dirty="0">
                <a:solidFill>
                  <a:schemeClr val="tx1"/>
                </a:solidFill>
                <a:latin typeface="Cambria" pitchFamily="18" charset="0"/>
              </a:rPr>
              <a:t> </a:t>
            </a:r>
            <a:r>
              <a:rPr lang="en-ID" dirty="0" err="1">
                <a:solidFill>
                  <a:schemeClr val="tx1"/>
                </a:solidFill>
                <a:latin typeface="Cambria" pitchFamily="18" charset="0"/>
              </a:rPr>
              <a:t>waktu</a:t>
            </a:r>
            <a:r>
              <a:rPr lang="en-ID" dirty="0">
                <a:solidFill>
                  <a:schemeClr val="tx1"/>
                </a:solidFill>
                <a:latin typeface="Cambria" pitchFamily="18" charset="0"/>
              </a:rPr>
              <a:t> </a:t>
            </a:r>
            <a:r>
              <a:rPr lang="en-ID" dirty="0" err="1">
                <a:solidFill>
                  <a:schemeClr val="tx1"/>
                </a:solidFill>
                <a:latin typeface="Cambria" pitchFamily="18" charset="0"/>
              </a:rPr>
              <a:t>tertentu</a:t>
            </a:r>
            <a:r>
              <a:rPr lang="en-ID" dirty="0">
                <a:solidFill>
                  <a:schemeClr val="tx1"/>
                </a:solidFill>
                <a:latin typeface="Cambria" pitchFamily="18" charset="0"/>
              </a:rPr>
              <a:t>. </a:t>
            </a:r>
            <a:r>
              <a:rPr lang="en-ID" dirty="0" err="1">
                <a:solidFill>
                  <a:schemeClr val="tx1"/>
                </a:solidFill>
                <a:latin typeface="Cambria" pitchFamily="18" charset="0"/>
              </a:rPr>
              <a:t>Perpindahan</a:t>
            </a:r>
            <a:r>
              <a:rPr lang="en-ID" dirty="0">
                <a:solidFill>
                  <a:schemeClr val="tx1"/>
                </a:solidFill>
                <a:latin typeface="Cambria" pitchFamily="18" charset="0"/>
              </a:rPr>
              <a:t> </a:t>
            </a:r>
            <a:r>
              <a:rPr lang="en-ID" dirty="0" err="1">
                <a:solidFill>
                  <a:schemeClr val="tx1"/>
                </a:solidFill>
                <a:latin typeface="Cambria" pitchFamily="18" charset="0"/>
              </a:rPr>
              <a:t>hanya</a:t>
            </a:r>
            <a:r>
              <a:rPr lang="en-ID" dirty="0">
                <a:solidFill>
                  <a:schemeClr val="tx1"/>
                </a:solidFill>
                <a:latin typeface="Cambria" pitchFamily="18" charset="0"/>
              </a:rPr>
              <a:t> </a:t>
            </a:r>
            <a:r>
              <a:rPr lang="en-ID" dirty="0" err="1">
                <a:solidFill>
                  <a:schemeClr val="tx1"/>
                </a:solidFill>
                <a:latin typeface="Cambria" pitchFamily="18" charset="0"/>
              </a:rPr>
              <a:t>bergantung</a:t>
            </a:r>
            <a:r>
              <a:rPr lang="en-ID" dirty="0">
                <a:solidFill>
                  <a:schemeClr val="tx1"/>
                </a:solidFill>
                <a:latin typeface="Cambria" pitchFamily="18" charset="0"/>
              </a:rPr>
              <a:t> </a:t>
            </a:r>
            <a:r>
              <a:rPr lang="en-ID" dirty="0" err="1">
                <a:solidFill>
                  <a:schemeClr val="tx1"/>
                </a:solidFill>
                <a:latin typeface="Cambria" pitchFamily="18" charset="0"/>
              </a:rPr>
              <a:t>pada</a:t>
            </a:r>
            <a:r>
              <a:rPr lang="en-ID" dirty="0">
                <a:solidFill>
                  <a:schemeClr val="tx1"/>
                </a:solidFill>
                <a:latin typeface="Cambria" pitchFamily="18" charset="0"/>
              </a:rPr>
              <a:t> </a:t>
            </a:r>
            <a:r>
              <a:rPr lang="en-ID" dirty="0" err="1">
                <a:solidFill>
                  <a:schemeClr val="tx1"/>
                </a:solidFill>
                <a:latin typeface="Cambria" pitchFamily="18" charset="0"/>
              </a:rPr>
              <a:t>posisi</a:t>
            </a:r>
            <a:r>
              <a:rPr lang="en-ID" dirty="0">
                <a:solidFill>
                  <a:schemeClr val="tx1"/>
                </a:solidFill>
                <a:latin typeface="Cambria" pitchFamily="18" charset="0"/>
              </a:rPr>
              <a:t> </a:t>
            </a:r>
            <a:r>
              <a:rPr lang="en-ID" dirty="0" err="1">
                <a:solidFill>
                  <a:schemeClr val="tx1"/>
                </a:solidFill>
                <a:latin typeface="Cambria" pitchFamily="18" charset="0"/>
              </a:rPr>
              <a:t>awal</a:t>
            </a:r>
            <a:r>
              <a:rPr lang="en-ID" dirty="0">
                <a:solidFill>
                  <a:schemeClr val="tx1"/>
                </a:solidFill>
                <a:latin typeface="Cambria" pitchFamily="18" charset="0"/>
              </a:rPr>
              <a:t> </a:t>
            </a:r>
            <a:r>
              <a:rPr lang="en-ID" dirty="0" err="1">
                <a:solidFill>
                  <a:schemeClr val="tx1"/>
                </a:solidFill>
                <a:latin typeface="Cambria" pitchFamily="18" charset="0"/>
              </a:rPr>
              <a:t>dan</a:t>
            </a:r>
            <a:r>
              <a:rPr lang="en-ID" dirty="0">
                <a:solidFill>
                  <a:schemeClr val="tx1"/>
                </a:solidFill>
                <a:latin typeface="Cambria" pitchFamily="18" charset="0"/>
              </a:rPr>
              <a:t> </a:t>
            </a:r>
            <a:r>
              <a:rPr lang="en-ID" dirty="0" err="1">
                <a:solidFill>
                  <a:schemeClr val="tx1"/>
                </a:solidFill>
                <a:latin typeface="Cambria" pitchFamily="18" charset="0"/>
              </a:rPr>
              <a:t>posisi</a:t>
            </a:r>
            <a:r>
              <a:rPr lang="en-ID" dirty="0">
                <a:solidFill>
                  <a:schemeClr val="tx1"/>
                </a:solidFill>
                <a:latin typeface="Cambria" pitchFamily="18" charset="0"/>
              </a:rPr>
              <a:t> </a:t>
            </a:r>
            <a:r>
              <a:rPr lang="en-ID" dirty="0" err="1">
                <a:solidFill>
                  <a:schemeClr val="tx1"/>
                </a:solidFill>
                <a:latin typeface="Cambria" pitchFamily="18" charset="0"/>
              </a:rPr>
              <a:t>akhir</a:t>
            </a:r>
            <a:r>
              <a:rPr lang="en-ID" dirty="0">
                <a:solidFill>
                  <a:schemeClr val="tx1"/>
                </a:solidFill>
                <a:latin typeface="Cambria" pitchFamily="18" charset="0"/>
              </a:rPr>
              <a:t>, </a:t>
            </a:r>
            <a:r>
              <a:rPr lang="en-ID" dirty="0" err="1">
                <a:solidFill>
                  <a:schemeClr val="tx1"/>
                </a:solidFill>
                <a:latin typeface="Cambria" pitchFamily="18" charset="0"/>
              </a:rPr>
              <a:t>serta</a:t>
            </a:r>
            <a:r>
              <a:rPr lang="en-ID" dirty="0">
                <a:solidFill>
                  <a:schemeClr val="tx1"/>
                </a:solidFill>
                <a:latin typeface="Cambria" pitchFamily="18" charset="0"/>
              </a:rPr>
              <a:t> </a:t>
            </a:r>
            <a:r>
              <a:rPr lang="en-ID" dirty="0" err="1">
                <a:solidFill>
                  <a:schemeClr val="tx1"/>
                </a:solidFill>
                <a:latin typeface="Cambria" pitchFamily="18" charset="0"/>
              </a:rPr>
              <a:t>tidak</a:t>
            </a:r>
            <a:r>
              <a:rPr lang="en-ID" dirty="0">
                <a:solidFill>
                  <a:schemeClr val="tx1"/>
                </a:solidFill>
                <a:latin typeface="Cambria" pitchFamily="18" charset="0"/>
              </a:rPr>
              <a:t> </a:t>
            </a:r>
            <a:r>
              <a:rPr lang="en-ID" dirty="0" err="1">
                <a:solidFill>
                  <a:schemeClr val="tx1"/>
                </a:solidFill>
                <a:latin typeface="Cambria" pitchFamily="18" charset="0"/>
              </a:rPr>
              <a:t>bergantung</a:t>
            </a:r>
            <a:r>
              <a:rPr lang="en-ID" dirty="0">
                <a:solidFill>
                  <a:schemeClr val="tx1"/>
                </a:solidFill>
                <a:latin typeface="Cambria" pitchFamily="18" charset="0"/>
              </a:rPr>
              <a:t> </a:t>
            </a:r>
            <a:r>
              <a:rPr lang="en-ID" dirty="0" err="1">
                <a:solidFill>
                  <a:schemeClr val="tx1"/>
                </a:solidFill>
                <a:latin typeface="Cambria" pitchFamily="18" charset="0"/>
              </a:rPr>
              <a:t>pada</a:t>
            </a:r>
            <a:r>
              <a:rPr lang="en-ID" dirty="0">
                <a:solidFill>
                  <a:schemeClr val="tx1"/>
                </a:solidFill>
                <a:latin typeface="Cambria" pitchFamily="18" charset="0"/>
              </a:rPr>
              <a:t> </a:t>
            </a:r>
            <a:r>
              <a:rPr lang="en-ID" dirty="0" err="1">
                <a:solidFill>
                  <a:schemeClr val="tx1"/>
                </a:solidFill>
                <a:latin typeface="Cambria" pitchFamily="18" charset="0"/>
              </a:rPr>
              <a:t>lintasan</a:t>
            </a:r>
            <a:r>
              <a:rPr lang="en-ID" dirty="0">
                <a:solidFill>
                  <a:schemeClr val="tx1"/>
                </a:solidFill>
                <a:latin typeface="Cambria" pitchFamily="18" charset="0"/>
              </a:rPr>
              <a:t> yang </a:t>
            </a:r>
            <a:r>
              <a:rPr lang="en-ID" dirty="0" err="1">
                <a:solidFill>
                  <a:schemeClr val="tx1"/>
                </a:solidFill>
                <a:latin typeface="Cambria" pitchFamily="18" charset="0"/>
              </a:rPr>
              <a:t>ditempuh</a:t>
            </a:r>
            <a:r>
              <a:rPr lang="en-ID" dirty="0">
                <a:solidFill>
                  <a:schemeClr val="tx1"/>
                </a:solidFill>
                <a:latin typeface="Cambria" pitchFamily="18" charset="0"/>
              </a:rPr>
              <a:t> </a:t>
            </a:r>
            <a:r>
              <a:rPr lang="en-ID" dirty="0" err="1">
                <a:solidFill>
                  <a:schemeClr val="tx1"/>
                </a:solidFill>
                <a:latin typeface="Cambria" pitchFamily="18" charset="0"/>
              </a:rPr>
              <a:t>benda</a:t>
            </a:r>
            <a:r>
              <a:rPr lang="en-ID" dirty="0">
                <a:solidFill>
                  <a:schemeClr val="tx1"/>
                </a:solidFill>
                <a:latin typeface="Cambria" pitchFamily="18" charset="0"/>
              </a:rPr>
              <a:t>.</a:t>
            </a:r>
            <a:endParaRPr lang="id-ID" dirty="0">
              <a:solidFill>
                <a:schemeClr val="tx1"/>
              </a:solidFill>
              <a:latin typeface="Cambria" pitchFamily="18" charset="0"/>
            </a:endParaRPr>
          </a:p>
        </p:txBody>
      </p:sp>
      <p:sp>
        <p:nvSpPr>
          <p:cNvPr id="8" name="Rectangle 7"/>
          <p:cNvSpPr/>
          <p:nvPr/>
        </p:nvSpPr>
        <p:spPr>
          <a:xfrm>
            <a:off x="1187624" y="5445224"/>
            <a:ext cx="770485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D" dirty="0" err="1">
                <a:latin typeface="Cambria" pitchFamily="18" charset="0"/>
              </a:rPr>
              <a:t>arah</a:t>
            </a:r>
            <a:r>
              <a:rPr lang="en-ID" dirty="0">
                <a:latin typeface="Cambria" pitchFamily="18" charset="0"/>
              </a:rPr>
              <a:t> </a:t>
            </a:r>
            <a:r>
              <a:rPr lang="en-ID" dirty="0" err="1" smtClean="0">
                <a:latin typeface="Cambria" pitchFamily="18" charset="0"/>
              </a:rPr>
              <a:t>perpindahan</a:t>
            </a:r>
            <a:r>
              <a:rPr lang="en-ID" dirty="0" smtClean="0">
                <a:latin typeface="Cambria" pitchFamily="18" charset="0"/>
              </a:rPr>
              <a:t> </a:t>
            </a:r>
            <a:r>
              <a:rPr lang="en-ID" dirty="0" err="1">
                <a:latin typeface="Cambria" pitchFamily="18" charset="0"/>
              </a:rPr>
              <a:t>akan</a:t>
            </a:r>
            <a:r>
              <a:rPr lang="en-ID" dirty="0">
                <a:latin typeface="Cambria" pitchFamily="18" charset="0"/>
              </a:rPr>
              <a:t> </a:t>
            </a:r>
            <a:r>
              <a:rPr lang="en-ID" dirty="0" err="1">
                <a:latin typeface="Cambria" pitchFamily="18" charset="0"/>
              </a:rPr>
              <a:t>dinyatakan</a:t>
            </a:r>
            <a:r>
              <a:rPr lang="en-ID" dirty="0">
                <a:latin typeface="Cambria" pitchFamily="18" charset="0"/>
              </a:rPr>
              <a:t> </a:t>
            </a:r>
            <a:r>
              <a:rPr lang="en-ID" dirty="0" err="1">
                <a:latin typeface="Cambria" pitchFamily="18" charset="0"/>
              </a:rPr>
              <a:t>dengan</a:t>
            </a:r>
            <a:r>
              <a:rPr lang="en-ID" dirty="0">
                <a:latin typeface="Cambria" pitchFamily="18" charset="0"/>
              </a:rPr>
              <a:t> </a:t>
            </a:r>
            <a:r>
              <a:rPr lang="en-ID" dirty="0" err="1">
                <a:latin typeface="Cambria" pitchFamily="18" charset="0"/>
              </a:rPr>
              <a:t>tanda</a:t>
            </a:r>
            <a:r>
              <a:rPr lang="en-ID" dirty="0">
                <a:latin typeface="Cambria" pitchFamily="18" charset="0"/>
              </a:rPr>
              <a:t> </a:t>
            </a:r>
            <a:r>
              <a:rPr lang="en-ID" dirty="0" err="1">
                <a:latin typeface="Cambria" pitchFamily="18" charset="0"/>
              </a:rPr>
              <a:t>positif</a:t>
            </a:r>
            <a:r>
              <a:rPr lang="en-ID" dirty="0">
                <a:latin typeface="Cambria" pitchFamily="18" charset="0"/>
              </a:rPr>
              <a:t> (+) </a:t>
            </a:r>
            <a:r>
              <a:rPr lang="en-ID" dirty="0" err="1">
                <a:latin typeface="Cambria" pitchFamily="18" charset="0"/>
              </a:rPr>
              <a:t>atau</a:t>
            </a:r>
            <a:r>
              <a:rPr lang="en-ID" dirty="0">
                <a:latin typeface="Cambria" pitchFamily="18" charset="0"/>
              </a:rPr>
              <a:t> </a:t>
            </a:r>
            <a:r>
              <a:rPr lang="en-ID" dirty="0" err="1">
                <a:latin typeface="Cambria" pitchFamily="18" charset="0"/>
              </a:rPr>
              <a:t>negatif</a:t>
            </a:r>
            <a:r>
              <a:rPr lang="en-ID" dirty="0">
                <a:latin typeface="Cambria" pitchFamily="18" charset="0"/>
              </a:rPr>
              <a:t> (-), </a:t>
            </a:r>
            <a:r>
              <a:rPr lang="en-ID" dirty="0" err="1">
                <a:latin typeface="Cambria" pitchFamily="18" charset="0"/>
              </a:rPr>
              <a:t>dimana</a:t>
            </a:r>
            <a:r>
              <a:rPr lang="en-ID" dirty="0">
                <a:latin typeface="Cambria" pitchFamily="18" charset="0"/>
              </a:rPr>
              <a:t> </a:t>
            </a:r>
            <a:r>
              <a:rPr lang="en-ID" dirty="0" err="1">
                <a:latin typeface="Cambria" pitchFamily="18" charset="0"/>
              </a:rPr>
              <a:t>perpindahan</a:t>
            </a:r>
            <a:r>
              <a:rPr lang="en-ID" dirty="0">
                <a:latin typeface="Cambria" pitchFamily="18" charset="0"/>
              </a:rPr>
              <a:t> </a:t>
            </a:r>
            <a:r>
              <a:rPr lang="en-ID" dirty="0" err="1">
                <a:latin typeface="Cambria" pitchFamily="18" charset="0"/>
              </a:rPr>
              <a:t>ke</a:t>
            </a:r>
            <a:r>
              <a:rPr lang="en-ID" dirty="0">
                <a:latin typeface="Cambria" pitchFamily="18" charset="0"/>
              </a:rPr>
              <a:t> </a:t>
            </a:r>
            <a:r>
              <a:rPr lang="en-ID" dirty="0" err="1">
                <a:latin typeface="Cambria" pitchFamily="18" charset="0"/>
              </a:rPr>
              <a:t>arah</a:t>
            </a:r>
            <a:r>
              <a:rPr lang="en-ID" dirty="0">
                <a:latin typeface="Cambria" pitchFamily="18" charset="0"/>
              </a:rPr>
              <a:t> </a:t>
            </a:r>
            <a:r>
              <a:rPr lang="en-ID" dirty="0" err="1">
                <a:latin typeface="Cambria" pitchFamily="18" charset="0"/>
              </a:rPr>
              <a:t>kanan</a:t>
            </a:r>
            <a:r>
              <a:rPr lang="en-ID" dirty="0">
                <a:latin typeface="Cambria" pitchFamily="18" charset="0"/>
              </a:rPr>
              <a:t> </a:t>
            </a:r>
            <a:r>
              <a:rPr lang="en-ID" dirty="0" err="1">
                <a:latin typeface="Cambria" pitchFamily="18" charset="0"/>
              </a:rPr>
              <a:t>dinyatakan</a:t>
            </a:r>
            <a:r>
              <a:rPr lang="en-ID" dirty="0">
                <a:latin typeface="Cambria" pitchFamily="18" charset="0"/>
              </a:rPr>
              <a:t> </a:t>
            </a:r>
            <a:r>
              <a:rPr lang="en-ID" dirty="0" err="1">
                <a:latin typeface="Cambria" pitchFamily="18" charset="0"/>
              </a:rPr>
              <a:t>dengan</a:t>
            </a:r>
            <a:r>
              <a:rPr lang="en-ID" dirty="0">
                <a:latin typeface="Cambria" pitchFamily="18" charset="0"/>
              </a:rPr>
              <a:t> </a:t>
            </a:r>
            <a:r>
              <a:rPr lang="en-ID" dirty="0" err="1">
                <a:latin typeface="Cambria" pitchFamily="18" charset="0"/>
              </a:rPr>
              <a:t>tanda</a:t>
            </a:r>
            <a:r>
              <a:rPr lang="en-ID" dirty="0">
                <a:latin typeface="Cambria" pitchFamily="18" charset="0"/>
              </a:rPr>
              <a:t> </a:t>
            </a:r>
            <a:r>
              <a:rPr lang="en-ID" dirty="0" err="1">
                <a:latin typeface="Cambria" pitchFamily="18" charset="0"/>
              </a:rPr>
              <a:t>positif</a:t>
            </a:r>
            <a:r>
              <a:rPr lang="en-ID" dirty="0">
                <a:latin typeface="Cambria" pitchFamily="18" charset="0"/>
              </a:rPr>
              <a:t> (+) </a:t>
            </a:r>
            <a:r>
              <a:rPr lang="en-ID" dirty="0" err="1">
                <a:latin typeface="Cambria" pitchFamily="18" charset="0"/>
              </a:rPr>
              <a:t>dan</a:t>
            </a:r>
            <a:r>
              <a:rPr lang="en-ID" dirty="0">
                <a:latin typeface="Cambria" pitchFamily="18" charset="0"/>
              </a:rPr>
              <a:t> </a:t>
            </a:r>
            <a:r>
              <a:rPr lang="en-ID" dirty="0" err="1">
                <a:latin typeface="Cambria" pitchFamily="18" charset="0"/>
              </a:rPr>
              <a:t>perpindahan</a:t>
            </a:r>
            <a:r>
              <a:rPr lang="en-ID" dirty="0">
                <a:latin typeface="Cambria" pitchFamily="18" charset="0"/>
              </a:rPr>
              <a:t> </a:t>
            </a:r>
            <a:r>
              <a:rPr lang="en-ID" dirty="0" err="1">
                <a:latin typeface="Cambria" pitchFamily="18" charset="0"/>
              </a:rPr>
              <a:t>ke</a:t>
            </a:r>
            <a:r>
              <a:rPr lang="en-ID" dirty="0">
                <a:latin typeface="Cambria" pitchFamily="18" charset="0"/>
              </a:rPr>
              <a:t> </a:t>
            </a:r>
            <a:r>
              <a:rPr lang="en-ID" dirty="0" err="1">
                <a:latin typeface="Cambria" pitchFamily="18" charset="0"/>
              </a:rPr>
              <a:t>arah</a:t>
            </a:r>
            <a:r>
              <a:rPr lang="en-ID" dirty="0">
                <a:latin typeface="Cambria" pitchFamily="18" charset="0"/>
              </a:rPr>
              <a:t> </a:t>
            </a:r>
            <a:r>
              <a:rPr lang="en-ID" dirty="0" err="1">
                <a:latin typeface="Cambria" pitchFamily="18" charset="0"/>
              </a:rPr>
              <a:t>kiri</a:t>
            </a:r>
            <a:r>
              <a:rPr lang="en-ID" dirty="0">
                <a:latin typeface="Cambria" pitchFamily="18" charset="0"/>
              </a:rPr>
              <a:t> </a:t>
            </a:r>
            <a:r>
              <a:rPr lang="en-ID" dirty="0" err="1">
                <a:latin typeface="Cambria" pitchFamily="18" charset="0"/>
              </a:rPr>
              <a:t>dinyatakan</a:t>
            </a:r>
            <a:r>
              <a:rPr lang="en-ID" dirty="0">
                <a:latin typeface="Cambria" pitchFamily="18" charset="0"/>
              </a:rPr>
              <a:t> </a:t>
            </a:r>
            <a:r>
              <a:rPr lang="en-ID" dirty="0" err="1">
                <a:latin typeface="Cambria" pitchFamily="18" charset="0"/>
              </a:rPr>
              <a:t>dengan</a:t>
            </a:r>
            <a:r>
              <a:rPr lang="en-ID" dirty="0">
                <a:latin typeface="Cambria" pitchFamily="18" charset="0"/>
              </a:rPr>
              <a:t> </a:t>
            </a:r>
            <a:r>
              <a:rPr lang="en-ID" dirty="0" err="1">
                <a:latin typeface="Cambria" pitchFamily="18" charset="0"/>
              </a:rPr>
              <a:t>tanda</a:t>
            </a:r>
            <a:r>
              <a:rPr lang="en-ID" dirty="0">
                <a:latin typeface="Cambria" pitchFamily="18" charset="0"/>
              </a:rPr>
              <a:t> </a:t>
            </a:r>
            <a:r>
              <a:rPr lang="en-ID" dirty="0" err="1">
                <a:latin typeface="Cambria" pitchFamily="18" charset="0"/>
              </a:rPr>
              <a:t>negatif</a:t>
            </a:r>
            <a:r>
              <a:rPr lang="en-ID" dirty="0">
                <a:latin typeface="Cambria" pitchFamily="18" charset="0"/>
              </a:rPr>
              <a:t> (-).</a:t>
            </a:r>
            <a:endParaRPr lang="id-ID" dirty="0">
              <a:latin typeface="Cambria" pitchFamily="18" charset="0"/>
            </a:endParaRPr>
          </a:p>
        </p:txBody>
      </p:sp>
      <p:sp>
        <p:nvSpPr>
          <p:cNvPr id="12" name="Left-Up Arrow 11"/>
          <p:cNvSpPr/>
          <p:nvPr/>
        </p:nvSpPr>
        <p:spPr>
          <a:xfrm flipH="1">
            <a:off x="576828" y="5301208"/>
            <a:ext cx="601822" cy="859777"/>
          </a:xfrm>
          <a:prstGeom prst="leftUpArrow">
            <a:avLst>
              <a:gd name="adj1" fmla="val 19732"/>
              <a:gd name="adj2" fmla="val 9866"/>
              <a:gd name="adj3" fmla="val 14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extLst>
              <a:ext uri="{28A0092B-C50C-407E-A947-70E740481C1C}">
                <a14:useLocalDpi xmlns:a14="http://schemas.microsoft.com/office/drawing/2010/main" val="0"/>
              </a:ext>
            </a:extLst>
          </a:blip>
          <a:srcRect/>
          <a:stretch>
            <a:fillRect/>
          </a:stretch>
        </p:blipFill>
        <p:spPr bwMode="auto">
          <a:xfrm>
            <a:off x="2483768" y="260648"/>
            <a:ext cx="3672408" cy="2448272"/>
          </a:xfrm>
          <a:prstGeom prst="rect">
            <a:avLst/>
          </a:prstGeom>
          <a:noFill/>
          <a:ln>
            <a:noFill/>
          </a:ln>
        </p:spPr>
      </p:pic>
      <p:sp>
        <p:nvSpPr>
          <p:cNvPr id="3" name="Rectangle 2"/>
          <p:cNvSpPr/>
          <p:nvPr/>
        </p:nvSpPr>
        <p:spPr>
          <a:xfrm>
            <a:off x="2454525" y="2708920"/>
            <a:ext cx="4086200" cy="369332"/>
          </a:xfrm>
          <a:prstGeom prst="rect">
            <a:avLst/>
          </a:prstGeom>
        </p:spPr>
        <p:txBody>
          <a:bodyPr wrap="square">
            <a:spAutoFit/>
          </a:bodyPr>
          <a:lstStyle/>
          <a:p>
            <a:r>
              <a:rPr lang="en-ID" dirty="0" err="1" smtClean="0"/>
              <a:t>Gambar</a:t>
            </a:r>
            <a:r>
              <a:rPr lang="id-ID" dirty="0" smtClean="0"/>
              <a:t>. </a:t>
            </a:r>
            <a:r>
              <a:rPr lang="en-ID" dirty="0" err="1" smtClean="0"/>
              <a:t>Posisi</a:t>
            </a:r>
            <a:r>
              <a:rPr lang="en-ID" dirty="0"/>
              <a:t>, </a:t>
            </a:r>
            <a:r>
              <a:rPr lang="en-ID" dirty="0" err="1"/>
              <a:t>Jarak</a:t>
            </a:r>
            <a:r>
              <a:rPr lang="en-ID" dirty="0"/>
              <a:t>, </a:t>
            </a:r>
            <a:r>
              <a:rPr lang="en-ID" dirty="0" err="1"/>
              <a:t>dan</a:t>
            </a:r>
            <a:r>
              <a:rPr lang="en-ID" dirty="0"/>
              <a:t> </a:t>
            </a:r>
            <a:r>
              <a:rPr lang="en-ID" dirty="0" err="1" smtClean="0"/>
              <a:t>Perpindahan</a:t>
            </a:r>
            <a:endParaRPr lang="id-ID" dirty="0"/>
          </a:p>
        </p:txBody>
      </p:sp>
      <mc:AlternateContent xmlns:mc="http://schemas.openxmlformats.org/markup-compatibility/2006">
        <mc:Choice xmlns:a14="http://schemas.microsoft.com/office/drawing/2010/main" Requires="a14">
          <p:sp>
            <p:nvSpPr>
              <p:cNvPr id="4" name="Rectangle 3"/>
              <p:cNvSpPr/>
              <p:nvPr/>
            </p:nvSpPr>
            <p:spPr>
              <a:xfrm>
                <a:off x="1365277" y="3573016"/>
                <a:ext cx="6264696" cy="218521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D" dirty="0" err="1">
                    <a:latin typeface="Adobe Fan Heiti Std B" pitchFamily="34" charset="-128"/>
                    <a:ea typeface="Adobe Fan Heiti Std B" pitchFamily="34" charset="-128"/>
                  </a:rPr>
                  <a:t>Perpindahan</a:t>
                </a:r>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suatu</a:t>
                </a:r>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benda</a:t>
                </a:r>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dirumuskan</a:t>
                </a:r>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sebagai</a:t>
                </a:r>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berikut</a:t>
                </a:r>
                <a:r>
                  <a:rPr lang="en-ID" dirty="0" smtClean="0">
                    <a:latin typeface="Adobe Fan Heiti Std B" pitchFamily="34" charset="-128"/>
                    <a:ea typeface="Adobe Fan Heiti Std B" pitchFamily="34" charset="-128"/>
                  </a:rPr>
                  <a:t>:</a:t>
                </a:r>
                <a:endParaRPr lang="id-ID" dirty="0" smtClean="0">
                  <a:latin typeface="Adobe Fan Heiti Std B" pitchFamily="34" charset="-128"/>
                  <a:ea typeface="Adobe Fan Heiti Std B" pitchFamily="34" charset="-128"/>
                </a:endParaRPr>
              </a:p>
              <a:p>
                <a:endParaRPr lang="id-ID" dirty="0">
                  <a:latin typeface="Adobe Fan Heiti Std B" pitchFamily="34" charset="-128"/>
                  <a:ea typeface="Adobe Fan Heiti Std B" pitchFamily="34" charset="-128"/>
                </a:endParaRPr>
              </a:p>
              <a:p>
                <a14:m>
                  <m:oMathPara xmlns:m="http://schemas.openxmlformats.org/officeDocument/2006/math">
                    <m:oMathParaPr>
                      <m:jc m:val="centerGroup"/>
                    </m:oMathParaPr>
                    <m:oMath xmlns:m="http://schemas.openxmlformats.org/officeDocument/2006/math">
                      <m:r>
                        <a:rPr lang="en-ID" sz="2800" b="1" i="1">
                          <a:latin typeface="Cambria Math"/>
                        </a:rPr>
                        <m:t>∆</m:t>
                      </m:r>
                      <m:r>
                        <a:rPr lang="en-ID" sz="2800" b="1" i="1">
                          <a:latin typeface="Cambria Math"/>
                        </a:rPr>
                        <m:t>𝒙</m:t>
                      </m:r>
                      <m:r>
                        <a:rPr lang="en-ID" sz="2800" b="1" i="1">
                          <a:latin typeface="Cambria Math"/>
                        </a:rPr>
                        <m:t>=</m:t>
                      </m:r>
                      <m:sSub>
                        <m:sSubPr>
                          <m:ctrlPr>
                            <a:rPr lang="id-ID" sz="2800" b="1" i="1">
                              <a:latin typeface="Cambria Math"/>
                            </a:rPr>
                          </m:ctrlPr>
                        </m:sSubPr>
                        <m:e>
                          <m:r>
                            <a:rPr lang="en-ID" sz="2800" b="1" i="1">
                              <a:latin typeface="Cambria Math"/>
                            </a:rPr>
                            <m:t>𝒙</m:t>
                          </m:r>
                        </m:e>
                        <m:sub>
                          <m:r>
                            <a:rPr lang="en-ID" sz="2800" b="1" i="1">
                              <a:latin typeface="Cambria Math"/>
                            </a:rPr>
                            <m:t>𝟐</m:t>
                          </m:r>
                        </m:sub>
                      </m:sSub>
                      <m:r>
                        <a:rPr lang="en-ID" sz="2800" b="1" i="1">
                          <a:latin typeface="Cambria Math"/>
                        </a:rPr>
                        <m:t>−</m:t>
                      </m:r>
                      <m:sSub>
                        <m:sSubPr>
                          <m:ctrlPr>
                            <a:rPr lang="id-ID" sz="2800" b="1" i="1">
                              <a:latin typeface="Cambria Math"/>
                            </a:rPr>
                          </m:ctrlPr>
                        </m:sSubPr>
                        <m:e>
                          <m:r>
                            <a:rPr lang="en-ID" sz="2800" b="1" i="1">
                              <a:latin typeface="Cambria Math"/>
                            </a:rPr>
                            <m:t>𝒙</m:t>
                          </m:r>
                        </m:e>
                        <m:sub>
                          <m:r>
                            <a:rPr lang="en-ID" sz="2800" b="1" i="1">
                              <a:latin typeface="Cambria Math"/>
                            </a:rPr>
                            <m:t>𝟏</m:t>
                          </m:r>
                        </m:sub>
                      </m:sSub>
                    </m:oMath>
                  </m:oMathPara>
                </a14:m>
                <a:endParaRPr lang="id-ID" sz="2800" b="1" dirty="0">
                  <a:latin typeface="Adobe Fan Heiti Std B" pitchFamily="34" charset="-128"/>
                  <a:ea typeface="Adobe Fan Heiti Std B" pitchFamily="34" charset="-128"/>
                </a:endParaRPr>
              </a:p>
              <a:p>
                <a:r>
                  <a:rPr lang="en-ID" dirty="0" err="1">
                    <a:latin typeface="Adobe Fan Heiti Std B" pitchFamily="34" charset="-128"/>
                    <a:ea typeface="Adobe Fan Heiti Std B" pitchFamily="34" charset="-128"/>
                  </a:rPr>
                  <a:t>dengan</a:t>
                </a:r>
                <a:r>
                  <a:rPr lang="en-ID" dirty="0">
                    <a:latin typeface="Adobe Fan Heiti Std B" pitchFamily="34" charset="-128"/>
                    <a:ea typeface="Adobe Fan Heiti Std B" pitchFamily="34" charset="-128"/>
                  </a:rPr>
                  <a:t>:  </a:t>
                </a:r>
                <a:endParaRPr lang="id-ID" i="1" dirty="0" smtClean="0">
                  <a:latin typeface="Adobe Fan Heiti Std B" pitchFamily="34" charset="-128"/>
                  <a:ea typeface="Adobe Fan Heiti Std B" pitchFamily="34" charset="-128"/>
                </a:endParaRPr>
              </a:p>
              <a:p>
                <a14:m>
                  <m:oMath xmlns:m="http://schemas.openxmlformats.org/officeDocument/2006/math">
                    <m:r>
                      <a:rPr lang="en-ID" i="1">
                        <a:latin typeface="Cambria Math"/>
                      </a:rPr>
                      <m:t>∆</m:t>
                    </m:r>
                    <m:r>
                      <a:rPr lang="en-ID" i="1">
                        <a:latin typeface="Cambria Math"/>
                      </a:rPr>
                      <m:t>𝑥</m:t>
                    </m:r>
                  </m:oMath>
                </a14:m>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perpindahan</a:t>
                </a:r>
                <a:r>
                  <a:rPr lang="en-ID" dirty="0">
                    <a:latin typeface="Adobe Fan Heiti Std B" pitchFamily="34" charset="-128"/>
                    <a:ea typeface="Adobe Fan Heiti Std B" pitchFamily="34" charset="-128"/>
                  </a:rPr>
                  <a:t> (m)</a:t>
                </a:r>
                <a:endParaRPr lang="id-ID" dirty="0">
                  <a:latin typeface="Adobe Fan Heiti Std B" pitchFamily="34" charset="-128"/>
                  <a:ea typeface="Adobe Fan Heiti Std B" pitchFamily="34" charset="-128"/>
                </a:endParaRPr>
              </a:p>
              <a:p>
                <a14:m>
                  <m:oMath xmlns:m="http://schemas.openxmlformats.org/officeDocument/2006/math">
                    <m:sSub>
                      <m:sSubPr>
                        <m:ctrlPr>
                          <a:rPr lang="id-ID" i="1">
                            <a:latin typeface="Cambria Math"/>
                          </a:rPr>
                        </m:ctrlPr>
                      </m:sSubPr>
                      <m:e>
                        <m:r>
                          <a:rPr lang="en-ID" i="1">
                            <a:latin typeface="Cambria Math"/>
                          </a:rPr>
                          <m:t>𝑥</m:t>
                        </m:r>
                      </m:e>
                      <m:sub>
                        <m:r>
                          <a:rPr lang="en-ID" i="1">
                            <a:latin typeface="Cambria Math"/>
                          </a:rPr>
                          <m:t>2</m:t>
                        </m:r>
                      </m:sub>
                    </m:sSub>
                  </m:oMath>
                </a14:m>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posisi</a:t>
                </a:r>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akhir</a:t>
                </a:r>
                <a:r>
                  <a:rPr lang="en-ID" dirty="0">
                    <a:latin typeface="Adobe Fan Heiti Std B" pitchFamily="34" charset="-128"/>
                    <a:ea typeface="Adobe Fan Heiti Std B" pitchFamily="34" charset="-128"/>
                  </a:rPr>
                  <a:t> (m)</a:t>
                </a:r>
                <a:endParaRPr lang="id-ID" dirty="0">
                  <a:latin typeface="Adobe Fan Heiti Std B" pitchFamily="34" charset="-128"/>
                  <a:ea typeface="Adobe Fan Heiti Std B" pitchFamily="34" charset="-128"/>
                </a:endParaRPr>
              </a:p>
              <a:p>
                <a14:m>
                  <m:oMath xmlns:m="http://schemas.openxmlformats.org/officeDocument/2006/math">
                    <m:sSub>
                      <m:sSubPr>
                        <m:ctrlPr>
                          <a:rPr lang="id-ID" i="1">
                            <a:latin typeface="Cambria Math"/>
                          </a:rPr>
                        </m:ctrlPr>
                      </m:sSubPr>
                      <m:e>
                        <m:r>
                          <a:rPr lang="en-ID" i="1">
                            <a:latin typeface="Cambria Math"/>
                          </a:rPr>
                          <m:t>𝑥</m:t>
                        </m:r>
                      </m:e>
                      <m:sub>
                        <m:r>
                          <a:rPr lang="en-ID" i="1">
                            <a:latin typeface="Cambria Math"/>
                          </a:rPr>
                          <m:t>1</m:t>
                        </m:r>
                      </m:sub>
                    </m:sSub>
                  </m:oMath>
                </a14:m>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posisi</a:t>
                </a:r>
                <a:r>
                  <a:rPr lang="en-ID" dirty="0">
                    <a:latin typeface="Adobe Fan Heiti Std B" pitchFamily="34" charset="-128"/>
                    <a:ea typeface="Adobe Fan Heiti Std B" pitchFamily="34" charset="-128"/>
                  </a:rPr>
                  <a:t> </a:t>
                </a:r>
                <a:r>
                  <a:rPr lang="en-ID" dirty="0" err="1">
                    <a:latin typeface="Adobe Fan Heiti Std B" pitchFamily="34" charset="-128"/>
                    <a:ea typeface="Adobe Fan Heiti Std B" pitchFamily="34" charset="-128"/>
                  </a:rPr>
                  <a:t>awal</a:t>
                </a:r>
                <a:r>
                  <a:rPr lang="en-ID" dirty="0">
                    <a:latin typeface="Adobe Fan Heiti Std B" pitchFamily="34" charset="-128"/>
                    <a:ea typeface="Adobe Fan Heiti Std B" pitchFamily="34" charset="-128"/>
                  </a:rPr>
                  <a:t> (m)</a:t>
                </a:r>
                <a:endParaRPr lang="id-ID" dirty="0">
                  <a:latin typeface="Adobe Fan Heiti Std B" pitchFamily="34" charset="-128"/>
                  <a:ea typeface="Adobe Fan Heiti Std B" pitchFamily="34" charset="-128"/>
                </a:endParaRPr>
              </a:p>
            </p:txBody>
          </p:sp>
        </mc:Choice>
        <mc:Fallback>
          <p:sp>
            <p:nvSpPr>
              <p:cNvPr id="4" name="Rectangle 3"/>
              <p:cNvSpPr>
                <a:spLocks noRot="1" noChangeAspect="1" noMove="1" noResize="1" noEditPoints="1" noAdjustHandles="1" noChangeArrowheads="1" noChangeShapeType="1" noTextEdit="1"/>
              </p:cNvSpPr>
              <p:nvPr/>
            </p:nvSpPr>
            <p:spPr>
              <a:xfrm>
                <a:off x="1365277" y="3573016"/>
                <a:ext cx="6264696" cy="2185214"/>
              </a:xfrm>
              <a:prstGeom prst="rect">
                <a:avLst/>
              </a:prstGeom>
              <a:blipFill rotWithShape="1">
                <a:blip r:embed="rId2"/>
                <a:stretch>
                  <a:fillRect l="-203" t="-604" r="-196" b="-579"/>
                </a:stretch>
              </a:blipFill>
            </p:spPr>
            <p:style>
              <a:lnRef idx="2">
                <a:schemeClr val="accent5"/>
              </a:lnRef>
              <a:fillRef idx="1">
                <a:schemeClr val="lt1"/>
              </a:fillRef>
              <a:effectRef idx="0">
                <a:schemeClr val="accent5"/>
              </a:effectRef>
              <a:fontRef idx="minor">
                <a:schemeClr val="dk1"/>
              </a:fontRef>
            </p:style>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788" y="188640"/>
            <a:ext cx="8039125" cy="923330"/>
          </a:xfrm>
          <a:prstGeom prst="rect">
            <a:avLst/>
          </a:prstGeom>
          <a:noFill/>
        </p:spPr>
        <p:txBody>
          <a:bodyPr wrap="none" lIns="91440" tIns="45720" rIns="91440" bIns="45720">
            <a:spAutoFit/>
          </a:bodyPr>
          <a:lstStyle/>
          <a:p>
            <a:pPr algn="ctr"/>
            <a:r>
              <a:rPr lang="id-ID"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KELAJUAN DAN KECEPATAN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Rounded Rectangle 2"/>
          <p:cNvSpPr/>
          <p:nvPr/>
        </p:nvSpPr>
        <p:spPr>
          <a:xfrm>
            <a:off x="499115" y="1268760"/>
            <a:ext cx="8208912" cy="804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D" b="1" dirty="0" err="1">
                <a:latin typeface="Cambria" pitchFamily="18" charset="0"/>
              </a:rPr>
              <a:t>Kelajuan</a:t>
            </a:r>
            <a:r>
              <a:rPr lang="en-ID" dirty="0">
                <a:latin typeface="Cambria" pitchFamily="18" charset="0"/>
              </a:rPr>
              <a:t> </a:t>
            </a:r>
            <a:r>
              <a:rPr lang="en-ID" dirty="0" err="1">
                <a:latin typeface="Cambria" pitchFamily="18" charset="0"/>
              </a:rPr>
              <a:t>adalah</a:t>
            </a:r>
            <a:r>
              <a:rPr lang="en-ID" dirty="0">
                <a:latin typeface="Cambria" pitchFamily="18" charset="0"/>
              </a:rPr>
              <a:t> </a:t>
            </a:r>
            <a:r>
              <a:rPr lang="en-ID" dirty="0" err="1">
                <a:latin typeface="Cambria" pitchFamily="18" charset="0"/>
              </a:rPr>
              <a:t>besaran</a:t>
            </a:r>
            <a:r>
              <a:rPr lang="en-ID" dirty="0">
                <a:latin typeface="Cambria" pitchFamily="18" charset="0"/>
              </a:rPr>
              <a:t> yang </a:t>
            </a:r>
            <a:r>
              <a:rPr lang="en-ID" dirty="0" err="1">
                <a:latin typeface="Cambria" pitchFamily="18" charset="0"/>
              </a:rPr>
              <a:t>tidak</a:t>
            </a:r>
            <a:r>
              <a:rPr lang="en-ID" dirty="0">
                <a:latin typeface="Cambria" pitchFamily="18" charset="0"/>
              </a:rPr>
              <a:t> </a:t>
            </a:r>
            <a:r>
              <a:rPr lang="en-ID" dirty="0" err="1">
                <a:latin typeface="Cambria" pitchFamily="18" charset="0"/>
              </a:rPr>
              <a:t>bergantung</a:t>
            </a:r>
            <a:r>
              <a:rPr lang="en-ID" dirty="0">
                <a:latin typeface="Cambria" pitchFamily="18" charset="0"/>
              </a:rPr>
              <a:t> </a:t>
            </a:r>
            <a:r>
              <a:rPr lang="en-ID" dirty="0" err="1">
                <a:latin typeface="Cambria" pitchFamily="18" charset="0"/>
              </a:rPr>
              <a:t>pada</a:t>
            </a:r>
            <a:r>
              <a:rPr lang="en-ID" dirty="0">
                <a:latin typeface="Cambria" pitchFamily="18" charset="0"/>
              </a:rPr>
              <a:t> </a:t>
            </a:r>
            <a:r>
              <a:rPr lang="en-ID" dirty="0" err="1">
                <a:latin typeface="Cambria" pitchFamily="18" charset="0"/>
              </a:rPr>
              <a:t>arah</a:t>
            </a:r>
            <a:r>
              <a:rPr lang="en-ID" dirty="0">
                <a:latin typeface="Cambria" pitchFamily="18" charset="0"/>
              </a:rPr>
              <a:t> (</a:t>
            </a:r>
            <a:r>
              <a:rPr lang="en-ID" dirty="0" err="1">
                <a:latin typeface="Cambria" pitchFamily="18" charset="0"/>
              </a:rPr>
              <a:t>besaran</a:t>
            </a:r>
            <a:r>
              <a:rPr lang="en-ID" dirty="0">
                <a:latin typeface="Cambria" pitchFamily="18" charset="0"/>
              </a:rPr>
              <a:t> </a:t>
            </a:r>
            <a:r>
              <a:rPr lang="en-ID" dirty="0" err="1">
                <a:latin typeface="Cambria" pitchFamily="18" charset="0"/>
              </a:rPr>
              <a:t>skalar</a:t>
            </a:r>
            <a:r>
              <a:rPr lang="en-ID" dirty="0">
                <a:latin typeface="Cambria" pitchFamily="18" charset="0"/>
              </a:rPr>
              <a:t>). </a:t>
            </a:r>
            <a:r>
              <a:rPr lang="en-ID" dirty="0" err="1">
                <a:latin typeface="Cambria" pitchFamily="18" charset="0"/>
              </a:rPr>
              <a:t>Kelajuan</a:t>
            </a:r>
            <a:r>
              <a:rPr lang="en-ID" dirty="0">
                <a:latin typeface="Cambria" pitchFamily="18" charset="0"/>
              </a:rPr>
              <a:t> </a:t>
            </a:r>
            <a:r>
              <a:rPr lang="en-ID" dirty="0" err="1">
                <a:latin typeface="Cambria" pitchFamily="18" charset="0"/>
              </a:rPr>
              <a:t>selalu</a:t>
            </a:r>
            <a:r>
              <a:rPr lang="en-ID" dirty="0">
                <a:latin typeface="Cambria" pitchFamily="18" charset="0"/>
              </a:rPr>
              <a:t> </a:t>
            </a:r>
            <a:r>
              <a:rPr lang="en-ID" dirty="0" err="1">
                <a:latin typeface="Cambria" pitchFamily="18" charset="0"/>
              </a:rPr>
              <a:t>bernilai</a:t>
            </a:r>
            <a:r>
              <a:rPr lang="en-ID" dirty="0">
                <a:latin typeface="Cambria" pitchFamily="18" charset="0"/>
              </a:rPr>
              <a:t> </a:t>
            </a:r>
            <a:r>
              <a:rPr lang="en-ID" dirty="0" err="1">
                <a:latin typeface="Cambria" pitchFamily="18" charset="0"/>
              </a:rPr>
              <a:t>positif</a:t>
            </a:r>
            <a:r>
              <a:rPr lang="en-ID" dirty="0">
                <a:latin typeface="Cambria" pitchFamily="18" charset="0"/>
              </a:rPr>
              <a:t>. </a:t>
            </a:r>
            <a:r>
              <a:rPr lang="en-ID" dirty="0" err="1">
                <a:latin typeface="Cambria" pitchFamily="18" charset="0"/>
              </a:rPr>
              <a:t>Alat</a:t>
            </a:r>
            <a:r>
              <a:rPr lang="en-ID" dirty="0">
                <a:latin typeface="Cambria" pitchFamily="18" charset="0"/>
              </a:rPr>
              <a:t> </a:t>
            </a:r>
            <a:r>
              <a:rPr lang="en-ID" dirty="0" err="1">
                <a:latin typeface="Cambria" pitchFamily="18" charset="0"/>
              </a:rPr>
              <a:t>untuk</a:t>
            </a:r>
            <a:r>
              <a:rPr lang="en-ID" dirty="0">
                <a:latin typeface="Cambria" pitchFamily="18" charset="0"/>
              </a:rPr>
              <a:t> </a:t>
            </a:r>
            <a:r>
              <a:rPr lang="en-ID" dirty="0" err="1">
                <a:latin typeface="Cambria" pitchFamily="18" charset="0"/>
              </a:rPr>
              <a:t>mengukur</a:t>
            </a:r>
            <a:r>
              <a:rPr lang="en-ID" dirty="0">
                <a:latin typeface="Cambria" pitchFamily="18" charset="0"/>
              </a:rPr>
              <a:t> </a:t>
            </a:r>
            <a:r>
              <a:rPr lang="en-ID" dirty="0" err="1">
                <a:latin typeface="Cambria" pitchFamily="18" charset="0"/>
              </a:rPr>
              <a:t>kelajuan</a:t>
            </a:r>
            <a:r>
              <a:rPr lang="en-ID" dirty="0">
                <a:latin typeface="Cambria" pitchFamily="18" charset="0"/>
              </a:rPr>
              <a:t> </a:t>
            </a:r>
            <a:r>
              <a:rPr lang="en-ID" dirty="0" err="1">
                <a:latin typeface="Cambria" pitchFamily="18" charset="0"/>
              </a:rPr>
              <a:t>adalah</a:t>
            </a:r>
            <a:r>
              <a:rPr lang="en-ID" dirty="0">
                <a:latin typeface="Cambria" pitchFamily="18" charset="0"/>
              </a:rPr>
              <a:t> </a:t>
            </a:r>
            <a:r>
              <a:rPr lang="en-ID" u="sng" dirty="0" err="1">
                <a:latin typeface="Cambria" pitchFamily="18" charset="0"/>
              </a:rPr>
              <a:t>spidometer</a:t>
            </a:r>
            <a:r>
              <a:rPr lang="en-ID" dirty="0">
                <a:latin typeface="Cambria" pitchFamily="18" charset="0"/>
              </a:rPr>
              <a:t>.</a:t>
            </a:r>
            <a:endParaRPr lang="id-ID" dirty="0">
              <a:latin typeface="Cambria" pitchFamily="18" charset="0"/>
            </a:endParaRPr>
          </a:p>
        </p:txBody>
      </p:sp>
      <p:sp>
        <p:nvSpPr>
          <p:cNvPr id="4" name="Rounded Rectangle 3"/>
          <p:cNvSpPr/>
          <p:nvPr/>
        </p:nvSpPr>
        <p:spPr>
          <a:xfrm>
            <a:off x="532486" y="3861048"/>
            <a:ext cx="8208912"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D" b="1" dirty="0" err="1">
                <a:latin typeface="Cambria" pitchFamily="18" charset="0"/>
              </a:rPr>
              <a:t>Kecepatan</a:t>
            </a:r>
            <a:r>
              <a:rPr lang="en-ID" dirty="0">
                <a:latin typeface="Cambria" pitchFamily="18" charset="0"/>
              </a:rPr>
              <a:t> </a:t>
            </a:r>
            <a:r>
              <a:rPr lang="en-ID" dirty="0" err="1">
                <a:latin typeface="Cambria" pitchFamily="18" charset="0"/>
              </a:rPr>
              <a:t>adalah</a:t>
            </a:r>
            <a:r>
              <a:rPr lang="en-ID" dirty="0">
                <a:latin typeface="Cambria" pitchFamily="18" charset="0"/>
              </a:rPr>
              <a:t> </a:t>
            </a:r>
            <a:r>
              <a:rPr lang="en-ID" dirty="0" err="1">
                <a:latin typeface="Cambria" pitchFamily="18" charset="0"/>
              </a:rPr>
              <a:t>besaran</a:t>
            </a:r>
            <a:r>
              <a:rPr lang="en-ID" dirty="0">
                <a:latin typeface="Cambria" pitchFamily="18" charset="0"/>
              </a:rPr>
              <a:t> yang </a:t>
            </a:r>
            <a:r>
              <a:rPr lang="en-ID" dirty="0" err="1">
                <a:latin typeface="Cambria" pitchFamily="18" charset="0"/>
              </a:rPr>
              <a:t>bergantung</a:t>
            </a:r>
            <a:r>
              <a:rPr lang="en-ID" dirty="0">
                <a:latin typeface="Cambria" pitchFamily="18" charset="0"/>
              </a:rPr>
              <a:t> </a:t>
            </a:r>
            <a:r>
              <a:rPr lang="en-ID" dirty="0" err="1">
                <a:latin typeface="Cambria" pitchFamily="18" charset="0"/>
              </a:rPr>
              <a:t>pada</a:t>
            </a:r>
            <a:r>
              <a:rPr lang="en-ID" dirty="0">
                <a:latin typeface="Cambria" pitchFamily="18" charset="0"/>
              </a:rPr>
              <a:t> </a:t>
            </a:r>
            <a:r>
              <a:rPr lang="en-ID" dirty="0" err="1">
                <a:latin typeface="Cambria" pitchFamily="18" charset="0"/>
              </a:rPr>
              <a:t>arah</a:t>
            </a:r>
            <a:r>
              <a:rPr lang="en-ID" dirty="0">
                <a:latin typeface="Cambria" pitchFamily="18" charset="0"/>
              </a:rPr>
              <a:t> (</a:t>
            </a:r>
            <a:r>
              <a:rPr lang="en-ID" dirty="0" err="1">
                <a:latin typeface="Cambria" pitchFamily="18" charset="0"/>
              </a:rPr>
              <a:t>besaran</a:t>
            </a:r>
            <a:r>
              <a:rPr lang="en-ID" dirty="0">
                <a:latin typeface="Cambria" pitchFamily="18" charset="0"/>
              </a:rPr>
              <a:t> </a:t>
            </a:r>
            <a:r>
              <a:rPr lang="en-ID" dirty="0" err="1">
                <a:latin typeface="Cambria" pitchFamily="18" charset="0"/>
              </a:rPr>
              <a:t>vektor</a:t>
            </a:r>
            <a:r>
              <a:rPr lang="en-ID" dirty="0">
                <a:latin typeface="Cambria" pitchFamily="18" charset="0"/>
              </a:rPr>
              <a:t>). </a:t>
            </a:r>
            <a:r>
              <a:rPr lang="en-ID" dirty="0" err="1">
                <a:latin typeface="Cambria" pitchFamily="18" charset="0"/>
              </a:rPr>
              <a:t>Alat</a:t>
            </a:r>
            <a:r>
              <a:rPr lang="en-ID" dirty="0">
                <a:latin typeface="Cambria" pitchFamily="18" charset="0"/>
              </a:rPr>
              <a:t> </a:t>
            </a:r>
            <a:r>
              <a:rPr lang="en-ID" dirty="0" err="1">
                <a:latin typeface="Cambria" pitchFamily="18" charset="0"/>
              </a:rPr>
              <a:t>untuk</a:t>
            </a:r>
            <a:r>
              <a:rPr lang="en-ID" dirty="0">
                <a:latin typeface="Cambria" pitchFamily="18" charset="0"/>
              </a:rPr>
              <a:t> </a:t>
            </a:r>
            <a:r>
              <a:rPr lang="en-ID" dirty="0" err="1">
                <a:latin typeface="Cambria" pitchFamily="18" charset="0"/>
              </a:rPr>
              <a:t>mengukur</a:t>
            </a:r>
            <a:r>
              <a:rPr lang="en-ID" dirty="0">
                <a:latin typeface="Cambria" pitchFamily="18" charset="0"/>
              </a:rPr>
              <a:t> </a:t>
            </a:r>
            <a:r>
              <a:rPr lang="en-ID" dirty="0" err="1">
                <a:latin typeface="Cambria" pitchFamily="18" charset="0"/>
              </a:rPr>
              <a:t>kecepatan</a:t>
            </a:r>
            <a:r>
              <a:rPr lang="en-ID" dirty="0">
                <a:latin typeface="Cambria" pitchFamily="18" charset="0"/>
              </a:rPr>
              <a:t> </a:t>
            </a:r>
            <a:r>
              <a:rPr lang="en-ID" dirty="0" err="1">
                <a:latin typeface="Cambria" pitchFamily="18" charset="0"/>
              </a:rPr>
              <a:t>adalah</a:t>
            </a:r>
            <a:r>
              <a:rPr lang="en-ID" dirty="0">
                <a:latin typeface="Cambria" pitchFamily="18" charset="0"/>
              </a:rPr>
              <a:t> </a:t>
            </a:r>
            <a:r>
              <a:rPr lang="en-ID" u="sng" dirty="0" err="1">
                <a:latin typeface="Cambria" pitchFamily="18" charset="0"/>
              </a:rPr>
              <a:t>velocitometer</a:t>
            </a:r>
            <a:r>
              <a:rPr lang="en-ID" dirty="0">
                <a:latin typeface="Cambria" pitchFamily="18" charset="0"/>
              </a:rPr>
              <a:t>.</a:t>
            </a:r>
            <a:endParaRPr lang="id-ID" dirty="0">
              <a:latin typeface="Cambria" pitchFamily="18" charset="0"/>
            </a:endParaRPr>
          </a:p>
        </p:txBody>
      </p:sp>
      <p:sp>
        <p:nvSpPr>
          <p:cNvPr id="5" name="Oval 4"/>
          <p:cNvSpPr/>
          <p:nvPr/>
        </p:nvSpPr>
        <p:spPr>
          <a:xfrm>
            <a:off x="935596" y="2794678"/>
            <a:ext cx="277230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Kelajuan Sesaat</a:t>
            </a:r>
            <a:endParaRPr lang="id-ID" dirty="0"/>
          </a:p>
        </p:txBody>
      </p:sp>
      <p:sp>
        <p:nvSpPr>
          <p:cNvPr id="6" name="Oval 5"/>
          <p:cNvSpPr/>
          <p:nvPr/>
        </p:nvSpPr>
        <p:spPr>
          <a:xfrm>
            <a:off x="5076056" y="2780928"/>
            <a:ext cx="2736304"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Kelajuan Rata-rata</a:t>
            </a:r>
            <a:endParaRPr lang="id-ID" dirty="0"/>
          </a:p>
        </p:txBody>
      </p:sp>
      <p:sp>
        <p:nvSpPr>
          <p:cNvPr id="7" name="Oval 6"/>
          <p:cNvSpPr/>
          <p:nvPr/>
        </p:nvSpPr>
        <p:spPr>
          <a:xfrm>
            <a:off x="899592" y="5446200"/>
            <a:ext cx="280831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Kecepatan Sesaat</a:t>
            </a:r>
            <a:endParaRPr lang="id-ID" dirty="0"/>
          </a:p>
        </p:txBody>
      </p:sp>
      <p:sp>
        <p:nvSpPr>
          <p:cNvPr id="8" name="Oval 7"/>
          <p:cNvSpPr/>
          <p:nvPr/>
        </p:nvSpPr>
        <p:spPr>
          <a:xfrm>
            <a:off x="5076056" y="5446200"/>
            <a:ext cx="2952328"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Kecepatan Rata-rata</a:t>
            </a:r>
            <a:endParaRPr lang="id-ID" dirty="0"/>
          </a:p>
        </p:txBody>
      </p:sp>
      <p:cxnSp>
        <p:nvCxnSpPr>
          <p:cNvPr id="10" name="Straight Arrow Connector 9"/>
          <p:cNvCxnSpPr>
            <a:stCxn id="3" idx="2"/>
            <a:endCxn id="5" idx="0"/>
          </p:cNvCxnSpPr>
          <p:nvPr/>
        </p:nvCxnSpPr>
        <p:spPr>
          <a:xfrm flipH="1">
            <a:off x="2321750" y="2073622"/>
            <a:ext cx="2281821" cy="7210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a:stCxn id="3" idx="2"/>
            <a:endCxn id="6" idx="0"/>
          </p:cNvCxnSpPr>
          <p:nvPr/>
        </p:nvCxnSpPr>
        <p:spPr>
          <a:xfrm>
            <a:off x="4603571" y="2073622"/>
            <a:ext cx="1840637" cy="70730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H="1">
            <a:off x="2123728" y="4725144"/>
            <a:ext cx="2281821" cy="72105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a:off x="4405549" y="4737918"/>
            <a:ext cx="1840637" cy="70730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Oval 1"/>
          <p:cNvSpPr/>
          <p:nvPr/>
        </p:nvSpPr>
        <p:spPr>
          <a:xfrm>
            <a:off x="198434" y="116632"/>
            <a:ext cx="3168352"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Kelajuan Sesaat</a:t>
            </a:r>
            <a:endParaRPr lang="id-ID" dirty="0"/>
          </a:p>
        </p:txBody>
      </p:sp>
      <p:sp>
        <p:nvSpPr>
          <p:cNvPr id="3" name="Oval 2"/>
          <p:cNvSpPr/>
          <p:nvPr/>
        </p:nvSpPr>
        <p:spPr>
          <a:xfrm>
            <a:off x="306446" y="2564904"/>
            <a:ext cx="2952328"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Kelajuan Rata-rata</a:t>
            </a:r>
            <a:endParaRPr lang="id-ID" dirty="0"/>
          </a:p>
        </p:txBody>
      </p:sp>
      <p:sp>
        <p:nvSpPr>
          <p:cNvPr id="4" name="Flowchart: Terminator 3"/>
          <p:cNvSpPr/>
          <p:nvPr/>
        </p:nvSpPr>
        <p:spPr>
          <a:xfrm>
            <a:off x="907624" y="1340768"/>
            <a:ext cx="7924081" cy="1008112"/>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ID" sz="1600" b="1" dirty="0" err="1"/>
              <a:t>Kelajuan</a:t>
            </a:r>
            <a:r>
              <a:rPr lang="en-ID" sz="1600" b="1" dirty="0"/>
              <a:t> </a:t>
            </a:r>
            <a:r>
              <a:rPr lang="en-ID" sz="1600" b="1" dirty="0" err="1"/>
              <a:t>sesaat</a:t>
            </a:r>
            <a:r>
              <a:rPr lang="en-ID" sz="1600" dirty="0"/>
              <a:t> </a:t>
            </a:r>
            <a:r>
              <a:rPr lang="en-ID" sz="1600" dirty="0" err="1"/>
              <a:t>adalah</a:t>
            </a:r>
            <a:r>
              <a:rPr lang="en-ID" sz="1600" dirty="0"/>
              <a:t> limit </a:t>
            </a:r>
            <a:r>
              <a:rPr lang="en-ID" sz="1600" dirty="0" err="1"/>
              <a:t>dari</a:t>
            </a:r>
            <a:r>
              <a:rPr lang="en-ID" sz="1600" dirty="0"/>
              <a:t> </a:t>
            </a:r>
            <a:r>
              <a:rPr lang="en-ID" sz="1600" dirty="0" err="1"/>
              <a:t>kecepatan</a:t>
            </a:r>
            <a:r>
              <a:rPr lang="en-ID" sz="1600" dirty="0"/>
              <a:t> rata-rata </a:t>
            </a:r>
            <a:r>
              <a:rPr lang="en-ID" sz="1600" dirty="0" err="1"/>
              <a:t>ketika</a:t>
            </a:r>
            <a:r>
              <a:rPr lang="en-ID" sz="1600" dirty="0"/>
              <a:t> </a:t>
            </a:r>
            <a:r>
              <a:rPr lang="en-ID" sz="1600" dirty="0" err="1"/>
              <a:t>selang</a:t>
            </a:r>
            <a:r>
              <a:rPr lang="en-ID" sz="1600" dirty="0"/>
              <a:t> </a:t>
            </a:r>
            <a:r>
              <a:rPr lang="en-ID" sz="1600" dirty="0" err="1"/>
              <a:t>waktu</a:t>
            </a:r>
            <a:r>
              <a:rPr lang="en-ID" sz="1600" dirty="0"/>
              <a:t> </a:t>
            </a:r>
            <a:r>
              <a:rPr lang="en-ID" sz="1600" dirty="0" err="1"/>
              <a:t>mendekati</a:t>
            </a:r>
            <a:r>
              <a:rPr lang="en-ID" sz="1600" dirty="0"/>
              <a:t> </a:t>
            </a:r>
            <a:r>
              <a:rPr lang="en-ID" sz="1600" dirty="0" err="1"/>
              <a:t>nol</a:t>
            </a:r>
            <a:r>
              <a:rPr lang="en-ID" sz="1600" dirty="0"/>
              <a:t> </a:t>
            </a:r>
            <a:r>
              <a:rPr lang="en-ID" sz="1600" dirty="0" err="1"/>
              <a:t>atau</a:t>
            </a:r>
            <a:r>
              <a:rPr lang="en-ID" sz="1600" dirty="0"/>
              <a:t> </a:t>
            </a:r>
            <a:r>
              <a:rPr lang="en-ID" sz="1600" dirty="0" err="1"/>
              <a:t>dapat</a:t>
            </a:r>
            <a:r>
              <a:rPr lang="en-ID" sz="1600" dirty="0"/>
              <a:t> </a:t>
            </a:r>
            <a:r>
              <a:rPr lang="en-ID" sz="1600" dirty="0" err="1"/>
              <a:t>dikatakan</a:t>
            </a:r>
            <a:r>
              <a:rPr lang="en-ID" sz="1600" dirty="0"/>
              <a:t> </a:t>
            </a:r>
            <a:r>
              <a:rPr lang="en-ID" sz="1600" dirty="0" err="1"/>
              <a:t>sebagai</a:t>
            </a:r>
            <a:r>
              <a:rPr lang="en-ID" sz="1600" dirty="0"/>
              <a:t> </a:t>
            </a:r>
            <a:r>
              <a:rPr lang="en-ID" sz="1600" dirty="0" err="1"/>
              <a:t>kelajuan</a:t>
            </a:r>
            <a:r>
              <a:rPr lang="en-ID" sz="1600" dirty="0"/>
              <a:t> </a:t>
            </a:r>
            <a:r>
              <a:rPr lang="en-ID" sz="1600" dirty="0" err="1"/>
              <a:t>benda</a:t>
            </a:r>
            <a:r>
              <a:rPr lang="en-ID" sz="1600" dirty="0"/>
              <a:t> </a:t>
            </a:r>
            <a:r>
              <a:rPr lang="en-ID" sz="1600" dirty="0" err="1"/>
              <a:t>pada</a:t>
            </a:r>
            <a:r>
              <a:rPr lang="en-ID" sz="1600" dirty="0"/>
              <a:t> </a:t>
            </a:r>
            <a:r>
              <a:rPr lang="en-ID" sz="1600" dirty="0" err="1"/>
              <a:t>suatu</a:t>
            </a:r>
            <a:r>
              <a:rPr lang="en-ID" sz="1600" dirty="0"/>
              <a:t> </a:t>
            </a:r>
            <a:r>
              <a:rPr lang="en-ID" sz="1600" dirty="0" err="1"/>
              <a:t>saat</a:t>
            </a:r>
            <a:r>
              <a:rPr lang="en-ID" sz="1600" dirty="0"/>
              <a:t>. </a:t>
            </a:r>
            <a:r>
              <a:rPr lang="en-ID" sz="1600" b="1" dirty="0" err="1"/>
              <a:t>Kelajuan</a:t>
            </a:r>
            <a:r>
              <a:rPr lang="en-ID" sz="1600" b="1" dirty="0"/>
              <a:t> </a:t>
            </a:r>
            <a:r>
              <a:rPr lang="en-ID" sz="1600" b="1" dirty="0" err="1"/>
              <a:t>sesaat</a:t>
            </a:r>
            <a:r>
              <a:rPr lang="en-ID" sz="1600" b="1" dirty="0"/>
              <a:t> </a:t>
            </a:r>
            <a:r>
              <a:rPr lang="en-ID" sz="1600" b="1" dirty="0" err="1"/>
              <a:t>merupakan</a:t>
            </a:r>
            <a:r>
              <a:rPr lang="en-ID" sz="1600" b="1" dirty="0"/>
              <a:t> </a:t>
            </a:r>
            <a:r>
              <a:rPr lang="en-ID" sz="1600" b="1" dirty="0" err="1"/>
              <a:t>besaran</a:t>
            </a:r>
            <a:r>
              <a:rPr lang="en-ID" sz="1600" b="1" dirty="0"/>
              <a:t> </a:t>
            </a:r>
            <a:r>
              <a:rPr lang="en-ID" sz="1600" b="1" dirty="0" err="1"/>
              <a:t>skalar</a:t>
            </a:r>
            <a:r>
              <a:rPr lang="en-ID" sz="1600" dirty="0"/>
              <a:t>.</a:t>
            </a:r>
            <a:endParaRPr lang="id-ID" sz="1600" dirty="0"/>
          </a:p>
        </p:txBody>
      </p:sp>
      <p:sp>
        <p:nvSpPr>
          <p:cNvPr id="5" name="Flowchart: Terminator 4"/>
          <p:cNvSpPr/>
          <p:nvPr/>
        </p:nvSpPr>
        <p:spPr>
          <a:xfrm>
            <a:off x="885920" y="3861048"/>
            <a:ext cx="7780066" cy="1008112"/>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ID" sz="1600" b="1" dirty="0" err="1"/>
              <a:t>Kelajuan</a:t>
            </a:r>
            <a:r>
              <a:rPr lang="en-ID" sz="1600" b="1" dirty="0"/>
              <a:t> rata-rata</a:t>
            </a:r>
            <a:r>
              <a:rPr lang="en-ID" sz="1600" dirty="0"/>
              <a:t> </a:t>
            </a:r>
            <a:r>
              <a:rPr lang="en-ID" sz="1600" dirty="0" err="1"/>
              <a:t>adalah</a:t>
            </a:r>
            <a:r>
              <a:rPr lang="en-ID" sz="1600" dirty="0"/>
              <a:t> </a:t>
            </a:r>
            <a:r>
              <a:rPr lang="en-ID" sz="1600" dirty="0" err="1"/>
              <a:t>hasil</a:t>
            </a:r>
            <a:r>
              <a:rPr lang="en-ID" sz="1600" dirty="0"/>
              <a:t> </a:t>
            </a:r>
            <a:r>
              <a:rPr lang="en-ID" sz="1600" dirty="0" err="1"/>
              <a:t>bagi</a:t>
            </a:r>
            <a:r>
              <a:rPr lang="en-ID" sz="1600" dirty="0"/>
              <a:t> </a:t>
            </a:r>
            <a:r>
              <a:rPr lang="en-ID" sz="1600" dirty="0" err="1"/>
              <a:t>antara</a:t>
            </a:r>
            <a:r>
              <a:rPr lang="en-ID" sz="1600" dirty="0"/>
              <a:t> </a:t>
            </a:r>
            <a:r>
              <a:rPr lang="en-ID" sz="1600" dirty="0" err="1"/>
              <a:t>jarak</a:t>
            </a:r>
            <a:r>
              <a:rPr lang="en-ID" sz="1600" dirty="0"/>
              <a:t> total yang </a:t>
            </a:r>
            <a:r>
              <a:rPr lang="en-ID" sz="1600" dirty="0" err="1"/>
              <a:t>ditempuh</a:t>
            </a:r>
            <a:r>
              <a:rPr lang="en-ID" sz="1600" dirty="0"/>
              <a:t> </a:t>
            </a:r>
            <a:r>
              <a:rPr lang="en-ID" sz="1600" dirty="0" err="1"/>
              <a:t>dengan</a:t>
            </a:r>
            <a:r>
              <a:rPr lang="en-ID" sz="1600" dirty="0"/>
              <a:t> </a:t>
            </a:r>
            <a:r>
              <a:rPr lang="en-ID" sz="1600" dirty="0" err="1"/>
              <a:t>selang</a:t>
            </a:r>
            <a:r>
              <a:rPr lang="en-ID" sz="1600" dirty="0"/>
              <a:t> </a:t>
            </a:r>
            <a:r>
              <a:rPr lang="en-ID" sz="1600" dirty="0" err="1"/>
              <a:t>waktu</a:t>
            </a:r>
            <a:r>
              <a:rPr lang="en-ID" sz="1600" dirty="0"/>
              <a:t> </a:t>
            </a:r>
            <a:r>
              <a:rPr lang="en-ID" sz="1600" dirty="0" err="1"/>
              <a:t>untuk</a:t>
            </a:r>
            <a:r>
              <a:rPr lang="en-ID" sz="1600" dirty="0"/>
              <a:t> </a:t>
            </a:r>
            <a:r>
              <a:rPr lang="en-ID" sz="1600" dirty="0" err="1"/>
              <a:t>menempuhnya</a:t>
            </a:r>
            <a:r>
              <a:rPr lang="en-ID" sz="1600" dirty="0"/>
              <a:t>.</a:t>
            </a:r>
            <a:endParaRPr lang="id-ID" sz="1600" dirty="0"/>
          </a:p>
        </p:txBody>
      </p:sp>
      <mc:AlternateContent xmlns:mc="http://schemas.openxmlformats.org/markup-compatibility/2006">
        <mc:Choice xmlns:a14="http://schemas.microsoft.com/office/drawing/2010/main" Requires="a14">
          <p:sp>
            <p:nvSpPr>
              <p:cNvPr id="6" name="Rectangle 5"/>
              <p:cNvSpPr/>
              <p:nvPr/>
            </p:nvSpPr>
            <p:spPr>
              <a:xfrm>
                <a:off x="1187624" y="5085184"/>
                <a:ext cx="4176464" cy="16561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acc>
                        <m:accPr>
                          <m:chr m:val="̅"/>
                          <m:ctrlPr>
                            <a:rPr lang="id-ID" sz="2000" b="1" i="1" smtClean="0">
                              <a:latin typeface="Cambria Math"/>
                            </a:rPr>
                          </m:ctrlPr>
                        </m:accPr>
                        <m:e>
                          <m:r>
                            <a:rPr lang="en-ID" sz="2000" b="1" i="1">
                              <a:latin typeface="Cambria Math"/>
                            </a:rPr>
                            <m:t>𝒗</m:t>
                          </m:r>
                        </m:e>
                      </m:acc>
                      <m:r>
                        <a:rPr lang="en-ID" sz="2000" b="1" i="1">
                          <a:latin typeface="Cambria Math"/>
                        </a:rPr>
                        <m:t>=</m:t>
                      </m:r>
                      <m:f>
                        <m:fPr>
                          <m:ctrlPr>
                            <a:rPr lang="id-ID" sz="2000" b="1" i="1">
                              <a:latin typeface="Cambria Math"/>
                            </a:rPr>
                          </m:ctrlPr>
                        </m:fPr>
                        <m:num>
                          <m:r>
                            <a:rPr lang="en-ID" sz="2000" b="1" i="1">
                              <a:latin typeface="Cambria Math"/>
                            </a:rPr>
                            <m:t>𝒙</m:t>
                          </m:r>
                        </m:num>
                        <m:den>
                          <m:r>
                            <a:rPr lang="en-ID" sz="2000" b="1" i="1">
                              <a:latin typeface="Cambria Math"/>
                            </a:rPr>
                            <m:t>𝒕</m:t>
                          </m:r>
                        </m:den>
                      </m:f>
                    </m:oMath>
                  </m:oMathPara>
                </a14:m>
                <a:endParaRPr lang="id-ID" sz="2000" b="1" dirty="0"/>
              </a:p>
              <a:p>
                <a:r>
                  <a:rPr lang="en-ID" dirty="0" err="1"/>
                  <a:t>dengan</a:t>
                </a:r>
                <a:r>
                  <a:rPr lang="en-ID" dirty="0"/>
                  <a:t>: </a:t>
                </a:r>
                <a:endParaRPr lang="id-ID" i="1" dirty="0" smtClean="0"/>
              </a:p>
              <a:p>
                <a14:m>
                  <m:oMath xmlns:m="http://schemas.openxmlformats.org/officeDocument/2006/math">
                    <m:acc>
                      <m:accPr>
                        <m:chr m:val="̅"/>
                        <m:ctrlPr>
                          <a:rPr lang="id-ID" i="1">
                            <a:latin typeface="Cambria Math"/>
                          </a:rPr>
                        </m:ctrlPr>
                      </m:accPr>
                      <m:e>
                        <m:r>
                          <a:rPr lang="en-ID" i="1">
                            <a:latin typeface="Cambria Math"/>
                          </a:rPr>
                          <m:t>𝑣</m:t>
                        </m:r>
                      </m:e>
                    </m:acc>
                  </m:oMath>
                </a14:m>
                <a:r>
                  <a:rPr lang="en-ID" dirty="0"/>
                  <a:t> : </a:t>
                </a:r>
                <a:r>
                  <a:rPr lang="en-ID" dirty="0" err="1"/>
                  <a:t>kelajuan</a:t>
                </a:r>
                <a:r>
                  <a:rPr lang="en-ID" dirty="0"/>
                  <a:t> rata-rata (m/s)</a:t>
                </a:r>
                <a:endParaRPr lang="id-ID" dirty="0"/>
              </a:p>
              <a:p>
                <a:r>
                  <a:rPr lang="en-ID" dirty="0"/>
                  <a:t>x : </a:t>
                </a:r>
                <a:r>
                  <a:rPr lang="en-ID" dirty="0" err="1"/>
                  <a:t>jarak</a:t>
                </a:r>
                <a:r>
                  <a:rPr lang="en-ID" dirty="0"/>
                  <a:t> </a:t>
                </a:r>
                <a:r>
                  <a:rPr lang="en-ID" dirty="0" err="1"/>
                  <a:t>tempuh</a:t>
                </a:r>
                <a:r>
                  <a:rPr lang="en-ID" dirty="0"/>
                  <a:t> total (m)</a:t>
                </a:r>
                <a:endParaRPr lang="id-ID" dirty="0"/>
              </a:p>
              <a:p>
                <a:r>
                  <a:rPr lang="en-ID" dirty="0"/>
                  <a:t>t : </a:t>
                </a:r>
                <a:r>
                  <a:rPr lang="en-ID" dirty="0" err="1"/>
                  <a:t>waktu</a:t>
                </a:r>
                <a:r>
                  <a:rPr lang="en-ID" dirty="0"/>
                  <a:t> (s)</a:t>
                </a:r>
                <a:endParaRPr lang="id-ID" dirty="0"/>
              </a:p>
            </p:txBody>
          </p:sp>
        </mc:Choice>
        <mc:Fallback>
          <p:sp>
            <p:nvSpPr>
              <p:cNvPr id="6" name="Rectangle 5"/>
              <p:cNvSpPr>
                <a:spLocks noRot="1" noChangeAspect="1" noMove="1" noResize="1" noEditPoints="1" noAdjustHandles="1" noChangeArrowheads="1" noChangeShapeType="1" noTextEdit="1"/>
              </p:cNvSpPr>
              <p:nvPr/>
            </p:nvSpPr>
            <p:spPr>
              <a:xfrm>
                <a:off x="1187624" y="5085184"/>
                <a:ext cx="4176464" cy="1656184"/>
              </a:xfrm>
              <a:prstGeom prst="rect">
                <a:avLst/>
              </a:prstGeom>
              <a:blipFill rotWithShape="1">
                <a:blip r:embed="rId1"/>
                <a:stretch>
                  <a:fillRect l="-308" t="-773" r="-298" b="-754"/>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Oval 1"/>
          <p:cNvSpPr/>
          <p:nvPr/>
        </p:nvSpPr>
        <p:spPr>
          <a:xfrm>
            <a:off x="2771800" y="116632"/>
            <a:ext cx="3168352"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t>Kecepatan Sesaat</a:t>
            </a:r>
            <a:endParaRPr lang="id-ID" sz="2000" b="1" dirty="0"/>
          </a:p>
        </p:txBody>
      </p:sp>
      <p:sp>
        <p:nvSpPr>
          <p:cNvPr id="3" name="Oval 2"/>
          <p:cNvSpPr/>
          <p:nvPr/>
        </p:nvSpPr>
        <p:spPr>
          <a:xfrm>
            <a:off x="2879812" y="3140968"/>
            <a:ext cx="3348372"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b="1" dirty="0" smtClean="0"/>
              <a:t>Kecepatan</a:t>
            </a:r>
            <a:r>
              <a:rPr lang="id-ID" b="1" dirty="0" smtClean="0"/>
              <a:t> Rata-rata</a:t>
            </a:r>
            <a:endParaRPr lang="id-ID" b="1" dirty="0"/>
          </a:p>
        </p:txBody>
      </p:sp>
      <mc:AlternateContent xmlns:mc="http://schemas.openxmlformats.org/markup-compatibility/2006">
        <mc:Choice xmlns:a14="http://schemas.microsoft.com/office/drawing/2010/main" Requires="a14">
          <p:sp>
            <p:nvSpPr>
              <p:cNvPr id="6" name="Rectangle 5"/>
              <p:cNvSpPr/>
              <p:nvPr/>
            </p:nvSpPr>
            <p:spPr>
              <a:xfrm>
                <a:off x="4869664" y="4509120"/>
                <a:ext cx="4176464" cy="2132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acc>
                        <m:accPr>
                          <m:chr m:val="̅"/>
                          <m:ctrlPr>
                            <a:rPr lang="id-ID" b="1" i="1">
                              <a:latin typeface="Cambria Math"/>
                            </a:rPr>
                          </m:ctrlPr>
                        </m:accPr>
                        <m:e>
                          <m:r>
                            <a:rPr lang="en-ID" b="1" i="1">
                              <a:latin typeface="Cambria Math"/>
                            </a:rPr>
                            <m:t>𝒗</m:t>
                          </m:r>
                        </m:e>
                      </m:acc>
                      <m:r>
                        <a:rPr lang="en-ID" b="1" i="1">
                          <a:latin typeface="Cambria Math"/>
                        </a:rPr>
                        <m:t>=</m:t>
                      </m:r>
                      <m:f>
                        <m:fPr>
                          <m:ctrlPr>
                            <a:rPr lang="id-ID" b="1" i="1">
                              <a:latin typeface="Cambria Math"/>
                            </a:rPr>
                          </m:ctrlPr>
                        </m:fPr>
                        <m:num>
                          <m:r>
                            <a:rPr lang="en-ID" b="1" i="1">
                              <a:latin typeface="Cambria Math"/>
                            </a:rPr>
                            <m:t>∆</m:t>
                          </m:r>
                          <m:acc>
                            <m:accPr>
                              <m:chr m:val="⃗"/>
                              <m:ctrlPr>
                                <a:rPr lang="id-ID" b="1" i="1">
                                  <a:latin typeface="Cambria Math"/>
                                </a:rPr>
                              </m:ctrlPr>
                            </m:accPr>
                            <m:e>
                              <m:r>
                                <a:rPr lang="en-ID" b="1" i="1">
                                  <a:latin typeface="Cambria Math"/>
                                </a:rPr>
                                <m:t>𝒙</m:t>
                              </m:r>
                            </m:e>
                          </m:acc>
                        </m:num>
                        <m:den>
                          <m:r>
                            <a:rPr lang="en-ID" b="1" i="1">
                              <a:latin typeface="Cambria Math"/>
                            </a:rPr>
                            <m:t>∆</m:t>
                          </m:r>
                          <m:r>
                            <a:rPr lang="en-ID" b="1" i="1">
                              <a:latin typeface="Cambria Math"/>
                            </a:rPr>
                            <m:t>𝒕</m:t>
                          </m:r>
                        </m:den>
                      </m:f>
                      <m:r>
                        <a:rPr lang="en-ID" b="1" i="1">
                          <a:latin typeface="Cambria Math"/>
                        </a:rPr>
                        <m:t>=</m:t>
                      </m:r>
                      <m:f>
                        <m:fPr>
                          <m:ctrlPr>
                            <a:rPr lang="id-ID" b="1" i="1">
                              <a:latin typeface="Cambria Math"/>
                            </a:rPr>
                          </m:ctrlPr>
                        </m:fPr>
                        <m:num>
                          <m:acc>
                            <m:accPr>
                              <m:chr m:val="⃗"/>
                              <m:ctrlPr>
                                <a:rPr lang="id-ID" b="1" i="1">
                                  <a:latin typeface="Cambria Math"/>
                                </a:rPr>
                              </m:ctrlPr>
                            </m:accPr>
                            <m:e>
                              <m:sSub>
                                <m:sSubPr>
                                  <m:ctrlPr>
                                    <a:rPr lang="id-ID" b="1" i="1">
                                      <a:latin typeface="Cambria Math"/>
                                    </a:rPr>
                                  </m:ctrlPr>
                                </m:sSubPr>
                                <m:e>
                                  <m:r>
                                    <a:rPr lang="en-ID" b="1" i="1">
                                      <a:latin typeface="Cambria Math"/>
                                    </a:rPr>
                                    <m:t>𝒙</m:t>
                                  </m:r>
                                </m:e>
                                <m:sub>
                                  <m:r>
                                    <a:rPr lang="en-ID" b="1" i="1">
                                      <a:latin typeface="Cambria Math"/>
                                    </a:rPr>
                                    <m:t>𝟐</m:t>
                                  </m:r>
                                </m:sub>
                              </m:sSub>
                            </m:e>
                          </m:acc>
                          <m:r>
                            <a:rPr lang="en-ID" b="1" i="1">
                              <a:latin typeface="Cambria Math"/>
                            </a:rPr>
                            <m:t>−</m:t>
                          </m:r>
                          <m:acc>
                            <m:accPr>
                              <m:chr m:val="⃗"/>
                              <m:ctrlPr>
                                <a:rPr lang="id-ID" b="1" i="1">
                                  <a:latin typeface="Cambria Math"/>
                                </a:rPr>
                              </m:ctrlPr>
                            </m:accPr>
                            <m:e>
                              <m:sSub>
                                <m:sSubPr>
                                  <m:ctrlPr>
                                    <a:rPr lang="id-ID" b="1" i="1">
                                      <a:latin typeface="Cambria Math"/>
                                    </a:rPr>
                                  </m:ctrlPr>
                                </m:sSubPr>
                                <m:e>
                                  <m:r>
                                    <a:rPr lang="en-ID" b="1" i="1">
                                      <a:latin typeface="Cambria Math"/>
                                    </a:rPr>
                                    <m:t>𝒙</m:t>
                                  </m:r>
                                </m:e>
                                <m:sub>
                                  <m:r>
                                    <a:rPr lang="en-ID" b="1" i="1">
                                      <a:latin typeface="Cambria Math"/>
                                    </a:rPr>
                                    <m:t>𝟏</m:t>
                                  </m:r>
                                </m:sub>
                              </m:sSub>
                            </m:e>
                          </m:acc>
                        </m:num>
                        <m:den>
                          <m:sSub>
                            <m:sSubPr>
                              <m:ctrlPr>
                                <a:rPr lang="id-ID" b="1" i="1">
                                  <a:latin typeface="Cambria Math"/>
                                </a:rPr>
                              </m:ctrlPr>
                            </m:sSubPr>
                            <m:e>
                              <m:r>
                                <a:rPr lang="en-ID" b="1" i="1">
                                  <a:latin typeface="Cambria Math"/>
                                </a:rPr>
                                <m:t>𝒕</m:t>
                              </m:r>
                            </m:e>
                            <m:sub>
                              <m:r>
                                <a:rPr lang="en-ID" b="1" i="1">
                                  <a:latin typeface="Cambria Math"/>
                                </a:rPr>
                                <m:t>𝟐</m:t>
                              </m:r>
                            </m:sub>
                          </m:sSub>
                          <m:r>
                            <a:rPr lang="en-ID" b="1" i="1">
                              <a:latin typeface="Cambria Math"/>
                            </a:rPr>
                            <m:t>−</m:t>
                          </m:r>
                          <m:sSub>
                            <m:sSubPr>
                              <m:ctrlPr>
                                <a:rPr lang="id-ID" b="1" i="1">
                                  <a:latin typeface="Cambria Math"/>
                                </a:rPr>
                              </m:ctrlPr>
                            </m:sSubPr>
                            <m:e>
                              <m:r>
                                <a:rPr lang="en-ID" b="1" i="1">
                                  <a:latin typeface="Cambria Math"/>
                                </a:rPr>
                                <m:t>𝒕</m:t>
                              </m:r>
                            </m:e>
                            <m:sub>
                              <m:r>
                                <a:rPr lang="en-ID" b="1" i="1">
                                  <a:latin typeface="Cambria Math"/>
                                </a:rPr>
                                <m:t>𝟏</m:t>
                              </m:r>
                            </m:sub>
                          </m:sSub>
                        </m:den>
                      </m:f>
                    </m:oMath>
                  </m:oMathPara>
                </a14:m>
                <a:endParaRPr lang="id-ID" b="1" dirty="0"/>
              </a:p>
              <a:p>
                <a:r>
                  <a:rPr lang="en-ID" dirty="0" err="1"/>
                  <a:t>dengan</a:t>
                </a:r>
                <a:r>
                  <a:rPr lang="en-ID" dirty="0" smtClean="0"/>
                  <a:t>:</a:t>
                </a:r>
                <a:endParaRPr lang="id-ID" dirty="0" smtClean="0"/>
              </a:p>
              <a:p>
                <a14:m>
                  <m:oMath xmlns:m="http://schemas.openxmlformats.org/officeDocument/2006/math">
                    <m:acc>
                      <m:accPr>
                        <m:chr m:val="̅"/>
                        <m:ctrlPr>
                          <a:rPr lang="id-ID" i="1">
                            <a:latin typeface="Cambria Math"/>
                          </a:rPr>
                        </m:ctrlPr>
                      </m:accPr>
                      <m:e>
                        <m:r>
                          <a:rPr lang="en-ID" i="1">
                            <a:latin typeface="Cambria Math"/>
                          </a:rPr>
                          <m:t>𝑣</m:t>
                        </m:r>
                      </m:e>
                    </m:acc>
                  </m:oMath>
                </a14:m>
                <a:r>
                  <a:rPr lang="en-ID" dirty="0"/>
                  <a:t> = </a:t>
                </a:r>
                <a:r>
                  <a:rPr lang="en-ID" dirty="0" err="1"/>
                  <a:t>kecepatan</a:t>
                </a:r>
                <a:r>
                  <a:rPr lang="en-ID" dirty="0"/>
                  <a:t> rata-rata</a:t>
                </a:r>
                <a:endParaRPr lang="id-ID" dirty="0"/>
              </a:p>
              <a:p>
                <a14:m>
                  <m:oMath xmlns:m="http://schemas.openxmlformats.org/officeDocument/2006/math">
                    <m:r>
                      <a:rPr lang="en-ID" i="1">
                        <a:latin typeface="Cambria Math"/>
                      </a:rPr>
                      <m:t>∆</m:t>
                    </m:r>
                    <m:acc>
                      <m:accPr>
                        <m:chr m:val="⃗"/>
                        <m:ctrlPr>
                          <a:rPr lang="id-ID" i="1">
                            <a:latin typeface="Cambria Math"/>
                          </a:rPr>
                        </m:ctrlPr>
                      </m:accPr>
                      <m:e>
                        <m:r>
                          <a:rPr lang="en-ID" i="1">
                            <a:latin typeface="Cambria Math"/>
                          </a:rPr>
                          <m:t>𝑥</m:t>
                        </m:r>
                      </m:e>
                    </m:acc>
                  </m:oMath>
                </a14:m>
                <a:r>
                  <a:rPr lang="en-ID" dirty="0"/>
                  <a:t> = </a:t>
                </a:r>
                <a:r>
                  <a:rPr lang="en-ID" dirty="0" err="1"/>
                  <a:t>perpindahan</a:t>
                </a:r>
                <a:endParaRPr lang="id-ID" dirty="0"/>
              </a:p>
              <a:p>
                <a14:m>
                  <m:oMath xmlns:m="http://schemas.openxmlformats.org/officeDocument/2006/math">
                    <m:r>
                      <a:rPr lang="en-ID" i="1">
                        <a:latin typeface="Cambria Math"/>
                      </a:rPr>
                      <m:t>∆</m:t>
                    </m:r>
                    <m:r>
                      <a:rPr lang="en-ID" i="1">
                        <a:latin typeface="Cambria Math"/>
                      </a:rPr>
                      <m:t>𝑡</m:t>
                    </m:r>
                  </m:oMath>
                </a14:m>
                <a:r>
                  <a:rPr lang="en-ID" dirty="0"/>
                  <a:t> = </a:t>
                </a:r>
                <a:r>
                  <a:rPr lang="en-ID" dirty="0" err="1"/>
                  <a:t>selang</a:t>
                </a:r>
                <a:r>
                  <a:rPr lang="en-ID" dirty="0"/>
                  <a:t> </a:t>
                </a:r>
                <a:r>
                  <a:rPr lang="en-ID" dirty="0" err="1"/>
                  <a:t>waktu</a:t>
                </a:r>
                <a:endParaRPr lang="id-ID" dirty="0"/>
              </a:p>
              <a:p>
                <a:endParaRPr lang="id-ID" dirty="0"/>
              </a:p>
            </p:txBody>
          </p:sp>
        </mc:Choice>
        <mc:Fallback>
          <p:sp>
            <p:nvSpPr>
              <p:cNvPr id="6" name="Rectangle 5"/>
              <p:cNvSpPr>
                <a:spLocks noRot="1" noChangeAspect="1" noMove="1" noResize="1" noEditPoints="1" noAdjustHandles="1" noChangeArrowheads="1" noChangeShapeType="1" noTextEdit="1"/>
              </p:cNvSpPr>
              <p:nvPr/>
            </p:nvSpPr>
            <p:spPr>
              <a:xfrm>
                <a:off x="4869664" y="4509120"/>
                <a:ext cx="4176464" cy="2132856"/>
              </a:xfrm>
              <a:prstGeom prst="rect">
                <a:avLst/>
              </a:prstGeom>
              <a:blipFill rotWithShape="1">
                <a:blip r:embed="rId1"/>
                <a:stretch>
                  <a:fillRect l="-316" t="-625" r="-291" b="-571"/>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7" name="Rectangle 6"/>
              <p:cNvSpPr/>
              <p:nvPr/>
            </p:nvSpPr>
            <p:spPr>
              <a:xfrm>
                <a:off x="4758273" y="1268760"/>
                <a:ext cx="4176464" cy="17281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acc>
                        <m:accPr>
                          <m:chr m:val="⃗"/>
                          <m:ctrlPr>
                            <a:rPr lang="id-ID" sz="2000" b="1" i="1">
                              <a:latin typeface="Cambria Math"/>
                            </a:rPr>
                          </m:ctrlPr>
                        </m:accPr>
                        <m:e>
                          <m:r>
                            <a:rPr lang="en-ID" sz="2000" b="1" i="1">
                              <a:latin typeface="Cambria Math"/>
                            </a:rPr>
                            <m:t>𝒗</m:t>
                          </m:r>
                        </m:e>
                      </m:acc>
                      <m:r>
                        <a:rPr lang="en-ID" sz="2000" b="1" i="1">
                          <a:latin typeface="Cambria Math"/>
                        </a:rPr>
                        <m:t>=</m:t>
                      </m:r>
                      <m:f>
                        <m:fPr>
                          <m:ctrlPr>
                            <a:rPr lang="id-ID" sz="2000" b="1" i="1">
                              <a:latin typeface="Cambria Math"/>
                            </a:rPr>
                          </m:ctrlPr>
                        </m:fPr>
                        <m:num>
                          <m:r>
                            <a:rPr lang="en-ID" sz="2000" b="1" i="1">
                              <a:latin typeface="Cambria Math"/>
                            </a:rPr>
                            <m:t>𝒅𝒙</m:t>
                          </m:r>
                        </m:num>
                        <m:den>
                          <m:r>
                            <a:rPr lang="en-ID" sz="2000" b="1" i="1">
                              <a:latin typeface="Cambria Math"/>
                            </a:rPr>
                            <m:t>𝒅𝒕</m:t>
                          </m:r>
                        </m:den>
                      </m:f>
                    </m:oMath>
                  </m:oMathPara>
                </a14:m>
                <a:endParaRPr lang="id-ID" sz="2000" b="1" dirty="0"/>
              </a:p>
              <a:p>
                <a:r>
                  <a:rPr lang="en-ID" dirty="0" err="1"/>
                  <a:t>dengan</a:t>
                </a:r>
                <a:r>
                  <a:rPr lang="en-ID" dirty="0" smtClean="0"/>
                  <a:t>:</a:t>
                </a:r>
                <a:endParaRPr lang="id-ID" dirty="0" smtClean="0"/>
              </a:p>
              <a:p>
                <a:r>
                  <a:rPr lang="en-ID" dirty="0" smtClean="0"/>
                  <a:t> </a:t>
                </a:r>
                <a14:m>
                  <m:oMath xmlns:m="http://schemas.openxmlformats.org/officeDocument/2006/math">
                    <m:acc>
                      <m:accPr>
                        <m:chr m:val="⃗"/>
                        <m:ctrlPr>
                          <a:rPr lang="id-ID" i="1">
                            <a:latin typeface="Cambria Math"/>
                          </a:rPr>
                        </m:ctrlPr>
                      </m:accPr>
                      <m:e>
                        <m:r>
                          <a:rPr lang="en-ID" i="1">
                            <a:latin typeface="Cambria Math"/>
                          </a:rPr>
                          <m:t>𝑣</m:t>
                        </m:r>
                      </m:e>
                    </m:acc>
                  </m:oMath>
                </a14:m>
                <a:r>
                  <a:rPr lang="en-ID" dirty="0"/>
                  <a:t> : </a:t>
                </a:r>
                <a:r>
                  <a:rPr lang="en-ID" dirty="0" err="1"/>
                  <a:t>kecepatan</a:t>
                </a:r>
                <a:r>
                  <a:rPr lang="en-ID" dirty="0"/>
                  <a:t> </a:t>
                </a:r>
                <a:r>
                  <a:rPr lang="en-ID" dirty="0" err="1"/>
                  <a:t>sesaat</a:t>
                </a:r>
                <a:endParaRPr lang="id-ID" dirty="0"/>
              </a:p>
              <a:p>
                <a14:m>
                  <m:oMath xmlns:m="http://schemas.openxmlformats.org/officeDocument/2006/math">
                    <m:f>
                      <m:fPr>
                        <m:ctrlPr>
                          <a:rPr lang="id-ID" i="1">
                            <a:latin typeface="Cambria Math"/>
                          </a:rPr>
                        </m:ctrlPr>
                      </m:fPr>
                      <m:num>
                        <m:r>
                          <a:rPr lang="en-ID" i="1">
                            <a:latin typeface="Cambria Math"/>
                          </a:rPr>
                          <m:t>𝑑𝑥</m:t>
                        </m:r>
                      </m:num>
                      <m:den>
                        <m:r>
                          <a:rPr lang="en-ID" i="1">
                            <a:latin typeface="Cambria Math"/>
                          </a:rPr>
                          <m:t>𝑑𝑡</m:t>
                        </m:r>
                      </m:den>
                    </m:f>
                  </m:oMath>
                </a14:m>
                <a:r>
                  <a:rPr lang="en-ID" dirty="0"/>
                  <a:t> : </a:t>
                </a:r>
                <a:r>
                  <a:rPr lang="en-ID" dirty="0" err="1"/>
                  <a:t>turunan</a:t>
                </a:r>
                <a:r>
                  <a:rPr lang="en-ID" dirty="0"/>
                  <a:t> </a:t>
                </a:r>
                <a:r>
                  <a:rPr lang="en-ID" dirty="0" err="1"/>
                  <a:t>pertama</a:t>
                </a:r>
                <a:r>
                  <a:rPr lang="en-ID" dirty="0"/>
                  <a:t> x(t) </a:t>
                </a:r>
                <a:r>
                  <a:rPr lang="en-ID" dirty="0" err="1"/>
                  <a:t>terhadap</a:t>
                </a:r>
                <a:r>
                  <a:rPr lang="en-ID" dirty="0"/>
                  <a:t> t.</a:t>
                </a:r>
                <a:endParaRPr lang="id-ID" dirty="0"/>
              </a:p>
            </p:txBody>
          </p:sp>
        </mc:Choice>
        <mc:Fallback>
          <p:sp>
            <p:nvSpPr>
              <p:cNvPr id="7" name="Rectangle 6"/>
              <p:cNvSpPr>
                <a:spLocks noRot="1" noChangeAspect="1" noMove="1" noResize="1" noEditPoints="1" noAdjustHandles="1" noChangeArrowheads="1" noChangeShapeType="1" noTextEdit="1"/>
              </p:cNvSpPr>
              <p:nvPr/>
            </p:nvSpPr>
            <p:spPr>
              <a:xfrm>
                <a:off x="4758273" y="1268760"/>
                <a:ext cx="4176464" cy="1728192"/>
              </a:xfrm>
              <a:prstGeom prst="rect">
                <a:avLst/>
              </a:prstGeom>
              <a:blipFill rotWithShape="1">
                <a:blip r:embed="rId2"/>
                <a:stretch>
                  <a:fillRect l="-309" t="-737" r="-297" b="-712"/>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p:sp>
        <p:nvSpPr>
          <p:cNvPr id="8" name="Rectangle 7"/>
          <p:cNvSpPr/>
          <p:nvPr/>
        </p:nvSpPr>
        <p:spPr>
          <a:xfrm>
            <a:off x="575556" y="1268760"/>
            <a:ext cx="3672408" cy="17281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ID" b="1" dirty="0" err="1"/>
              <a:t>Kecepatan</a:t>
            </a:r>
            <a:r>
              <a:rPr lang="en-ID" b="1" dirty="0"/>
              <a:t> </a:t>
            </a:r>
            <a:r>
              <a:rPr lang="en-ID" b="1" dirty="0" err="1"/>
              <a:t>sesaat</a:t>
            </a:r>
            <a:r>
              <a:rPr lang="en-ID" dirty="0"/>
              <a:t> </a:t>
            </a:r>
            <a:r>
              <a:rPr lang="en-ID" dirty="0" err="1"/>
              <a:t>adalah</a:t>
            </a:r>
            <a:r>
              <a:rPr lang="en-ID" dirty="0"/>
              <a:t> </a:t>
            </a:r>
            <a:endParaRPr lang="id-ID" dirty="0" smtClean="0"/>
          </a:p>
          <a:p>
            <a:pPr algn="just"/>
            <a:r>
              <a:rPr lang="en-ID" dirty="0" err="1" smtClean="0"/>
              <a:t>perpindahan</a:t>
            </a:r>
            <a:r>
              <a:rPr lang="en-ID" dirty="0" smtClean="0"/>
              <a:t> </a:t>
            </a:r>
            <a:r>
              <a:rPr lang="en-ID" dirty="0" err="1"/>
              <a:t>suatu</a:t>
            </a:r>
            <a:r>
              <a:rPr lang="en-ID" dirty="0"/>
              <a:t> </a:t>
            </a:r>
            <a:r>
              <a:rPr lang="en-ID" dirty="0" err="1"/>
              <a:t>benda</a:t>
            </a:r>
            <a:r>
              <a:rPr lang="en-ID" dirty="0"/>
              <a:t> </a:t>
            </a:r>
            <a:r>
              <a:rPr lang="en-ID" dirty="0" err="1"/>
              <a:t>dibagi</a:t>
            </a:r>
            <a:r>
              <a:rPr lang="en-ID" dirty="0"/>
              <a:t> </a:t>
            </a:r>
            <a:r>
              <a:rPr lang="en-ID" dirty="0" err="1"/>
              <a:t>dengan</a:t>
            </a:r>
            <a:r>
              <a:rPr lang="en-ID" dirty="0"/>
              <a:t> </a:t>
            </a:r>
            <a:r>
              <a:rPr lang="en-ID" dirty="0" err="1"/>
              <a:t>selang</a:t>
            </a:r>
            <a:r>
              <a:rPr lang="en-ID" dirty="0"/>
              <a:t> </a:t>
            </a:r>
            <a:r>
              <a:rPr lang="en-ID" dirty="0" err="1"/>
              <a:t>waktunya</a:t>
            </a:r>
            <a:r>
              <a:rPr lang="en-ID" dirty="0"/>
              <a:t>. </a:t>
            </a:r>
            <a:endParaRPr lang="id-ID" dirty="0"/>
          </a:p>
        </p:txBody>
      </p:sp>
      <p:sp>
        <p:nvSpPr>
          <p:cNvPr id="9" name="Rectangle 8"/>
          <p:cNvSpPr/>
          <p:nvPr/>
        </p:nvSpPr>
        <p:spPr>
          <a:xfrm>
            <a:off x="683568" y="4509120"/>
            <a:ext cx="3564396" cy="213285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ID" b="1" dirty="0" err="1"/>
              <a:t>Kecepatan</a:t>
            </a:r>
            <a:r>
              <a:rPr lang="en-ID" b="1" dirty="0"/>
              <a:t> rata-rata</a:t>
            </a:r>
            <a:r>
              <a:rPr lang="en-ID" dirty="0"/>
              <a:t> </a:t>
            </a:r>
            <a:r>
              <a:rPr lang="en-ID" dirty="0" err="1" smtClean="0"/>
              <a:t>adalah</a:t>
            </a:r>
            <a:endParaRPr lang="id-ID" dirty="0" smtClean="0"/>
          </a:p>
          <a:p>
            <a:pPr algn="just"/>
            <a:r>
              <a:rPr lang="en-ID" dirty="0" err="1" smtClean="0"/>
              <a:t>hasil</a:t>
            </a:r>
            <a:r>
              <a:rPr lang="en-ID" dirty="0" smtClean="0"/>
              <a:t> </a:t>
            </a:r>
            <a:r>
              <a:rPr lang="en-ID" dirty="0" err="1"/>
              <a:t>bagi</a:t>
            </a:r>
            <a:r>
              <a:rPr lang="en-ID" dirty="0"/>
              <a:t> </a:t>
            </a:r>
            <a:r>
              <a:rPr lang="en-ID" dirty="0" err="1"/>
              <a:t>antara</a:t>
            </a:r>
            <a:r>
              <a:rPr lang="en-ID" dirty="0"/>
              <a:t> </a:t>
            </a:r>
            <a:r>
              <a:rPr lang="en-ID" dirty="0" err="1"/>
              <a:t>perpindahan</a:t>
            </a:r>
            <a:r>
              <a:rPr lang="en-ID" dirty="0"/>
              <a:t> </a:t>
            </a:r>
            <a:r>
              <a:rPr lang="en-ID" dirty="0" err="1"/>
              <a:t>dengan</a:t>
            </a:r>
            <a:r>
              <a:rPr lang="en-ID" dirty="0"/>
              <a:t> </a:t>
            </a:r>
            <a:r>
              <a:rPr lang="en-ID" dirty="0" err="1"/>
              <a:t>selang</a:t>
            </a:r>
            <a:r>
              <a:rPr lang="en-ID" dirty="0"/>
              <a:t> </a:t>
            </a:r>
            <a:r>
              <a:rPr lang="en-ID" dirty="0" err="1"/>
              <a:t>waktu</a:t>
            </a:r>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95536" y="674160"/>
                <a:ext cx="8640960" cy="3970318"/>
              </a:xfrm>
              <a:prstGeom prst="rect">
                <a:avLst/>
              </a:prstGeom>
            </p:spPr>
            <p:txBody>
              <a:bodyPr wrap="square">
                <a:spAutoFit/>
              </a:bodyPr>
              <a:lstStyle/>
              <a:p>
                <a:pPr lvl="0"/>
                <a:r>
                  <a:rPr lang="en-ID" b="1" dirty="0"/>
                  <a:t>PERCEPATAN</a:t>
                </a:r>
                <a:endParaRPr lang="id-ID" dirty="0"/>
              </a:p>
              <a:p>
                <a:pPr lvl="0"/>
                <a:r>
                  <a:rPr lang="en-ID" b="1" dirty="0" err="1"/>
                  <a:t>Percepatan</a:t>
                </a:r>
                <a:r>
                  <a:rPr lang="en-ID" b="1" dirty="0"/>
                  <a:t> Rata-rata</a:t>
                </a:r>
                <a:endParaRPr lang="id-ID" dirty="0"/>
              </a:p>
              <a:p>
                <a:pPr algn="just"/>
                <a:r>
                  <a:rPr lang="en-ID" b="1" dirty="0" err="1"/>
                  <a:t>Percepatan</a:t>
                </a:r>
                <a:r>
                  <a:rPr lang="en-ID" b="1" dirty="0"/>
                  <a:t> rata-rata</a:t>
                </a:r>
                <a:r>
                  <a:rPr lang="en-ID" dirty="0"/>
                  <a:t> </a:t>
                </a:r>
                <a14:m>
                  <m:oMath xmlns:m="http://schemas.openxmlformats.org/officeDocument/2006/math">
                    <m:r>
                      <a:rPr lang="en-ID" i="1">
                        <a:latin typeface="Cambria Math"/>
                      </a:rPr>
                      <m:t>(</m:t>
                    </m:r>
                    <m:acc>
                      <m:accPr>
                        <m:chr m:val="̅"/>
                        <m:ctrlPr>
                          <a:rPr lang="id-ID" i="1">
                            <a:latin typeface="Cambria Math"/>
                          </a:rPr>
                        </m:ctrlPr>
                      </m:accPr>
                      <m:e>
                        <m:r>
                          <a:rPr lang="en-ID" i="1">
                            <a:latin typeface="Cambria Math"/>
                          </a:rPr>
                          <m:t>𝑎</m:t>
                        </m:r>
                      </m:e>
                    </m:acc>
                    <m:r>
                      <a:rPr lang="en-ID" i="1">
                        <a:latin typeface="Cambria Math"/>
                      </a:rPr>
                      <m:t>)</m:t>
                    </m:r>
                  </m:oMath>
                </a14:m>
                <a:r>
                  <a:rPr lang="en-ID" dirty="0"/>
                  <a:t> </a:t>
                </a:r>
                <a:r>
                  <a:rPr lang="en-ID" dirty="0" err="1"/>
                  <a:t>antara</a:t>
                </a:r>
                <a:r>
                  <a:rPr lang="en-ID" dirty="0"/>
                  <a:t> </a:t>
                </a:r>
                <a:r>
                  <a:rPr lang="en-ID" dirty="0" err="1"/>
                  <a:t>dua</a:t>
                </a:r>
                <a:r>
                  <a:rPr lang="en-ID" dirty="0"/>
                  <a:t> </a:t>
                </a:r>
                <a:r>
                  <a:rPr lang="en-ID" dirty="0" err="1"/>
                  <a:t>waktu</a:t>
                </a:r>
                <a:r>
                  <a:rPr lang="en-ID" dirty="0"/>
                  <a:t> t</a:t>
                </a:r>
                <a:r>
                  <a:rPr lang="en-ID" baseline="-25000" dirty="0"/>
                  <a:t>1</a:t>
                </a:r>
                <a:r>
                  <a:rPr lang="en-ID" dirty="0"/>
                  <a:t> </a:t>
                </a:r>
                <a:r>
                  <a:rPr lang="en-ID" dirty="0" err="1"/>
                  <a:t>dan</a:t>
                </a:r>
                <a:r>
                  <a:rPr lang="en-ID" dirty="0"/>
                  <a:t> t</a:t>
                </a:r>
                <a:r>
                  <a:rPr lang="en-ID" baseline="-25000" dirty="0"/>
                  <a:t>2</a:t>
                </a:r>
                <a:r>
                  <a:rPr lang="en-ID" dirty="0"/>
                  <a:t> </a:t>
                </a:r>
                <a:r>
                  <a:rPr lang="en-ID" dirty="0" err="1"/>
                  <a:t>didefinisikan</a:t>
                </a:r>
                <a:r>
                  <a:rPr lang="en-ID" dirty="0"/>
                  <a:t> </a:t>
                </a:r>
                <a:r>
                  <a:rPr lang="en-ID" dirty="0" err="1"/>
                  <a:t>sebagai</a:t>
                </a:r>
                <a:r>
                  <a:rPr lang="en-ID" dirty="0"/>
                  <a:t>:</a:t>
                </a:r>
                <a:endParaRPr lang="id-ID" dirty="0"/>
              </a:p>
              <a:p>
                <a:r>
                  <a:rPr lang="en-ID" dirty="0"/>
                  <a:t> </a:t>
                </a:r>
                <a:endParaRPr lang="id-ID" dirty="0"/>
              </a:p>
              <a:p>
                <a:pPr lvl="0"/>
                <a:endParaRPr lang="id-ID" b="1" dirty="0" smtClean="0"/>
              </a:p>
              <a:p>
                <a:pPr lvl="0"/>
                <a:endParaRPr lang="id-ID" b="1" dirty="0"/>
              </a:p>
              <a:p>
                <a:pPr lvl="0"/>
                <a:endParaRPr lang="id-ID" b="1" dirty="0" smtClean="0"/>
              </a:p>
              <a:p>
                <a:pPr lvl="0"/>
                <a:endParaRPr lang="id-ID" b="1" dirty="0"/>
              </a:p>
              <a:p>
                <a:pPr lvl="0"/>
                <a:endParaRPr lang="id-ID" b="1" dirty="0" smtClean="0"/>
              </a:p>
              <a:p>
                <a:pPr lvl="0"/>
                <a:r>
                  <a:rPr lang="en-ID" b="1" dirty="0" err="1" smtClean="0"/>
                  <a:t>Percepatan</a:t>
                </a:r>
                <a:r>
                  <a:rPr lang="en-ID" b="1" dirty="0" smtClean="0"/>
                  <a:t> </a:t>
                </a:r>
                <a:r>
                  <a:rPr lang="en-ID" b="1" dirty="0" err="1"/>
                  <a:t>Sesaat</a:t>
                </a:r>
                <a:endParaRPr lang="id-ID" dirty="0"/>
              </a:p>
              <a:p>
                <a:pPr algn="just"/>
                <a:r>
                  <a:rPr lang="en-ID" b="1" dirty="0" err="1"/>
                  <a:t>Percepatan</a:t>
                </a:r>
                <a:r>
                  <a:rPr lang="en-ID" b="1" dirty="0"/>
                  <a:t> </a:t>
                </a:r>
                <a:r>
                  <a:rPr lang="en-ID" b="1" dirty="0" err="1"/>
                  <a:t>sesaat</a:t>
                </a:r>
                <a:r>
                  <a:rPr lang="en-ID" dirty="0"/>
                  <a:t> </a:t>
                </a:r>
                <a:r>
                  <a:rPr lang="en-ID" dirty="0" err="1"/>
                  <a:t>pada</a:t>
                </a:r>
                <a:r>
                  <a:rPr lang="en-ID" dirty="0"/>
                  <a:t> </a:t>
                </a:r>
                <a:r>
                  <a:rPr lang="en-ID" dirty="0" err="1"/>
                  <a:t>waktu</a:t>
                </a:r>
                <a:r>
                  <a:rPr lang="en-ID" dirty="0"/>
                  <a:t> t </a:t>
                </a:r>
                <a:r>
                  <a:rPr lang="en-ID" dirty="0" err="1"/>
                  <a:t>didefinisikan</a:t>
                </a:r>
                <a:r>
                  <a:rPr lang="en-ID" dirty="0"/>
                  <a:t> </a:t>
                </a:r>
                <a:r>
                  <a:rPr lang="en-ID" dirty="0" err="1"/>
                  <a:t>sebagai</a:t>
                </a:r>
                <a:r>
                  <a:rPr lang="en-ID" dirty="0"/>
                  <a:t> </a:t>
                </a:r>
                <a:r>
                  <a:rPr lang="en-ID" dirty="0" err="1"/>
                  <a:t>laju</a:t>
                </a:r>
                <a:r>
                  <a:rPr lang="en-ID" dirty="0"/>
                  <a:t> </a:t>
                </a:r>
                <a:r>
                  <a:rPr lang="en-ID" dirty="0" err="1"/>
                  <a:t>perubahan</a:t>
                </a:r>
                <a:r>
                  <a:rPr lang="en-ID" dirty="0"/>
                  <a:t> </a:t>
                </a:r>
                <a:r>
                  <a:rPr lang="en-ID" dirty="0" err="1"/>
                  <a:t>kecepatan</a:t>
                </a:r>
                <a:r>
                  <a:rPr lang="en-ID" dirty="0"/>
                  <a:t> </a:t>
                </a:r>
                <a:r>
                  <a:rPr lang="en-ID" dirty="0" err="1"/>
                  <a:t>terhadap</a:t>
                </a:r>
                <a:r>
                  <a:rPr lang="en-ID" dirty="0"/>
                  <a:t> </a:t>
                </a:r>
                <a:r>
                  <a:rPr lang="en-ID" dirty="0" err="1"/>
                  <a:t>waktu</a:t>
                </a:r>
                <a:r>
                  <a:rPr lang="en-ID" dirty="0"/>
                  <a:t>.</a:t>
                </a:r>
                <a:endParaRPr lang="id-ID" dirty="0"/>
              </a:p>
              <a:p>
                <a:r>
                  <a:rPr lang="en-ID" dirty="0" err="1" smtClean="0"/>
                  <a:t>dalam</a:t>
                </a:r>
                <a:r>
                  <a:rPr lang="en-ID" dirty="0" smtClean="0"/>
                  <a:t> </a:t>
                </a:r>
                <a:r>
                  <a:rPr lang="en-ID" dirty="0" err="1"/>
                  <a:t>notasi</a:t>
                </a:r>
                <a:r>
                  <a:rPr lang="en-ID" dirty="0"/>
                  <a:t> </a:t>
                </a:r>
                <a:r>
                  <a:rPr lang="en-ID" dirty="0" err="1"/>
                  <a:t>kalkulus</a:t>
                </a:r>
                <a:r>
                  <a:rPr lang="en-ID" dirty="0"/>
                  <a:t>, </a:t>
                </a:r>
                <a:r>
                  <a:rPr lang="en-ID" dirty="0" err="1"/>
                  <a:t>persamaan</a:t>
                </a:r>
                <a:r>
                  <a:rPr lang="en-ID" dirty="0"/>
                  <a:t> </a:t>
                </a:r>
                <a:r>
                  <a:rPr lang="en-ID" dirty="0" err="1"/>
                  <a:t>tersebut</a:t>
                </a:r>
                <a:r>
                  <a:rPr lang="en-ID" dirty="0"/>
                  <a:t> </a:t>
                </a:r>
                <a:r>
                  <a:rPr lang="en-ID" dirty="0" err="1"/>
                  <a:t>menjadi</a:t>
                </a:r>
                <a:r>
                  <a:rPr lang="en-ID" dirty="0"/>
                  <a:t>:</a:t>
                </a:r>
                <a:endParaRPr lang="id-ID" dirty="0"/>
              </a:p>
              <a:p>
                <a:endParaRPr lang="id-ID" dirty="0"/>
              </a:p>
            </p:txBody>
          </p:sp>
        </mc:Choice>
        <mc:Fallback>
          <p:sp>
            <p:nvSpPr>
              <p:cNvPr id="2" name="Rectangle 1"/>
              <p:cNvSpPr>
                <a:spLocks noRot="1" noChangeAspect="1" noMove="1" noResize="1" noEditPoints="1" noAdjustHandles="1" noChangeArrowheads="1" noChangeShapeType="1" noTextEdit="1"/>
              </p:cNvSpPr>
              <p:nvPr/>
            </p:nvSpPr>
            <p:spPr>
              <a:xfrm>
                <a:off x="395536" y="674160"/>
                <a:ext cx="8640960" cy="3970318"/>
              </a:xfrm>
              <a:prstGeom prst="rect">
                <a:avLst/>
              </a:prstGeom>
              <a:blipFill rotWithShape="1">
                <a:blip r:embed="rId1"/>
                <a:stretch>
                  <a:fillRect l="-7" t="-11" r="5" b="2"/>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 name="Oval 2"/>
              <p:cNvSpPr/>
              <p:nvPr/>
            </p:nvSpPr>
            <p:spPr>
              <a:xfrm>
                <a:off x="2412897" y="1700808"/>
                <a:ext cx="3240360" cy="12961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acc>
                        <m:accPr>
                          <m:chr m:val="̅"/>
                          <m:ctrlPr>
                            <a:rPr lang="id-ID" i="1">
                              <a:latin typeface="Cambria Math"/>
                            </a:rPr>
                          </m:ctrlPr>
                        </m:accPr>
                        <m:e>
                          <m:r>
                            <a:rPr lang="en-ID" i="1">
                              <a:latin typeface="Cambria Math"/>
                            </a:rPr>
                            <m:t>𝑎</m:t>
                          </m:r>
                        </m:e>
                      </m:acc>
                      <m:r>
                        <a:rPr lang="en-ID" i="1">
                          <a:latin typeface="Cambria Math"/>
                        </a:rPr>
                        <m:t>=</m:t>
                      </m:r>
                      <m:f>
                        <m:fPr>
                          <m:ctrlPr>
                            <a:rPr lang="id-ID" i="1">
                              <a:latin typeface="Cambria Math"/>
                            </a:rPr>
                          </m:ctrlPr>
                        </m:fPr>
                        <m:num>
                          <m:r>
                            <a:rPr lang="en-ID" i="1">
                              <a:latin typeface="Cambria Math"/>
                            </a:rPr>
                            <m:t>∆</m:t>
                          </m:r>
                          <m:acc>
                            <m:accPr>
                              <m:chr m:val="⃗"/>
                              <m:ctrlPr>
                                <a:rPr lang="id-ID" i="1">
                                  <a:latin typeface="Cambria Math"/>
                                </a:rPr>
                              </m:ctrlPr>
                            </m:accPr>
                            <m:e>
                              <m:r>
                                <a:rPr lang="en-ID" i="1">
                                  <a:latin typeface="Cambria Math"/>
                                </a:rPr>
                                <m:t>𝑣</m:t>
                              </m:r>
                            </m:e>
                          </m:acc>
                        </m:num>
                        <m:den>
                          <m:r>
                            <a:rPr lang="en-ID" i="1">
                              <a:latin typeface="Cambria Math"/>
                            </a:rPr>
                            <m:t>∆</m:t>
                          </m:r>
                          <m:r>
                            <a:rPr lang="en-ID" i="1">
                              <a:latin typeface="Cambria Math"/>
                            </a:rPr>
                            <m:t>𝑡</m:t>
                          </m:r>
                        </m:den>
                      </m:f>
                      <m:r>
                        <a:rPr lang="en-ID" i="1">
                          <a:latin typeface="Cambria Math"/>
                        </a:rPr>
                        <m:t>=</m:t>
                      </m:r>
                      <m:f>
                        <m:fPr>
                          <m:ctrlPr>
                            <a:rPr lang="id-ID" i="1">
                              <a:latin typeface="Cambria Math"/>
                            </a:rPr>
                          </m:ctrlPr>
                        </m:fPr>
                        <m:num>
                          <m:acc>
                            <m:accPr>
                              <m:chr m:val="⃗"/>
                              <m:ctrlPr>
                                <a:rPr lang="id-ID" i="1">
                                  <a:latin typeface="Cambria Math"/>
                                </a:rPr>
                              </m:ctrlPr>
                            </m:accPr>
                            <m:e>
                              <m:sSub>
                                <m:sSubPr>
                                  <m:ctrlPr>
                                    <a:rPr lang="id-ID" i="1">
                                      <a:latin typeface="Cambria Math"/>
                                    </a:rPr>
                                  </m:ctrlPr>
                                </m:sSubPr>
                                <m:e>
                                  <m:r>
                                    <a:rPr lang="en-ID" i="1">
                                      <a:latin typeface="Cambria Math"/>
                                    </a:rPr>
                                    <m:t>𝑣</m:t>
                                  </m:r>
                                </m:e>
                                <m:sub>
                                  <m:r>
                                    <a:rPr lang="en-ID" i="1">
                                      <a:latin typeface="Cambria Math"/>
                                    </a:rPr>
                                    <m:t>2</m:t>
                                  </m:r>
                                </m:sub>
                              </m:sSub>
                            </m:e>
                          </m:acc>
                          <m:r>
                            <a:rPr lang="en-ID" i="1">
                              <a:latin typeface="Cambria Math"/>
                            </a:rPr>
                            <m:t>−</m:t>
                          </m:r>
                          <m:acc>
                            <m:accPr>
                              <m:chr m:val="⃗"/>
                              <m:ctrlPr>
                                <a:rPr lang="id-ID" i="1">
                                  <a:latin typeface="Cambria Math"/>
                                </a:rPr>
                              </m:ctrlPr>
                            </m:accPr>
                            <m:e>
                              <m:sSub>
                                <m:sSubPr>
                                  <m:ctrlPr>
                                    <a:rPr lang="id-ID" i="1">
                                      <a:latin typeface="Cambria Math"/>
                                    </a:rPr>
                                  </m:ctrlPr>
                                </m:sSubPr>
                                <m:e>
                                  <m:r>
                                    <a:rPr lang="en-ID" i="1">
                                      <a:latin typeface="Cambria Math"/>
                                    </a:rPr>
                                    <m:t>𝑣</m:t>
                                  </m:r>
                                </m:e>
                                <m:sub>
                                  <m:r>
                                    <a:rPr lang="en-ID" i="1">
                                      <a:latin typeface="Cambria Math"/>
                                    </a:rPr>
                                    <m:t>1</m:t>
                                  </m:r>
                                </m:sub>
                              </m:sSub>
                            </m:e>
                          </m:acc>
                        </m:num>
                        <m:den>
                          <m:sSub>
                            <m:sSubPr>
                              <m:ctrlPr>
                                <a:rPr lang="id-ID" i="1">
                                  <a:latin typeface="Cambria Math"/>
                                </a:rPr>
                              </m:ctrlPr>
                            </m:sSubPr>
                            <m:e>
                              <m:r>
                                <a:rPr lang="en-ID" i="1">
                                  <a:latin typeface="Cambria Math"/>
                                </a:rPr>
                                <m:t>𝑡</m:t>
                              </m:r>
                            </m:e>
                            <m:sub>
                              <m:r>
                                <a:rPr lang="en-ID" i="1">
                                  <a:latin typeface="Cambria Math"/>
                                </a:rPr>
                                <m:t>2</m:t>
                              </m:r>
                            </m:sub>
                          </m:sSub>
                          <m:r>
                            <a:rPr lang="en-ID" i="1">
                              <a:latin typeface="Cambria Math"/>
                            </a:rPr>
                            <m:t>−</m:t>
                          </m:r>
                          <m:sSub>
                            <m:sSubPr>
                              <m:ctrlPr>
                                <a:rPr lang="id-ID" i="1">
                                  <a:latin typeface="Cambria Math"/>
                                </a:rPr>
                              </m:ctrlPr>
                            </m:sSubPr>
                            <m:e>
                              <m:r>
                                <a:rPr lang="en-ID" i="1">
                                  <a:latin typeface="Cambria Math"/>
                                </a:rPr>
                                <m:t>𝑡</m:t>
                              </m:r>
                            </m:e>
                            <m:sub>
                              <m:r>
                                <a:rPr lang="en-ID" i="1">
                                  <a:latin typeface="Cambria Math"/>
                                </a:rPr>
                                <m:t>1</m:t>
                              </m:r>
                            </m:sub>
                          </m:sSub>
                        </m:den>
                      </m:f>
                    </m:oMath>
                  </m:oMathPara>
                </a14:m>
                <a:endParaRPr lang="id-ID" dirty="0"/>
              </a:p>
            </p:txBody>
          </p:sp>
        </mc:Choice>
        <mc:Fallback>
          <p:sp>
            <p:nvSpPr>
              <p:cNvPr id="3" name="Oval 2"/>
              <p:cNvSpPr>
                <a:spLocks noRot="1" noChangeAspect="1" noMove="1" noResize="1" noEditPoints="1" noAdjustHandles="1" noChangeArrowheads="1" noChangeShapeType="1" noTextEdit="1"/>
              </p:cNvSpPr>
              <p:nvPr/>
            </p:nvSpPr>
            <p:spPr>
              <a:xfrm>
                <a:off x="2412897" y="1700808"/>
                <a:ext cx="3240360" cy="1296144"/>
              </a:xfrm>
              <a:prstGeom prst="ellipse">
                <a:avLst/>
              </a:prstGeom>
              <a:blipFill rotWithShape="1">
                <a:blip r:embed="rId2"/>
                <a:stretch>
                  <a:fillRect l="-408" t="-1001" r="-377" b="-950"/>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 name="Oval 3"/>
              <p:cNvSpPr/>
              <p:nvPr/>
            </p:nvSpPr>
            <p:spPr>
              <a:xfrm>
                <a:off x="2428842" y="4437112"/>
                <a:ext cx="3240360" cy="12961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14:m>
                  <m:oMathPara xmlns:m="http://schemas.openxmlformats.org/officeDocument/2006/math">
                    <m:oMathParaPr>
                      <m:jc m:val="centerGroup"/>
                    </m:oMathParaPr>
                    <m:oMath xmlns:m="http://schemas.openxmlformats.org/officeDocument/2006/math">
                      <m:acc>
                        <m:accPr>
                          <m:chr m:val="⃗"/>
                          <m:ctrlPr>
                            <a:rPr lang="id-ID" i="1">
                              <a:latin typeface="Cambria Math"/>
                            </a:rPr>
                          </m:ctrlPr>
                        </m:accPr>
                        <m:e>
                          <m:r>
                            <a:rPr lang="en-ID" i="1">
                              <a:latin typeface="Cambria Math"/>
                            </a:rPr>
                            <m:t>𝑎</m:t>
                          </m:r>
                        </m:e>
                      </m:acc>
                      <m:r>
                        <a:rPr lang="en-ID" i="1">
                          <a:latin typeface="Cambria Math"/>
                        </a:rPr>
                        <m:t>=</m:t>
                      </m:r>
                      <m:f>
                        <m:fPr>
                          <m:ctrlPr>
                            <a:rPr lang="id-ID" i="1">
                              <a:latin typeface="Cambria Math"/>
                            </a:rPr>
                          </m:ctrlPr>
                        </m:fPr>
                        <m:num>
                          <m:r>
                            <a:rPr lang="en-ID" i="1">
                              <a:latin typeface="Cambria Math"/>
                            </a:rPr>
                            <m:t>𝑑</m:t>
                          </m:r>
                          <m:acc>
                            <m:accPr>
                              <m:chr m:val="⃗"/>
                              <m:ctrlPr>
                                <a:rPr lang="id-ID" i="1">
                                  <a:latin typeface="Cambria Math"/>
                                </a:rPr>
                              </m:ctrlPr>
                            </m:accPr>
                            <m:e>
                              <m:r>
                                <a:rPr lang="en-ID" i="1">
                                  <a:latin typeface="Cambria Math"/>
                                </a:rPr>
                                <m:t>𝑣</m:t>
                              </m:r>
                            </m:e>
                          </m:acc>
                        </m:num>
                        <m:den>
                          <m:r>
                            <a:rPr lang="en-ID" i="1">
                              <a:latin typeface="Cambria Math"/>
                            </a:rPr>
                            <m:t>𝑑𝑡</m:t>
                          </m:r>
                        </m:den>
                      </m:f>
                    </m:oMath>
                  </m:oMathPara>
                </a14:m>
                <a:endParaRPr lang="id-ID" dirty="0"/>
              </a:p>
            </p:txBody>
          </p:sp>
        </mc:Choice>
        <mc:Fallback>
          <p:sp>
            <p:nvSpPr>
              <p:cNvPr id="4" name="Oval 3"/>
              <p:cNvSpPr>
                <a:spLocks noRot="1" noChangeAspect="1" noMove="1" noResize="1" noEditPoints="1" noAdjustHandles="1" noChangeArrowheads="1" noChangeShapeType="1" noTextEdit="1"/>
              </p:cNvSpPr>
              <p:nvPr/>
            </p:nvSpPr>
            <p:spPr>
              <a:xfrm>
                <a:off x="2428842" y="4437112"/>
                <a:ext cx="3240360" cy="1296144"/>
              </a:xfrm>
              <a:prstGeom prst="ellipse">
                <a:avLst/>
              </a:prstGeom>
              <a:blipFill rotWithShape="1">
                <a:blip r:embed="rId3"/>
                <a:stretch>
                  <a:fillRect l="-411" t="-1008" r="-375" b="-943"/>
                </a:stretch>
              </a:blipFill>
            </p:spPr>
            <p:style>
              <a:lnRef idx="2">
                <a:schemeClr val="accent2">
                  <a:shade val="50000"/>
                </a:schemeClr>
              </a:lnRef>
              <a:fillRef idx="1">
                <a:schemeClr val="accent2"/>
              </a:fillRef>
              <a:effectRef idx="0">
                <a:schemeClr val="accent2"/>
              </a:effectRef>
              <a:fontRef idx="minor">
                <a:schemeClr val="lt1"/>
              </a:fontRef>
            </p:style>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611560" y="620688"/>
                <a:ext cx="8064896" cy="2869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D" sz="2000" b="1" dirty="0" err="1"/>
                  <a:t>Contoh</a:t>
                </a:r>
                <a:r>
                  <a:rPr lang="en-ID" sz="2000" b="1" dirty="0"/>
                  <a:t> </a:t>
                </a:r>
                <a:r>
                  <a:rPr lang="en-ID" sz="2000" b="1" dirty="0" err="1"/>
                  <a:t>soal</a:t>
                </a:r>
                <a:r>
                  <a:rPr lang="en-ID" sz="2000" b="1" dirty="0"/>
                  <a:t> :</a:t>
                </a:r>
                <a:endParaRPr lang="id-ID" sz="2000" dirty="0"/>
              </a:p>
              <a:p>
                <a:r>
                  <a:rPr lang="en-ID" sz="2000" dirty="0" err="1"/>
                  <a:t>Sebuah</a:t>
                </a:r>
                <a:r>
                  <a:rPr lang="en-ID" sz="2000" dirty="0"/>
                  <a:t> </a:t>
                </a:r>
                <a:r>
                  <a:rPr lang="en-ID" sz="2000" dirty="0" err="1"/>
                  <a:t>benda</a:t>
                </a:r>
                <a:r>
                  <a:rPr lang="en-ID" sz="2000" dirty="0"/>
                  <a:t> </a:t>
                </a:r>
                <a:r>
                  <a:rPr lang="en-ID" sz="2000" dirty="0" err="1"/>
                  <a:t>bergerak</a:t>
                </a:r>
                <a:r>
                  <a:rPr lang="en-ID" sz="2000" dirty="0"/>
                  <a:t> </a:t>
                </a:r>
                <a:r>
                  <a:rPr lang="en-ID" sz="2000" dirty="0" err="1"/>
                  <a:t>lurus</a:t>
                </a:r>
                <a:r>
                  <a:rPr lang="en-ID" sz="2000" dirty="0"/>
                  <a:t> </a:t>
                </a:r>
                <a:r>
                  <a:rPr lang="en-ID" sz="2000" dirty="0" err="1"/>
                  <a:t>pada</a:t>
                </a:r>
                <a:r>
                  <a:rPr lang="en-ID" sz="2000" dirty="0"/>
                  <a:t> </a:t>
                </a:r>
                <a:r>
                  <a:rPr lang="en-ID" sz="2000" dirty="0" err="1"/>
                  <a:t>arah</a:t>
                </a:r>
                <a:r>
                  <a:rPr lang="en-ID" sz="2000" dirty="0"/>
                  <a:t> </a:t>
                </a:r>
                <a:r>
                  <a:rPr lang="en-ID" sz="2000" dirty="0" err="1"/>
                  <a:t>sumbu</a:t>
                </a:r>
                <a:r>
                  <a:rPr lang="en-ID" sz="2000" dirty="0"/>
                  <a:t>-x, </a:t>
                </a:r>
                <a:r>
                  <a:rPr lang="en-ID" sz="2000" dirty="0" err="1"/>
                  <a:t>dengan</a:t>
                </a:r>
                <a:r>
                  <a:rPr lang="en-ID" sz="2000" dirty="0"/>
                  <a:t> </a:t>
                </a:r>
                <a:r>
                  <a:rPr lang="en-ID" sz="2000" dirty="0" err="1"/>
                  <a:t>persamaan</a:t>
                </a:r>
                <a:r>
                  <a:rPr lang="en-ID" sz="2000" dirty="0"/>
                  <a:t> </a:t>
                </a:r>
                <a:r>
                  <a:rPr lang="en-ID" sz="2000" dirty="0" err="1"/>
                  <a:t>posisi</a:t>
                </a:r>
                <a:r>
                  <a:rPr lang="en-ID" sz="2000" dirty="0"/>
                  <a:t> </a:t>
                </a:r>
                <a:r>
                  <a:rPr lang="en-ID" sz="2000" dirty="0" err="1"/>
                  <a:t>sebagai</a:t>
                </a:r>
                <a:r>
                  <a:rPr lang="en-ID" sz="2000" dirty="0"/>
                  <a:t> </a:t>
                </a:r>
                <a:r>
                  <a:rPr lang="en-ID" sz="2000" dirty="0" err="1"/>
                  <a:t>berikut</a:t>
                </a:r>
                <a:r>
                  <a:rPr lang="en-ID" sz="2000" dirty="0"/>
                  <a:t>:</a:t>
                </a:r>
                <a:endParaRPr lang="id-ID" sz="2000" dirty="0"/>
              </a:p>
              <a:p>
                <a14:m>
                  <m:oMathPara xmlns:m="http://schemas.openxmlformats.org/officeDocument/2006/math">
                    <m:oMathParaPr>
                      <m:jc m:val="centerGroup"/>
                    </m:oMathParaPr>
                    <m:oMath xmlns:m="http://schemas.openxmlformats.org/officeDocument/2006/math">
                      <m:r>
                        <a:rPr lang="en-ID" sz="2000" i="1">
                          <a:latin typeface="Cambria Math"/>
                        </a:rPr>
                        <m:t>𝑥</m:t>
                      </m:r>
                      <m:d>
                        <m:dPr>
                          <m:ctrlPr>
                            <a:rPr lang="id-ID" sz="2000" i="1">
                              <a:latin typeface="Cambria Math"/>
                            </a:rPr>
                          </m:ctrlPr>
                        </m:dPr>
                        <m:e>
                          <m:r>
                            <a:rPr lang="en-ID" sz="2000" i="1">
                              <a:latin typeface="Cambria Math"/>
                            </a:rPr>
                            <m:t>𝑡</m:t>
                          </m:r>
                        </m:e>
                      </m:d>
                      <m:r>
                        <a:rPr lang="en-ID" sz="2000" i="1">
                          <a:latin typeface="Cambria Math"/>
                        </a:rPr>
                        <m:t>=</m:t>
                      </m:r>
                      <m:r>
                        <a:rPr lang="en-ID" sz="2000" i="1">
                          <a:latin typeface="Cambria Math"/>
                        </a:rPr>
                        <m:t>5</m:t>
                      </m:r>
                      <m:sSup>
                        <m:sSupPr>
                          <m:ctrlPr>
                            <a:rPr lang="id-ID" sz="2000" i="1">
                              <a:latin typeface="Cambria Math"/>
                            </a:rPr>
                          </m:ctrlPr>
                        </m:sSupPr>
                        <m:e>
                          <m:r>
                            <a:rPr lang="en-ID" sz="2000" i="1">
                              <a:latin typeface="Cambria Math"/>
                            </a:rPr>
                            <m:t>𝑡</m:t>
                          </m:r>
                        </m:e>
                        <m:sup>
                          <m:r>
                            <a:rPr lang="en-ID" sz="2000" i="1">
                              <a:latin typeface="Cambria Math"/>
                            </a:rPr>
                            <m:t>2</m:t>
                          </m:r>
                        </m:sup>
                      </m:sSup>
                      <m:r>
                        <a:rPr lang="en-ID" sz="2000" i="1">
                          <a:latin typeface="Cambria Math"/>
                        </a:rPr>
                        <m:t>+</m:t>
                      </m:r>
                      <m:r>
                        <a:rPr lang="en-ID" sz="2000" i="1">
                          <a:latin typeface="Cambria Math"/>
                        </a:rPr>
                        <m:t>20</m:t>
                      </m:r>
                      <m:r>
                        <a:rPr lang="en-ID" sz="2000" i="1">
                          <a:latin typeface="Cambria Math"/>
                        </a:rPr>
                        <m:t>𝑡</m:t>
                      </m:r>
                      <m:r>
                        <a:rPr lang="en-ID" sz="2000" i="1">
                          <a:latin typeface="Cambria Math"/>
                        </a:rPr>
                        <m:t>+</m:t>
                      </m:r>
                      <m:r>
                        <a:rPr lang="en-ID" sz="2000" i="1">
                          <a:latin typeface="Cambria Math"/>
                        </a:rPr>
                        <m:t>5</m:t>
                      </m:r>
                    </m:oMath>
                  </m:oMathPara>
                </a14:m>
                <a:endParaRPr lang="id-ID" sz="2000" dirty="0"/>
              </a:p>
              <a:p>
                <a:r>
                  <a:rPr lang="en-ID" sz="2000" dirty="0" err="1"/>
                  <a:t>Hitunglah</a:t>
                </a:r>
                <a:r>
                  <a:rPr lang="en-ID" sz="2000" dirty="0"/>
                  <a:t>:</a:t>
                </a:r>
                <a:endParaRPr lang="id-ID" sz="2000" dirty="0"/>
              </a:p>
              <a:p>
                <a:pPr marL="342900" lvl="0" indent="-342900">
                  <a:buFont typeface="+mj-lt"/>
                  <a:buAutoNum type="alphaLcPeriod"/>
                </a:pPr>
                <a:r>
                  <a:rPr lang="en-ID" sz="2000" dirty="0" err="1"/>
                  <a:t>Kecepatan</a:t>
                </a:r>
                <a:r>
                  <a:rPr lang="en-ID" sz="2000" dirty="0"/>
                  <a:t> rata-rata </a:t>
                </a:r>
                <a:r>
                  <a:rPr lang="en-ID" sz="2000" dirty="0" err="1"/>
                  <a:t>antara</a:t>
                </a:r>
                <a:r>
                  <a:rPr lang="en-ID" sz="2000" dirty="0"/>
                  <a:t> t = 1 </a:t>
                </a:r>
                <a:r>
                  <a:rPr lang="en-ID" sz="2000" dirty="0" err="1"/>
                  <a:t>detik</a:t>
                </a:r>
                <a:r>
                  <a:rPr lang="en-ID" sz="2000" dirty="0"/>
                  <a:t> </a:t>
                </a:r>
                <a:r>
                  <a:rPr lang="en-ID" sz="2000" dirty="0" err="1"/>
                  <a:t>dan</a:t>
                </a:r>
                <a:r>
                  <a:rPr lang="en-ID" sz="2000" dirty="0"/>
                  <a:t> t = 2 </a:t>
                </a:r>
                <a:r>
                  <a:rPr lang="en-ID" sz="2000" dirty="0" err="1" smtClean="0"/>
                  <a:t>detik</a:t>
                </a:r>
                <a:r>
                  <a:rPr lang="en-ID" sz="2000" dirty="0" smtClean="0"/>
                  <a:t>.</a:t>
                </a:r>
                <a:endParaRPr lang="id-ID" sz="2000" dirty="0"/>
              </a:p>
              <a:p>
                <a:pPr marL="342900" lvl="0" indent="-342900">
                  <a:buFont typeface="+mj-lt"/>
                  <a:buAutoNum type="alphaLcPeriod"/>
                </a:pPr>
                <a:r>
                  <a:rPr lang="en-ID" sz="2000" dirty="0" err="1" smtClean="0"/>
                  <a:t>Kecepatan</a:t>
                </a:r>
                <a:r>
                  <a:rPr lang="en-ID" sz="2000" dirty="0" smtClean="0"/>
                  <a:t> </a:t>
                </a:r>
                <a:r>
                  <a:rPr lang="en-ID" sz="2000" dirty="0" err="1"/>
                  <a:t>sesaat</a:t>
                </a:r>
                <a:r>
                  <a:rPr lang="en-ID" sz="2000" dirty="0"/>
                  <a:t> </a:t>
                </a:r>
                <a:r>
                  <a:rPr lang="en-ID" sz="2000" dirty="0" err="1"/>
                  <a:t>pada</a:t>
                </a:r>
                <a:r>
                  <a:rPr lang="en-ID" sz="2000" dirty="0"/>
                  <a:t> t = 1 </a:t>
                </a:r>
                <a:r>
                  <a:rPr lang="en-ID" sz="2000" dirty="0" err="1"/>
                  <a:t>detik</a:t>
                </a:r>
                <a:r>
                  <a:rPr lang="en-ID" sz="2000" dirty="0"/>
                  <a:t> </a:t>
                </a:r>
                <a:r>
                  <a:rPr lang="en-ID" sz="2000" dirty="0" err="1"/>
                  <a:t>dan</a:t>
                </a:r>
                <a:r>
                  <a:rPr lang="en-ID" sz="2000" dirty="0"/>
                  <a:t> t = 2 </a:t>
                </a:r>
                <a:r>
                  <a:rPr lang="en-ID" sz="2000" dirty="0" err="1" smtClean="0"/>
                  <a:t>detik</a:t>
                </a:r>
                <a:r>
                  <a:rPr lang="en-ID" sz="2000" dirty="0" smtClean="0"/>
                  <a:t>.</a:t>
                </a:r>
                <a:endParaRPr lang="id-ID" sz="2000" dirty="0" smtClean="0"/>
              </a:p>
              <a:p>
                <a:pPr marL="342900" lvl="0" indent="-342900">
                  <a:buFont typeface="+mj-lt"/>
                  <a:buAutoNum type="alphaLcPeriod"/>
                </a:pPr>
                <a:r>
                  <a:rPr lang="en-ID" sz="2000" dirty="0" err="1" smtClean="0"/>
                  <a:t>Percepatan</a:t>
                </a:r>
                <a:r>
                  <a:rPr lang="en-ID" sz="2000" dirty="0" smtClean="0"/>
                  <a:t> </a:t>
                </a:r>
                <a:r>
                  <a:rPr lang="en-ID" sz="2000" dirty="0"/>
                  <a:t>rata-rata </a:t>
                </a:r>
                <a:r>
                  <a:rPr lang="en-ID" sz="2000" dirty="0" err="1"/>
                  <a:t>antara</a:t>
                </a:r>
                <a:r>
                  <a:rPr lang="en-ID" sz="2000" dirty="0"/>
                  <a:t> t = 1 </a:t>
                </a:r>
                <a:r>
                  <a:rPr lang="en-ID" sz="2000" dirty="0" err="1"/>
                  <a:t>detik</a:t>
                </a:r>
                <a:r>
                  <a:rPr lang="en-ID" sz="2000" dirty="0"/>
                  <a:t> </a:t>
                </a:r>
                <a:r>
                  <a:rPr lang="en-ID" sz="2000" dirty="0" err="1"/>
                  <a:t>dan</a:t>
                </a:r>
                <a:r>
                  <a:rPr lang="en-ID" sz="2000" dirty="0"/>
                  <a:t> t = 2 </a:t>
                </a:r>
                <a:r>
                  <a:rPr lang="en-ID" sz="2000" dirty="0" err="1" smtClean="0"/>
                  <a:t>detik</a:t>
                </a:r>
                <a:r>
                  <a:rPr lang="en-ID" sz="2000" dirty="0" smtClean="0"/>
                  <a:t>.</a:t>
                </a:r>
                <a:endParaRPr lang="id-ID" sz="2000" dirty="0"/>
              </a:p>
              <a:p>
                <a:pPr marL="342900" lvl="0" indent="-342900">
                  <a:buFont typeface="+mj-lt"/>
                  <a:buAutoNum type="alphaLcPeriod"/>
                </a:pPr>
                <a:r>
                  <a:rPr lang="en-ID" sz="2000" dirty="0" err="1" smtClean="0"/>
                  <a:t>Percepatan</a:t>
                </a:r>
                <a:r>
                  <a:rPr lang="en-ID" sz="2000" dirty="0" smtClean="0"/>
                  <a:t> </a:t>
                </a:r>
                <a:r>
                  <a:rPr lang="en-ID" sz="2000" dirty="0" err="1" smtClean="0"/>
                  <a:t>sesaat</a:t>
                </a:r>
                <a:r>
                  <a:rPr lang="en-ID" sz="2000" dirty="0" smtClean="0"/>
                  <a:t> </a:t>
                </a:r>
                <a:r>
                  <a:rPr lang="en-ID" sz="2000" dirty="0" err="1" smtClean="0"/>
                  <a:t>pada</a:t>
                </a:r>
                <a:r>
                  <a:rPr lang="en-ID" sz="2000" dirty="0" smtClean="0"/>
                  <a:t> t = 1 </a:t>
                </a:r>
                <a:r>
                  <a:rPr lang="en-ID" sz="2000" dirty="0" err="1" smtClean="0"/>
                  <a:t>detik</a:t>
                </a:r>
                <a:r>
                  <a:rPr lang="en-ID" sz="2000" dirty="0" smtClean="0"/>
                  <a:t> </a:t>
                </a:r>
                <a:r>
                  <a:rPr lang="en-ID" sz="2000" dirty="0" err="1" smtClean="0"/>
                  <a:t>dan</a:t>
                </a:r>
                <a:r>
                  <a:rPr lang="en-ID" sz="2000" dirty="0" smtClean="0"/>
                  <a:t> t = 2 </a:t>
                </a:r>
                <a:r>
                  <a:rPr lang="en-ID" sz="2000" dirty="0" err="1" smtClean="0"/>
                  <a:t>detik</a:t>
                </a:r>
                <a:r>
                  <a:rPr lang="en-ID" sz="2000" dirty="0" smtClean="0"/>
                  <a:t>.</a:t>
                </a:r>
                <a:endParaRPr lang="id-ID" sz="2000" dirty="0"/>
              </a:p>
            </p:txBody>
          </p:sp>
        </mc:Choice>
        <mc:Fallback>
          <p:sp>
            <p:nvSpPr>
              <p:cNvPr id="3" name="Rectangle 2"/>
              <p:cNvSpPr>
                <a:spLocks noRot="1" noChangeAspect="1" noMove="1" noResize="1" noEditPoints="1" noAdjustHandles="1" noChangeArrowheads="1" noChangeShapeType="1" noTextEdit="1"/>
              </p:cNvSpPr>
              <p:nvPr/>
            </p:nvSpPr>
            <p:spPr>
              <a:xfrm>
                <a:off x="611560" y="620688"/>
                <a:ext cx="8064896" cy="2869312"/>
              </a:xfrm>
              <a:prstGeom prst="rect">
                <a:avLst/>
              </a:prstGeom>
              <a:blipFill rotWithShape="1">
                <a:blip r:embed="rId1"/>
                <a:stretch>
                  <a:fillRect l="-158" t="-453" r="-152" b="-441"/>
                </a:stretch>
              </a:blipFill>
            </p:spPr>
            <p:style>
              <a:lnRef idx="2">
                <a:schemeClr val="accent1"/>
              </a:lnRef>
              <a:fillRef idx="1">
                <a:schemeClr val="lt1"/>
              </a:fillRef>
              <a:effectRef idx="0">
                <a:schemeClr val="accent1"/>
              </a:effectRef>
              <a:fontRef idx="minor">
                <a:schemeClr val="dk1"/>
              </a:fontRef>
            </p:style>
            <p:txBody>
              <a:bodyPr/>
              <a:lstStyle/>
              <a:p>
                <a:r>
                  <a:rPr lang="en-US" altLang="en-US">
                    <a:noFill/>
                  </a:rPr>
                  <a:t> </a:t>
                </a:r>
              </a:p>
            </p:txBody>
          </p:sp>
        </mc:Fallback>
      </mc:AlternateContent>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7073</Words>
  <Application>WPS Presentation</Application>
  <PresentationFormat>On-screen Show (4:3)</PresentationFormat>
  <Paragraphs>380</Paragraphs>
  <Slides>22</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Arial</vt:lpstr>
      <vt:lpstr>SimSun</vt:lpstr>
      <vt:lpstr>Wingdings</vt:lpstr>
      <vt:lpstr>Nimbus Roman No9 L</vt:lpstr>
      <vt:lpstr>Rockwell Extra Bold</vt:lpstr>
      <vt:lpstr>Gubbi</vt:lpstr>
      <vt:lpstr>Cambria</vt:lpstr>
      <vt:lpstr>Calibri</vt:lpstr>
      <vt:lpstr>Times New Roman</vt:lpstr>
      <vt:lpstr>Adobe Fan Heiti Std B</vt:lpstr>
      <vt:lpstr>Droid Sans Fallback</vt:lpstr>
      <vt:lpstr>Cambria Math</vt:lpstr>
      <vt:lpstr>DejaVu Math TeX Gyre</vt:lpstr>
      <vt:lpstr>DejaVu Sans</vt:lpstr>
      <vt:lpstr>Microsoft YaHei</vt:lpstr>
      <vt:lpstr>Arial Unicode MS</vt:lpstr>
      <vt:lpstr>Calibri</vt:lpstr>
      <vt:lpstr>Times New Roman</vt:lpstr>
      <vt:lpstr>Office Theme</vt:lpstr>
      <vt:lpstr>Kinematika Gerak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Kinematika</dc:title>
  <dc:creator>LENOVO</dc:creator>
  <cp:lastModifiedBy>puji</cp:lastModifiedBy>
  <cp:revision>32</cp:revision>
  <dcterms:created xsi:type="dcterms:W3CDTF">2022-10-08T07:22:43Z</dcterms:created>
  <dcterms:modified xsi:type="dcterms:W3CDTF">2022-10-08T07:22:43Z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