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64" r:id="rId10"/>
    <p:sldId id="265" r:id="rId11"/>
    <p:sldId id="266" r:id="rId12"/>
    <p:sldId id="283" r:id="rId13"/>
    <p:sldId id="285" r:id="rId14"/>
    <p:sldId id="287" r:id="rId15"/>
    <p:sldId id="290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1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1696-99FB-4C2A-904A-B1BB39A8260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E724-1806-43C1-B9E7-CB1BCCB78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7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0272" y="6011979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Pertemuan</a:t>
            </a:r>
            <a:r>
              <a:rPr lang="en-US" b="1" dirty="0" smtClean="0"/>
              <a:t> ke-5</a:t>
            </a:r>
            <a:endParaRPr lang="en-US" b="1" dirty="0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Delay 5"/>
          <p:cNvSpPr/>
          <p:nvPr/>
        </p:nvSpPr>
        <p:spPr>
          <a:xfrm rot="16200000">
            <a:off x="-883943" y="5584584"/>
            <a:ext cx="2160240" cy="360040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27526" y="1859339"/>
            <a:ext cx="6139566" cy="11079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6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Gerak vertikal</a:t>
            </a:r>
            <a:endParaRPr lang="en-US" sz="6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98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11560" y="1268760"/>
            <a:ext cx="7480448" cy="5480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% --- Executes on button press in </a:t>
            </a:r>
            <a:r>
              <a:rPr lang="en-US" dirty="0" err="1"/>
              <a:t>Jawab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Jawab_Callback</a:t>
            </a:r>
            <a:r>
              <a:rPr lang="en-US" dirty="0"/>
              <a:t>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hObject</a:t>
            </a:r>
            <a:r>
              <a:rPr lang="en-US" dirty="0"/>
              <a:t>    handle to </a:t>
            </a:r>
            <a:r>
              <a:rPr lang="en-US" dirty="0" err="1"/>
              <a:t>Jawab</a:t>
            </a:r>
            <a:r>
              <a:rPr lang="en-US" dirty="0"/>
              <a:t> (see GCBO)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eventdata</a:t>
            </a:r>
            <a:r>
              <a:rPr lang="en-US" dirty="0"/>
              <a:t>  reserved - to be defined in a future version of MATLAB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handles    structure with handles and user data (see GUIDATA)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 = str2double(get(</a:t>
            </a:r>
            <a:r>
              <a:rPr lang="en-US" dirty="0" err="1"/>
              <a:t>handles.Vo,'string</a:t>
            </a:r>
            <a:r>
              <a:rPr lang="en-US" dirty="0"/>
              <a:t>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 = str2double(get(</a:t>
            </a:r>
            <a:r>
              <a:rPr lang="en-US" dirty="0" err="1"/>
              <a:t>handles.t,'string</a:t>
            </a:r>
            <a:r>
              <a:rPr lang="en-US" dirty="0"/>
              <a:t>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g = str2double(get(</a:t>
            </a:r>
            <a:r>
              <a:rPr lang="en-US" dirty="0" err="1"/>
              <a:t>handles.g,'string</a:t>
            </a:r>
            <a:r>
              <a:rPr lang="en-US" dirty="0"/>
              <a:t>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ht</a:t>
            </a:r>
            <a:r>
              <a:rPr lang="en-US" dirty="0"/>
              <a:t> = ((Vo*t)+(0.5*g*t^2));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Vt</a:t>
            </a:r>
            <a:r>
              <a:rPr lang="en-US" dirty="0"/>
              <a:t> = (Vo + (g*t));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a=get(handles.</a:t>
            </a:r>
            <a:r>
              <a:rPr lang="en-US" dirty="0" err="1"/>
              <a:t>ht</a:t>
            </a:r>
            <a:r>
              <a:rPr lang="en-US" dirty="0"/>
              <a:t>,'value')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b=get(handles.</a:t>
            </a:r>
            <a:r>
              <a:rPr lang="en-US" dirty="0" err="1"/>
              <a:t>Vt</a:t>
            </a:r>
            <a:r>
              <a:rPr lang="en-US" dirty="0"/>
              <a:t>,'value')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(a==1)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</a:t>
            </a:r>
            <a:r>
              <a:rPr lang="en-US" dirty="0"/>
              <a:t>,'string',</a:t>
            </a:r>
            <a:r>
              <a:rPr lang="en-US" dirty="0" err="1"/>
              <a:t>ht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ht</a:t>
            </a:r>
            <a:r>
              <a:rPr lang="en-US" dirty="0"/>
              <a:t>= %d m', </a:t>
            </a:r>
            <a:r>
              <a:rPr lang="en-US" dirty="0" err="1"/>
              <a:t>ht</a:t>
            </a:r>
            <a:r>
              <a:rPr lang="en-US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set(handles.rumus,'string','ht= Vo.t + 1/2.g.t^2');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else(b==1)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</a:t>
            </a:r>
            <a:r>
              <a:rPr lang="en-US" dirty="0"/>
              <a:t>,'string',</a:t>
            </a:r>
            <a:r>
              <a:rPr lang="en-US" dirty="0" err="1"/>
              <a:t>Vt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Vt</a:t>
            </a:r>
            <a:r>
              <a:rPr lang="en-US" dirty="0"/>
              <a:t>= %d m/s', </a:t>
            </a:r>
            <a:r>
              <a:rPr lang="en-US" dirty="0" err="1"/>
              <a:t>Vt</a:t>
            </a:r>
            <a:r>
              <a:rPr lang="en-US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set(handles.rumus,'string','Vt= Vo + g.t');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904" y="332656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Codingan</a:t>
            </a:r>
            <a:r>
              <a:rPr lang="en-US" dirty="0" smtClean="0"/>
              <a:t> </a:t>
            </a:r>
            <a:r>
              <a:rPr lang="en-US" dirty="0" err="1" smtClean="0"/>
              <a:t>Kalkulator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912" y="701988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Codingan</a:t>
            </a:r>
            <a:r>
              <a:rPr lang="en-US" b="1" dirty="0" smtClean="0"/>
              <a:t> Push button </a:t>
            </a:r>
            <a:r>
              <a:rPr lang="en-US" b="1" dirty="0" err="1" smtClean="0"/>
              <a:t>satu</a:t>
            </a:r>
            <a:r>
              <a:rPr lang="en-US" b="1" dirty="0" smtClean="0"/>
              <a:t>/ GVB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86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692" y="126876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% --- Executes on button press in </a:t>
            </a:r>
            <a:r>
              <a:rPr lang="en-US" dirty="0" err="1"/>
              <a:t>Jawabb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Jawabb_Callback</a:t>
            </a:r>
            <a:r>
              <a:rPr lang="en-US" dirty="0"/>
              <a:t>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hObject</a:t>
            </a:r>
            <a:r>
              <a:rPr lang="en-US" dirty="0"/>
              <a:t>    handle to </a:t>
            </a:r>
            <a:r>
              <a:rPr lang="en-US" dirty="0" err="1"/>
              <a:t>Jawabb</a:t>
            </a:r>
            <a:r>
              <a:rPr lang="en-US" dirty="0"/>
              <a:t> (see GCBO)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eventdata</a:t>
            </a:r>
            <a:r>
              <a:rPr lang="en-US" dirty="0"/>
              <a:t>  reserved - to be defined in a future version of MATLAB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handles    structure with handles and user data (see GUIDATA)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Vob</a:t>
            </a:r>
            <a:r>
              <a:rPr lang="en-US" dirty="0"/>
              <a:t> = str2double(get(handles.</a:t>
            </a:r>
            <a:r>
              <a:rPr lang="en-US" dirty="0" err="1"/>
              <a:t>Vob</a:t>
            </a:r>
            <a:r>
              <a:rPr lang="en-US" dirty="0"/>
              <a:t>,'string'));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tb</a:t>
            </a:r>
            <a:r>
              <a:rPr lang="en-US" dirty="0"/>
              <a:t> = str2double(get(handles.</a:t>
            </a:r>
            <a:r>
              <a:rPr lang="en-US" dirty="0" err="1"/>
              <a:t>tb</a:t>
            </a:r>
            <a:r>
              <a:rPr lang="en-US" dirty="0"/>
              <a:t>,'string'));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gb</a:t>
            </a:r>
            <a:r>
              <a:rPr lang="en-US" dirty="0"/>
              <a:t> = str2double(get(handles.</a:t>
            </a:r>
            <a:r>
              <a:rPr lang="en-US" dirty="0" err="1"/>
              <a:t>gb</a:t>
            </a:r>
            <a:r>
              <a:rPr lang="en-US" dirty="0"/>
              <a:t>,'string'));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ho = str2double(get(</a:t>
            </a:r>
            <a:r>
              <a:rPr lang="en-US" dirty="0" err="1"/>
              <a:t>handles.h,'string</a:t>
            </a:r>
            <a:r>
              <a:rPr lang="en-US" dirty="0"/>
              <a:t>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htb</a:t>
            </a:r>
            <a:r>
              <a:rPr lang="en-US" dirty="0"/>
              <a:t> = (0.5*</a:t>
            </a:r>
            <a:r>
              <a:rPr lang="en-US" dirty="0" err="1"/>
              <a:t>gb</a:t>
            </a:r>
            <a:r>
              <a:rPr lang="en-US" dirty="0"/>
              <a:t>*tb^2);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Vtb</a:t>
            </a:r>
            <a:r>
              <a:rPr lang="en-US" dirty="0"/>
              <a:t> = (</a:t>
            </a:r>
            <a:r>
              <a:rPr lang="en-US" dirty="0" err="1"/>
              <a:t>gb</a:t>
            </a:r>
            <a:r>
              <a:rPr lang="en-US" dirty="0"/>
              <a:t>*</a:t>
            </a:r>
            <a:r>
              <a:rPr lang="en-US" dirty="0" err="1"/>
              <a:t>tb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a=get(handles.</a:t>
            </a:r>
            <a:r>
              <a:rPr lang="en-US" dirty="0" err="1"/>
              <a:t>htb</a:t>
            </a:r>
            <a:r>
              <a:rPr lang="en-US" dirty="0"/>
              <a:t>,'value')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b=get(handles.</a:t>
            </a:r>
            <a:r>
              <a:rPr lang="en-US" dirty="0" err="1"/>
              <a:t>Vtb</a:t>
            </a:r>
            <a:r>
              <a:rPr lang="en-US" dirty="0"/>
              <a:t>,'value')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(a==1)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hasilb</a:t>
            </a:r>
            <a:r>
              <a:rPr lang="en-US" dirty="0"/>
              <a:t>,'string',</a:t>
            </a:r>
            <a:r>
              <a:rPr lang="en-US" dirty="0" err="1"/>
              <a:t>htb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hasilb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ht</a:t>
            </a:r>
            <a:r>
              <a:rPr lang="en-US" dirty="0"/>
              <a:t>= %d m', </a:t>
            </a:r>
            <a:r>
              <a:rPr lang="en-US" dirty="0" err="1"/>
              <a:t>htb</a:t>
            </a:r>
            <a:r>
              <a:rPr lang="en-US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rumusb</a:t>
            </a:r>
            <a:r>
              <a:rPr lang="en-US" dirty="0"/>
              <a:t>,'string','</a:t>
            </a:r>
            <a:r>
              <a:rPr lang="en-US" dirty="0" err="1"/>
              <a:t>ht</a:t>
            </a:r>
            <a:r>
              <a:rPr lang="en-US" dirty="0"/>
              <a:t>= 1/2.g.t^2');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else(b==1)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hasilb</a:t>
            </a:r>
            <a:r>
              <a:rPr lang="en-US" dirty="0"/>
              <a:t>,'string',</a:t>
            </a:r>
            <a:r>
              <a:rPr lang="en-US" dirty="0" err="1"/>
              <a:t>Vtb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hasilb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Vt</a:t>
            </a:r>
            <a:r>
              <a:rPr lang="en-US" dirty="0"/>
              <a:t>= %d m/s', </a:t>
            </a:r>
            <a:r>
              <a:rPr lang="en-US" dirty="0" err="1"/>
              <a:t>Vtb</a:t>
            </a:r>
            <a:r>
              <a:rPr lang="en-US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rumusb</a:t>
            </a:r>
            <a:r>
              <a:rPr lang="en-US" dirty="0"/>
              <a:t>,'string','</a:t>
            </a:r>
            <a:r>
              <a:rPr lang="en-US" dirty="0" err="1"/>
              <a:t>Vt</a:t>
            </a:r>
            <a:r>
              <a:rPr lang="en-US" dirty="0"/>
              <a:t>= g.t');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912" y="701988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 err="1" smtClean="0"/>
              <a:t>Codingan</a:t>
            </a:r>
            <a:r>
              <a:rPr lang="en-US" b="1" dirty="0" smtClean="0"/>
              <a:t> Push button </a:t>
            </a:r>
            <a:r>
              <a:rPr lang="en-US" b="1" dirty="0" err="1" smtClean="0"/>
              <a:t>dua</a:t>
            </a:r>
            <a:r>
              <a:rPr lang="en-US" b="1" dirty="0" smtClean="0"/>
              <a:t>/ GJB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53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692" y="126876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% --- Executes on button press in </a:t>
            </a:r>
            <a:r>
              <a:rPr lang="en-US" dirty="0" err="1"/>
              <a:t>Jawaba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Jawaba_Callback</a:t>
            </a:r>
            <a:r>
              <a:rPr lang="en-US" dirty="0"/>
              <a:t>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hObject</a:t>
            </a:r>
            <a:r>
              <a:rPr lang="en-US" dirty="0"/>
              <a:t>    handle to </a:t>
            </a:r>
            <a:r>
              <a:rPr lang="en-US" dirty="0" err="1"/>
              <a:t>Jawaba</a:t>
            </a:r>
            <a:r>
              <a:rPr lang="en-US" dirty="0"/>
              <a:t> (see GCBO)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eventdata</a:t>
            </a:r>
            <a:r>
              <a:rPr lang="en-US" dirty="0"/>
              <a:t>  reserved - to be defined in a future version of MATLAB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handles    structure with handles and user data (see GUIDATA)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Voa</a:t>
            </a:r>
            <a:r>
              <a:rPr lang="en-US" dirty="0"/>
              <a:t> = str2double(get(handles.</a:t>
            </a:r>
            <a:r>
              <a:rPr lang="en-US" dirty="0" err="1"/>
              <a:t>Voa</a:t>
            </a:r>
            <a:r>
              <a:rPr lang="en-US" dirty="0"/>
              <a:t>,'string'));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Vta</a:t>
            </a:r>
            <a:r>
              <a:rPr lang="en-US" dirty="0"/>
              <a:t> = str2double(get(handles.</a:t>
            </a:r>
            <a:r>
              <a:rPr lang="en-US" dirty="0" err="1"/>
              <a:t>Vta</a:t>
            </a:r>
            <a:r>
              <a:rPr lang="en-US" dirty="0"/>
              <a:t>,'string'));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ga</a:t>
            </a:r>
            <a:r>
              <a:rPr lang="en-US" dirty="0"/>
              <a:t> = str2double(get(handles.</a:t>
            </a:r>
            <a:r>
              <a:rPr lang="en-US" dirty="0" err="1"/>
              <a:t>ga</a:t>
            </a:r>
            <a:r>
              <a:rPr lang="en-US" dirty="0"/>
              <a:t>,'string'));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hta</a:t>
            </a:r>
            <a:r>
              <a:rPr lang="en-US" dirty="0"/>
              <a:t> = ((Voa^2-Vta^2)/ (2*</a:t>
            </a:r>
            <a:r>
              <a:rPr lang="en-US" dirty="0" err="1"/>
              <a:t>ga</a:t>
            </a:r>
            <a:r>
              <a:rPr lang="en-US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ta = (</a:t>
            </a:r>
            <a:r>
              <a:rPr lang="en-US" dirty="0" err="1"/>
              <a:t>Voa-Vta</a:t>
            </a:r>
            <a:r>
              <a:rPr lang="en-US" dirty="0"/>
              <a:t>)/</a:t>
            </a:r>
            <a:r>
              <a:rPr lang="en-US" dirty="0" err="1"/>
              <a:t>ga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a=get(handles.</a:t>
            </a:r>
            <a:r>
              <a:rPr lang="en-US" dirty="0" err="1"/>
              <a:t>hta</a:t>
            </a:r>
            <a:r>
              <a:rPr lang="en-US" dirty="0"/>
              <a:t>,'value')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b=get(</a:t>
            </a:r>
            <a:r>
              <a:rPr lang="en-US" dirty="0" err="1"/>
              <a:t>handles.ta,'value</a:t>
            </a:r>
            <a:r>
              <a:rPr lang="en-US" dirty="0"/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(a==1)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hasila</a:t>
            </a:r>
            <a:r>
              <a:rPr lang="en-US" dirty="0"/>
              <a:t>,'string',</a:t>
            </a:r>
            <a:r>
              <a:rPr lang="en-US" dirty="0" err="1"/>
              <a:t>hta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hasila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ht</a:t>
            </a:r>
            <a:r>
              <a:rPr lang="en-US" dirty="0"/>
              <a:t>= %d m', </a:t>
            </a:r>
            <a:r>
              <a:rPr lang="en-US" dirty="0" err="1"/>
              <a:t>hta</a:t>
            </a:r>
            <a:r>
              <a:rPr lang="en-US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/>
              <a:t>set(handles.rumusa,'string','ht= (Voa^2-Vta^2) / (2*ga)');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else(b==1)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hasila</a:t>
            </a:r>
            <a:r>
              <a:rPr lang="en-US" dirty="0"/>
              <a:t>,'</a:t>
            </a:r>
            <a:r>
              <a:rPr lang="en-US" dirty="0" err="1"/>
              <a:t>string',ta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hasila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('t= %d s', ta));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/>
              <a:t>set(handles.rumusa,'string','t= (Voa-Vta)/ga');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912" y="701988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Codingan</a:t>
            </a:r>
            <a:r>
              <a:rPr lang="en-US" b="1" dirty="0" smtClean="0"/>
              <a:t> Push button </a:t>
            </a:r>
            <a:r>
              <a:rPr lang="en-US" b="1" dirty="0" err="1" smtClean="0"/>
              <a:t>tiga</a:t>
            </a:r>
            <a:r>
              <a:rPr lang="en-US" b="1" dirty="0" smtClean="0"/>
              <a:t>/ GVA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71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692" y="1268760"/>
            <a:ext cx="41148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% --- Executes on button press in Clear.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function </a:t>
            </a:r>
            <a:r>
              <a:rPr lang="en-US" sz="1200" dirty="0" err="1"/>
              <a:t>Clear_Callback</a:t>
            </a:r>
            <a:r>
              <a:rPr lang="en-US" sz="1200" dirty="0"/>
              <a:t>(</a:t>
            </a:r>
            <a:r>
              <a:rPr lang="en-US" sz="1200" dirty="0" err="1"/>
              <a:t>hObject</a:t>
            </a:r>
            <a:r>
              <a:rPr lang="en-US" sz="1200" dirty="0"/>
              <a:t>, </a:t>
            </a:r>
            <a:r>
              <a:rPr lang="en-US" sz="1200" dirty="0" err="1"/>
              <a:t>eventdata</a:t>
            </a:r>
            <a:r>
              <a:rPr lang="en-US" sz="1200" dirty="0"/>
              <a:t>, handles)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% </a:t>
            </a:r>
            <a:r>
              <a:rPr lang="en-US" sz="1200" dirty="0" err="1"/>
              <a:t>hObject</a:t>
            </a:r>
            <a:r>
              <a:rPr lang="en-US" sz="1200" dirty="0"/>
              <a:t>    handle to Clear (see GCBO)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% </a:t>
            </a:r>
            <a:r>
              <a:rPr lang="en-US" sz="1200" dirty="0" err="1"/>
              <a:t>eventdata</a:t>
            </a:r>
            <a:r>
              <a:rPr lang="en-US" sz="1200" dirty="0"/>
              <a:t>  reserved - to be defined in a future version of MATLAB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% handles    structure with handles and user data (see GUIDATA)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</a:t>
            </a:r>
            <a:r>
              <a:rPr lang="en-US" sz="1200" dirty="0" err="1"/>
              <a:t>handles.Vo,'string</a:t>
            </a:r>
            <a:r>
              <a:rPr lang="en-US" sz="1200" dirty="0"/>
              <a:t>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</a:t>
            </a:r>
            <a:r>
              <a:rPr lang="en-US" sz="1200" dirty="0" err="1"/>
              <a:t>handles.t,'string</a:t>
            </a:r>
            <a:r>
              <a:rPr lang="en-US" sz="1200" dirty="0"/>
              <a:t>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</a:t>
            </a:r>
            <a:r>
              <a:rPr lang="en-US" sz="1200" dirty="0" err="1"/>
              <a:t>handles.g,'string</a:t>
            </a:r>
            <a:r>
              <a:rPr lang="en-US" sz="1200" dirty="0"/>
              <a:t>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hasil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rumus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set(handles.Vob,'string','0');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tb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gb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</a:t>
            </a:r>
            <a:r>
              <a:rPr lang="en-US" sz="1200" dirty="0" err="1"/>
              <a:t>handles.h,'string</a:t>
            </a:r>
            <a:r>
              <a:rPr lang="en-US" sz="1200" dirty="0"/>
              <a:t>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hasilb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rumusb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Voa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Vta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ga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hasila</a:t>
            </a:r>
            <a:r>
              <a:rPr lang="en-US" sz="1200" dirty="0"/>
              <a:t>,'string',' 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rumusa</a:t>
            </a:r>
            <a:r>
              <a:rPr lang="en-US" sz="1200" dirty="0"/>
              <a:t>,'string',' </a:t>
            </a:r>
            <a:r>
              <a:rPr lang="en-US" sz="1200" dirty="0" smtClean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44116" y="737742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Codingan</a:t>
            </a:r>
            <a:r>
              <a:rPr lang="en-US" b="1" dirty="0"/>
              <a:t> </a:t>
            </a:r>
            <a:r>
              <a:rPr lang="en-US" b="1" dirty="0" smtClean="0"/>
              <a:t>Clear </a:t>
            </a:r>
            <a:r>
              <a:rPr lang="en-US" b="1" dirty="0" err="1" smtClean="0"/>
              <a:t>dan</a:t>
            </a:r>
            <a:r>
              <a:rPr lang="en-US" b="1" dirty="0" smtClean="0"/>
              <a:t>  Exit</a:t>
            </a:r>
            <a:endParaRPr lang="en-US" b="1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860032" y="1421159"/>
            <a:ext cx="4114800" cy="4525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% --- Executes on button press in Exit.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function </a:t>
            </a:r>
            <a:r>
              <a:rPr lang="en-US" sz="1400" dirty="0" err="1" smtClean="0"/>
              <a:t>Exit_Callback</a:t>
            </a:r>
            <a:r>
              <a:rPr lang="en-US" sz="1400" dirty="0" smtClean="0"/>
              <a:t>(</a:t>
            </a:r>
            <a:r>
              <a:rPr lang="en-US" sz="1400" dirty="0" err="1" smtClean="0"/>
              <a:t>hObject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eventdata</a:t>
            </a:r>
            <a:r>
              <a:rPr lang="en-US" sz="1400" dirty="0" smtClean="0"/>
              <a:t>, handles)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% </a:t>
            </a:r>
            <a:r>
              <a:rPr lang="en-US" sz="1400" dirty="0" err="1" smtClean="0"/>
              <a:t>hObject</a:t>
            </a:r>
            <a:r>
              <a:rPr lang="en-US" sz="1400" dirty="0" smtClean="0"/>
              <a:t>    handle to Exit (see GCBO)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% </a:t>
            </a:r>
            <a:r>
              <a:rPr lang="en-US" sz="1400" dirty="0" err="1" smtClean="0"/>
              <a:t>eventdata</a:t>
            </a:r>
            <a:r>
              <a:rPr lang="en-US" sz="1400" dirty="0" smtClean="0"/>
              <a:t>  reserved - to be defined in a future version of MATLAB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% handles    structure with handles and user data (see GUIDATA)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smtClean="0"/>
              <a:t>close;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65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99" y="260648"/>
            <a:ext cx="7067128" cy="634082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Contoh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Tampilan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Hasil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Perhitungan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36712"/>
            <a:ext cx="78486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4484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1400" b="1" u="sng" dirty="0" smtClean="0"/>
                  <a:t>Latihan</a:t>
                </a:r>
                <a:r>
                  <a:rPr lang="en-ID" sz="1400" b="1" u="sng" dirty="0"/>
                  <a:t> </a:t>
                </a:r>
                <a:r>
                  <a:rPr lang="en-ID" sz="1400" b="1" u="sng" dirty="0" err="1"/>
                  <a:t>Soal</a:t>
                </a: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ID" sz="1400" dirty="0"/>
                  <a:t> </a:t>
                </a:r>
                <a:r>
                  <a:rPr lang="en-ID" sz="1400" dirty="0" err="1" smtClean="0"/>
                  <a:t>Sebuah</a:t>
                </a:r>
                <a:r>
                  <a:rPr lang="en-ID" sz="1400" dirty="0" smtClean="0"/>
                  <a:t> </a:t>
                </a:r>
                <a:r>
                  <a:rPr lang="en-ID" sz="1400" dirty="0" err="1"/>
                  <a:t>benda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dilemparkan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bangunan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160 meter </a:t>
                </a:r>
                <a:r>
                  <a:rPr lang="en-ID" sz="1400" dirty="0" err="1"/>
                  <a:t>dan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kecepatan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mula-mula</a:t>
                </a:r>
                <a:r>
                  <a:rPr lang="en-ID" sz="1400" dirty="0"/>
                  <a:t> 20 m/s. </a:t>
                </a:r>
                <a:r>
                  <a:rPr lang="en-ID" sz="1400" dirty="0" err="1"/>
                  <a:t>hitunglah</a:t>
                </a:r>
                <a:r>
                  <a:rPr lang="en-ID" sz="1400" dirty="0"/>
                  <a:t> lama </a:t>
                </a:r>
                <a:r>
                  <a:rPr lang="en-ID" sz="1400" dirty="0" err="1"/>
                  <a:t>waktu</a:t>
                </a:r>
                <a:r>
                  <a:rPr lang="en-ID" sz="1400" dirty="0"/>
                  <a:t> yang </a:t>
                </a:r>
                <a:r>
                  <a:rPr lang="en-ID" sz="1400" dirty="0" err="1"/>
                  <a:t>dibutuhkan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kelajuan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oleh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benda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tersebut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hingga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mencapai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tanah</a:t>
                </a:r>
                <a:r>
                  <a:rPr lang="en-ID" sz="1400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gravitasi</m:t>
                        </m:r>
                        <m:r>
                          <a:rPr lang="en-ID" sz="1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bumi</m:t>
                        </m:r>
                        <m:r>
                          <a:rPr lang="en-ID" sz="1400" i="1">
                            <a:latin typeface="Cambria Math"/>
                          </a:rPr>
                          <m:t>=10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m</m:t>
                        </m:r>
                        <m:r>
                          <a:rPr lang="en-ID" sz="140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sz="140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 sz="1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/>
              </a:p>
              <a:p>
                <a:pPr lvl="0">
                  <a:buFont typeface="+mj-lt"/>
                  <a:buAutoNum type="arabicPeriod"/>
                </a:pPr>
                <a:r>
                  <a:rPr lang="en-ID" sz="1400" dirty="0" err="1"/>
                  <a:t>Jika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bom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dijatuhkan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balon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udara</a:t>
                </a:r>
                <a:r>
                  <a:rPr lang="en-ID" sz="1400" dirty="0"/>
                  <a:t> yang </a:t>
                </a:r>
                <a:r>
                  <a:rPr lang="en-ID" sz="1400" dirty="0" err="1"/>
                  <a:t>berada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pada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</a:t>
                </a:r>
                <a:r>
                  <a:rPr lang="id-ID" sz="1400" dirty="0"/>
                  <a:t>400</a:t>
                </a:r>
                <a:r>
                  <a:rPr lang="en-ID" sz="1400" dirty="0"/>
                  <a:t> meter di </a:t>
                </a:r>
                <a:r>
                  <a:rPr lang="en-ID" sz="1400" dirty="0" err="1"/>
                  <a:t>atas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permukaan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sementara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balon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udara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tersebut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sedang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bergerak</a:t>
                </a:r>
                <a:r>
                  <a:rPr lang="en-ID" sz="1400" dirty="0"/>
                  <a:t> </a:t>
                </a:r>
                <a:r>
                  <a:rPr lang="en-ID" sz="1400" dirty="0" err="1"/>
                  <a:t>lurus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beraturan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</a:t>
                </a:r>
                <a:r>
                  <a:rPr lang="en-ID" sz="1400" dirty="0"/>
                  <a:t> </a:t>
                </a:r>
                <a:r>
                  <a:rPr lang="en-ID" sz="1400" dirty="0" err="1"/>
                  <a:t>atas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kecepatan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tetap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sebesar</a:t>
                </a:r>
                <a:r>
                  <a:rPr lang="en-ID" sz="1400" dirty="0"/>
                  <a:t> 10 m/s, </a:t>
                </a:r>
                <a:r>
                  <a:rPr lang="en-ID" sz="1400" dirty="0" err="1"/>
                  <a:t>maka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hitunglah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balon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udara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saat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bom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mencapai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tanah</a:t>
                </a:r>
                <a:r>
                  <a:rPr lang="en-ID" sz="1400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gravitasi</m:t>
                        </m:r>
                        <m:r>
                          <a:rPr lang="en-ID" sz="1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bumi</m:t>
                        </m:r>
                        <m:r>
                          <a:rPr lang="en-ID" sz="1400" i="1">
                            <a:latin typeface="Cambria Math"/>
                          </a:rPr>
                          <m:t>=10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m</m:t>
                        </m:r>
                        <m:r>
                          <a:rPr lang="en-ID" sz="140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sz="140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 sz="1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 smtClean="0"/>
              </a:p>
              <a:p>
                <a:pPr lvl="0">
                  <a:buFont typeface="+mj-lt"/>
                  <a:buAutoNum type="arabicPeriod"/>
                </a:pPr>
                <a:r>
                  <a:rPr lang="en-ID" sz="1400" dirty="0" err="1" smtClean="0">
                    <a:latin typeface="+mj-lt"/>
                  </a:rPr>
                  <a:t>Dua</a:t>
                </a:r>
                <a:r>
                  <a:rPr lang="en-ID" sz="1400" dirty="0" smtClean="0">
                    <a:latin typeface="+mj-lt"/>
                  </a:rPr>
                  <a:t> </a:t>
                </a:r>
                <a:r>
                  <a:rPr lang="en-ID" sz="1400" dirty="0">
                    <a:latin typeface="+mj-lt"/>
                  </a:rPr>
                  <a:t>orang </a:t>
                </a:r>
                <a:r>
                  <a:rPr lang="en-ID" sz="1400" dirty="0" err="1">
                    <a:latin typeface="+mj-lt"/>
                  </a:rPr>
                  <a:t>anak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>
                    <a:latin typeface="+mj-lt"/>
                  </a:rPr>
                  <a:t>bermain</a:t>
                </a:r>
                <a:r>
                  <a:rPr lang="en-ID" sz="1400" dirty="0">
                    <a:latin typeface="+mj-lt"/>
                  </a:rPr>
                  <a:t> bola. </a:t>
                </a:r>
                <a:r>
                  <a:rPr lang="en-ID" sz="1400" dirty="0" err="1">
                    <a:latin typeface="+mj-lt"/>
                  </a:rPr>
                  <a:t>Keduanya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>
                    <a:latin typeface="+mj-lt"/>
                  </a:rPr>
                  <a:t>melempar</a:t>
                </a:r>
                <a:r>
                  <a:rPr lang="en-ID" sz="1400" dirty="0">
                    <a:latin typeface="+mj-lt"/>
                  </a:rPr>
                  <a:t> bola </a:t>
                </a:r>
                <a:r>
                  <a:rPr lang="en-ID" sz="1400" dirty="0" err="1">
                    <a:latin typeface="+mj-lt"/>
                  </a:rPr>
                  <a:t>ke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>
                    <a:latin typeface="+mj-lt"/>
                  </a:rPr>
                  <a:t>atas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>
                    <a:latin typeface="+mj-lt"/>
                  </a:rPr>
                  <a:t>dari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yang </a:t>
                </a:r>
                <a:r>
                  <a:rPr lang="en-ID" sz="1400" dirty="0" err="1"/>
                  <a:t>sama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perbandingan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kecepatan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awal</a:t>
                </a:r>
                <a:r>
                  <a:rPr lang="en-ID" sz="1400" dirty="0"/>
                  <a:t> 2 : 1. </a:t>
                </a:r>
                <a:r>
                  <a:rPr lang="en-ID" sz="1400" dirty="0" err="1"/>
                  <a:t>Hitunglah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perbandingan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tinggi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maksimum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kedua</a:t>
                </a:r>
                <a:r>
                  <a:rPr lang="en-ID" sz="1400" dirty="0"/>
                  <a:t> bola </a:t>
                </a:r>
                <a:r>
                  <a:rPr lang="en-ID" sz="1400" dirty="0" err="1"/>
                  <a:t>tersebut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jika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diukur</a:t>
                </a:r>
                <a:r>
                  <a:rPr lang="en-ID" sz="1400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gravitasi</m:t>
                        </m:r>
                        <m:r>
                          <a:rPr lang="en-ID" sz="1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bumi</m:t>
                        </m:r>
                        <m:r>
                          <a:rPr lang="en-ID" sz="1400" i="1">
                            <a:latin typeface="Cambria Math"/>
                          </a:rPr>
                          <m:t>=10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m</m:t>
                        </m:r>
                        <m:r>
                          <a:rPr lang="en-ID" sz="140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sz="140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 sz="1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D" sz="1400" dirty="0" smtClean="0"/>
                  <a:t>	</a:t>
                </a:r>
              </a:p>
              <a:p>
                <a:pPr lvl="0">
                  <a:buFont typeface="+mj-lt"/>
                  <a:buAutoNum type="arabicPeriod" startAt="4"/>
                </a:pPr>
                <a:r>
                  <a:rPr lang="en-ID" sz="1400" dirty="0" err="1" smtClean="0"/>
                  <a:t>Sebuah</a:t>
                </a:r>
                <a:r>
                  <a:rPr lang="en-ID" sz="1400" dirty="0" smtClean="0"/>
                  <a:t> </a:t>
                </a:r>
                <a:r>
                  <a:rPr lang="en-ID" sz="1400" dirty="0" err="1"/>
                  <a:t>benda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dilepaskan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tanpa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kecepatan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awal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menara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setinggi</a:t>
                </a:r>
                <a:r>
                  <a:rPr lang="en-ID" sz="1400" dirty="0"/>
                  <a:t> 100 meter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mengabaikan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gesekan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udara</a:t>
                </a:r>
                <a:r>
                  <a:rPr lang="en-ID" sz="1400" dirty="0"/>
                  <a:t>. </a:t>
                </a:r>
                <a:r>
                  <a:rPr lang="en-ID" sz="1400" dirty="0" err="1"/>
                  <a:t>Hitunglah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benda</a:t>
                </a:r>
                <a:r>
                  <a:rPr lang="en-ID" sz="1400" dirty="0"/>
                  <a:t> yang </a:t>
                </a:r>
                <a:r>
                  <a:rPr lang="en-ID" sz="1400" dirty="0" err="1"/>
                  <a:t>diukur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pada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detik</a:t>
                </a:r>
                <a:r>
                  <a:rPr lang="en-ID" sz="1400" dirty="0"/>
                  <a:t> ke-2!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gravitasi</m:t>
                        </m:r>
                        <m:r>
                          <a:rPr lang="en-ID" sz="1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bumi</m:t>
                        </m:r>
                        <m:r>
                          <a:rPr lang="en-ID" sz="1400" i="1">
                            <a:latin typeface="Cambria Math"/>
                          </a:rPr>
                          <m:t>=10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m</m:t>
                        </m:r>
                        <m:r>
                          <a:rPr lang="en-ID" sz="140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sz="140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 sz="1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 smtClean="0"/>
                  <a:t> </a:t>
                </a:r>
                <a:endParaRPr lang="en-US" sz="1400" dirty="0"/>
              </a:p>
              <a:p>
                <a:pPr>
                  <a:buFont typeface="+mj-lt"/>
                  <a:buAutoNum type="arabicPeriod" startAt="4"/>
                </a:pPr>
                <a:r>
                  <a:rPr lang="en-US" sz="1400" dirty="0" err="1" smtClean="0"/>
                  <a:t>Buatlah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kalkulator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fisika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materi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gerak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vertikal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dengan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Matlab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boleh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pilih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salah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satu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dari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gerak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vertikal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bawah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gerak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vertikal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atas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atau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gerak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jatuh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bebas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dengan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menggunakan</a:t>
                </a:r>
                <a:r>
                  <a:rPr lang="en-US" sz="1400" dirty="0" smtClean="0"/>
                  <a:t> </a:t>
                </a:r>
                <a:r>
                  <a:rPr lang="en-US" sz="1400" i="1" dirty="0" smtClean="0"/>
                  <a:t>toolbar popup menu</a:t>
                </a:r>
                <a:r>
                  <a:rPr lang="en-US" sz="1400" dirty="0" smtClean="0"/>
                  <a:t>!</a:t>
                </a:r>
              </a:p>
              <a:p>
                <a:pPr>
                  <a:buFont typeface="+mj-lt"/>
                  <a:buAutoNum type="arabicPeriod" startAt="4"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 l="-222" t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69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TERIMAKASIH</a:t>
            </a:r>
            <a:endParaRPr lang="en-US" sz="7200" dirty="0"/>
          </a:p>
        </p:txBody>
      </p:sp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363272" cy="5577483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 algn="ctr">
                  <a:buNone/>
                </a:pPr>
                <a:r>
                  <a:rPr lang="en-ID" b="1" dirty="0"/>
                  <a:t>GERAK VERTIKAL KE </a:t>
                </a:r>
                <a:r>
                  <a:rPr lang="en-ID" b="1" dirty="0" smtClean="0"/>
                  <a:t>BAWAH</a:t>
                </a:r>
              </a:p>
              <a:p>
                <a:pPr marL="0" lvl="0" indent="0" algn="ctr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Gerak</a:t>
                </a:r>
                <a:r>
                  <a:rPr lang="en-ID" b="1" dirty="0"/>
                  <a:t> </a:t>
                </a:r>
                <a:r>
                  <a:rPr lang="en-ID" b="1" dirty="0" err="1"/>
                  <a:t>vertikal</a:t>
                </a:r>
                <a:r>
                  <a:rPr lang="en-ID" b="1" dirty="0"/>
                  <a:t> </a:t>
                </a:r>
                <a:r>
                  <a:rPr lang="en-ID" b="1" dirty="0" err="1"/>
                  <a:t>ke</a:t>
                </a:r>
                <a:r>
                  <a:rPr lang="en-ID" b="1" dirty="0"/>
                  <a:t> </a:t>
                </a:r>
                <a:r>
                  <a:rPr lang="en-ID" b="1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yang </a:t>
                </a:r>
                <a:r>
                  <a:rPr lang="en-ID" dirty="0" err="1"/>
                  <a:t>dilempar</a:t>
                </a:r>
                <a:r>
                  <a:rPr lang="en-ID" dirty="0"/>
                  <a:t> </a:t>
                </a:r>
                <a:r>
                  <a:rPr lang="en-ID" dirty="0" err="1"/>
                  <a:t>tegak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awal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tertentu</a:t>
                </a:r>
                <a:r>
                  <a:rPr lang="en-ID" dirty="0"/>
                  <a:t>, </a:t>
                </a:r>
                <a:r>
                  <a:rPr lang="en-ID" dirty="0" err="1"/>
                  <a:t>dengan</a:t>
                </a:r>
                <a:r>
                  <a:rPr lang="en-ID" dirty="0"/>
                  <a:t> kata lain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ID" i="1">
                            <a:latin typeface="Cambria Math"/>
                          </a:rPr>
                          <m:t>≠0</m:t>
                        </m:r>
                      </m:e>
                    </m:d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Percepatan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ditetapkan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arah</a:t>
                </a:r>
                <a:r>
                  <a:rPr lang="en-ID" dirty="0"/>
                  <a:t> </a:t>
                </a:r>
                <a:r>
                  <a:rPr lang="en-ID" dirty="0" err="1"/>
                  <a:t>positif</a:t>
                </a:r>
                <a:r>
                  <a:rPr lang="en-ID" dirty="0"/>
                  <a:t>,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termasuk</a:t>
                </a:r>
                <a:r>
                  <a:rPr lang="en-ID" dirty="0"/>
                  <a:t> GLBB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D" i="1">
                            <a:latin typeface="Cambria Math"/>
                          </a:rPr>
                          <m:t>𝑎</m:t>
                        </m:r>
                        <m:r>
                          <a:rPr lang="en-ID" i="1">
                            <a:latin typeface="Cambria Math"/>
                          </a:rPr>
                          <m:t>=</m:t>
                        </m:r>
                        <m:r>
                          <a:rPr lang="en-ID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:r>
                  <a:rPr lang="en-ID" dirty="0" err="1"/>
                  <a:t>simpangan</a:t>
                </a:r>
                <a:r>
                  <a:rPr lang="en-ID" dirty="0"/>
                  <a:t> (x) </a:t>
                </a:r>
                <a:r>
                  <a:rPr lang="en-ID" dirty="0" err="1"/>
                  <a:t>diganti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(h). </a:t>
                </a:r>
                <a:r>
                  <a:rPr lang="en-ID" dirty="0" err="1"/>
                  <a:t>Maka</a:t>
                </a:r>
                <a:r>
                  <a:rPr lang="en-ID" dirty="0"/>
                  <a:t>,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  <a:endParaRPr lang="en-US" dirty="0"/>
              </a:p>
              <a:p>
                <a:pPr lvl="0"/>
                <a:r>
                  <a:rPr lang="en-ID" dirty="0" err="1"/>
                  <a:t>Ketinggian</a:t>
                </a:r>
                <a:r>
                  <a:rPr lang="en-ID" dirty="0"/>
                  <a:t> (h)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/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(h)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+2∙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dengan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t (m/s)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/>
                  <a:t> = 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awal</a:t>
                </a:r>
                <a:r>
                  <a:rPr lang="en-ID" dirty="0"/>
                  <a:t> (m/s)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/>
                      </a:rPr>
                      <m:t>𝑔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percepatan</a:t>
                </a:r>
                <a:r>
                  <a:rPr lang="en-ID" dirty="0"/>
                  <a:t> </a:t>
                </a:r>
                <a:r>
                  <a:rPr lang="en-ID" dirty="0" err="1"/>
                  <a:t>gravitasi</a:t>
                </a:r>
                <a:r>
                  <a:rPr lang="en-ID" dirty="0"/>
                  <a:t> (</a:t>
                </a:r>
                <a:r>
                  <a:rPr lang="en-ID" dirty="0" err="1"/>
                  <a:t>biasanya</a:t>
                </a:r>
                <a:r>
                  <a:rPr lang="en-ID" dirty="0"/>
                  <a:t> 9,8 m/s</a:t>
                </a:r>
                <a:r>
                  <a:rPr lang="en-ID" baseline="30000" dirty="0"/>
                  <a:t>2 </a:t>
                </a:r>
                <a:r>
                  <a:rPr lang="en-ID" dirty="0" err="1"/>
                  <a:t>atau</a:t>
                </a:r>
                <a:r>
                  <a:rPr lang="en-ID" dirty="0"/>
                  <a:t> 10 m/s</a:t>
                </a:r>
                <a:r>
                  <a:rPr lang="en-ID" baseline="30000" dirty="0"/>
                  <a:t>2</a:t>
                </a:r>
                <a:r>
                  <a:rPr lang="en-ID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/>
                      </a:rPr>
                      <m:t>𝑡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waktu</a:t>
                </a:r>
                <a:r>
                  <a:rPr lang="en-ID" dirty="0"/>
                  <a:t> (s)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/>
                      </a:rPr>
                      <m:t>h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ketinggian</a:t>
                </a:r>
                <a:r>
                  <a:rPr lang="en-ID" dirty="0"/>
                  <a:t> (m)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363272" cy="5577483"/>
              </a:xfrm>
              <a:blipFill rotWithShape="1">
                <a:blip r:embed="rId2"/>
                <a:stretch>
                  <a:fillRect l="-583" t="-1421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43408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1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435280" cy="536145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n-ID" b="1" dirty="0" err="1"/>
                  <a:t>Contoh</a:t>
                </a:r>
                <a:r>
                  <a:rPr lang="en-ID" b="1" dirty="0"/>
                  <a:t> </a:t>
                </a:r>
                <a:r>
                  <a:rPr lang="en-ID" b="1" dirty="0" err="1"/>
                  <a:t>soal</a:t>
                </a:r>
                <a:r>
                  <a:rPr lang="en-ID" b="1" dirty="0"/>
                  <a:t> 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Sebuah</a:t>
                </a:r>
                <a:r>
                  <a:rPr lang="en-ID" dirty="0"/>
                  <a:t> </a:t>
                </a:r>
                <a:r>
                  <a:rPr lang="en-ID" dirty="0" err="1"/>
                  <a:t>anak</a:t>
                </a:r>
                <a:r>
                  <a:rPr lang="en-ID" dirty="0"/>
                  <a:t> </a:t>
                </a:r>
                <a:r>
                  <a:rPr lang="en-ID" dirty="0" err="1"/>
                  <a:t>melempar</a:t>
                </a:r>
                <a:r>
                  <a:rPr lang="en-ID" dirty="0"/>
                  <a:t> </a:t>
                </a:r>
                <a:r>
                  <a:rPr lang="en-ID" dirty="0" err="1"/>
                  <a:t>sebuah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mula-mula</a:t>
                </a:r>
                <a:r>
                  <a:rPr lang="en-ID" dirty="0"/>
                  <a:t> 9 m/s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:r>
                  <a:rPr lang="en-ID" dirty="0" err="1"/>
                  <a:t>menyentuh</a:t>
                </a:r>
                <a:r>
                  <a:rPr lang="en-ID" dirty="0"/>
                  <a:t> </a:t>
                </a:r>
                <a:r>
                  <a:rPr lang="en-ID" dirty="0" err="1"/>
                  <a:t>permukaan</a:t>
                </a:r>
                <a:r>
                  <a:rPr lang="en-ID" dirty="0"/>
                  <a:t> air </a:t>
                </a:r>
                <a:r>
                  <a:rPr lang="en-ID" dirty="0" err="1"/>
                  <a:t>setelah</a:t>
                </a:r>
                <a:r>
                  <a:rPr lang="en-ID" dirty="0"/>
                  <a:t> 3 </a:t>
                </a:r>
                <a:r>
                  <a:rPr lang="en-ID" dirty="0" err="1"/>
                  <a:t>detik</a:t>
                </a:r>
                <a:r>
                  <a:rPr lang="en-ID" dirty="0"/>
                  <a:t>. </a:t>
                </a:r>
                <a:r>
                  <a:rPr lang="en-ID" dirty="0" err="1"/>
                  <a:t>Hitunglah</a:t>
                </a:r>
                <a:r>
                  <a:rPr lang="en-ID" dirty="0"/>
                  <a:t> </a:t>
                </a:r>
                <a:r>
                  <a:rPr lang="en-ID" dirty="0" err="1"/>
                  <a:t>kedalaman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</a:t>
                </a:r>
                <a:r>
                  <a:rPr lang="en-ID" dirty="0" err="1"/>
                  <a:t>mengenai</a:t>
                </a:r>
                <a:r>
                  <a:rPr lang="en-ID" dirty="0"/>
                  <a:t> </a:t>
                </a:r>
                <a:r>
                  <a:rPr lang="en-ID" dirty="0" err="1"/>
                  <a:t>dasar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gravitasi</m:t>
                        </m:r>
                        <m:r>
                          <a:rPr lang="en-ID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bumi</m:t>
                        </m:r>
                        <m:r>
                          <a:rPr lang="en-ID" i="1">
                            <a:latin typeface="Cambria Math"/>
                          </a:rPr>
                          <m:t>=10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m</m:t>
                        </m:r>
                        <m:r>
                          <a:rPr lang="en-ID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Pembahasan</a:t>
                </a:r>
                <a:r>
                  <a:rPr lang="en-ID" b="1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Diketahui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=9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m</m:t>
                    </m:r>
                    <m:r>
                      <a:rPr lang="en-ID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r>
                  <a:rPr lang="en-ID" dirty="0"/>
                  <a:t>  </a:t>
                </a:r>
                <a:r>
                  <a:rPr lang="en-ID" dirty="0" err="1"/>
                  <a:t>dan</a:t>
                </a:r>
                <a:r>
                  <a:rPr lang="en-ID" dirty="0"/>
                  <a:t> 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/>
                      </a:rPr>
                      <m:t>𝑡</m:t>
                    </m:r>
                    <m:r>
                      <a:rPr lang="en-ID" i="1">
                        <a:latin typeface="Cambria Math"/>
                      </a:rPr>
                      <m:t>=3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Ditanya</a:t>
                </a:r>
                <a:r>
                  <a:rPr lang="en-ID" dirty="0"/>
                  <a:t>: h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D" dirty="0"/>
                  <a:t> ?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Kedalaman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9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=72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meter</m:t>
                      </m:r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</a:t>
                </a:r>
                <a:r>
                  <a:rPr lang="en-ID" dirty="0" err="1"/>
                  <a:t>mengenai</a:t>
                </a:r>
                <a:r>
                  <a:rPr lang="en-ID" dirty="0"/>
                  <a:t> </a:t>
                </a:r>
                <a:r>
                  <a:rPr lang="en-ID" dirty="0" err="1"/>
                  <a:t>dasar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=9+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10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=39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</m:t>
                      </m:r>
                      <m:r>
                        <a:rPr lang="en-ID">
                          <a:latin typeface="Cambria Math"/>
                        </a:rPr>
                        <m:t>/</m:t>
                      </m:r>
                      <m:r>
                        <a:rPr lang="en-ID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435280" cy="5361459"/>
              </a:xfrm>
              <a:blipFill rotWithShape="1">
                <a:blip r:embed="rId2"/>
                <a:stretch>
                  <a:fillRect l="-867" t="-1818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 algn="ctr">
                  <a:buNone/>
                </a:pPr>
                <a:r>
                  <a:rPr lang="en-ID" b="1" dirty="0"/>
                  <a:t>GERAK JATUH </a:t>
                </a:r>
                <a:r>
                  <a:rPr lang="en-ID" b="1" dirty="0" smtClean="0"/>
                  <a:t>BEBAS</a:t>
                </a:r>
              </a:p>
              <a:p>
                <a:pPr marL="0" lvl="0" indent="0" algn="ctr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Gerak</a:t>
                </a:r>
                <a:r>
                  <a:rPr lang="en-ID" b="1" dirty="0"/>
                  <a:t> </a:t>
                </a:r>
                <a:r>
                  <a:rPr lang="en-ID" b="1" dirty="0" err="1"/>
                  <a:t>jatuh</a:t>
                </a:r>
                <a:r>
                  <a:rPr lang="en-ID" b="1" dirty="0"/>
                  <a:t> </a:t>
                </a:r>
                <a:r>
                  <a:rPr lang="en-ID" b="1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yang </a:t>
                </a:r>
                <a:r>
                  <a:rPr lang="en-ID" dirty="0" err="1"/>
                  <a:t>dijatuhkan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</a:t>
                </a:r>
                <a:r>
                  <a:rPr lang="en-ID" dirty="0" err="1"/>
                  <a:t>tertentu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awal</a:t>
                </a:r>
                <a:r>
                  <a:rPr lang="en-ID" dirty="0"/>
                  <a:t> </a:t>
                </a:r>
                <a:r>
                  <a:rPr lang="en-ID" dirty="0" err="1"/>
                  <a:t>sama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nol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ID" i="1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Percepatan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ditetapkan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arah</a:t>
                </a:r>
                <a:r>
                  <a:rPr lang="en-ID" dirty="0"/>
                  <a:t> </a:t>
                </a:r>
                <a:r>
                  <a:rPr lang="en-ID" dirty="0" err="1"/>
                  <a:t>positif</a:t>
                </a:r>
                <a:r>
                  <a:rPr lang="en-ID" dirty="0"/>
                  <a:t>,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termasuk</a:t>
                </a:r>
                <a:r>
                  <a:rPr lang="en-ID" dirty="0"/>
                  <a:t> GLBB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D" i="1">
                            <a:latin typeface="Cambria Math"/>
                          </a:rPr>
                          <m:t>𝑎</m:t>
                        </m:r>
                        <m:r>
                          <a:rPr lang="en-ID" i="1">
                            <a:latin typeface="Cambria Math"/>
                          </a:rPr>
                          <m:t>=</m:t>
                        </m:r>
                        <m:r>
                          <a:rPr lang="en-ID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Maka</a:t>
                </a:r>
                <a:r>
                  <a:rPr lang="en-ID" dirty="0"/>
                  <a:t>,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ID" dirty="0" err="1"/>
                  <a:t>Ketinggian</a:t>
                </a:r>
                <a:r>
                  <a:rPr lang="en-ID" dirty="0"/>
                  <a:t> (h)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(h)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=2∙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  <a:blipFill rotWithShape="1">
                <a:blip r:embed="rId2"/>
                <a:stretch>
                  <a:fillRect l="-963" t="-2156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49280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36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764704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n-ID" b="1" dirty="0" err="1"/>
                  <a:t>Contoh</a:t>
                </a:r>
                <a:r>
                  <a:rPr lang="en-ID" b="1" dirty="0"/>
                  <a:t> </a:t>
                </a:r>
                <a:r>
                  <a:rPr lang="en-ID" b="1" dirty="0" err="1"/>
                  <a:t>soal</a:t>
                </a:r>
                <a:r>
                  <a:rPr lang="en-ID" b="1" dirty="0"/>
                  <a:t> 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Sebuah</a:t>
                </a:r>
                <a:r>
                  <a:rPr lang="en-ID" dirty="0"/>
                  <a:t> bola </a:t>
                </a:r>
                <a:r>
                  <a:rPr lang="en-ID" dirty="0" err="1"/>
                  <a:t>dilepas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60 m. </a:t>
                </a:r>
                <a:r>
                  <a:rPr lang="en-ID" dirty="0" err="1"/>
                  <a:t>Hitunglah</a:t>
                </a:r>
                <a:r>
                  <a:rPr lang="en-ID" dirty="0"/>
                  <a:t> </a:t>
                </a:r>
                <a:r>
                  <a:rPr lang="en-ID" dirty="0" err="1"/>
                  <a:t>posisi</a:t>
                </a:r>
                <a:r>
                  <a:rPr lang="en-ID" dirty="0"/>
                  <a:t>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bola </a:t>
                </a:r>
                <a:r>
                  <a:rPr lang="en-ID" dirty="0" err="1"/>
                  <a:t>tersebut</a:t>
                </a:r>
                <a:r>
                  <a:rPr lang="en-ID" dirty="0"/>
                  <a:t> </a:t>
                </a:r>
                <a:r>
                  <a:rPr lang="en-ID" dirty="0" err="1"/>
                  <a:t>setelah</a:t>
                </a:r>
                <a:r>
                  <a:rPr lang="en-ID" dirty="0"/>
                  <a:t> 2 </a:t>
                </a:r>
                <a:r>
                  <a:rPr lang="en-ID" dirty="0" err="1"/>
                  <a:t>detik</a:t>
                </a:r>
                <a:r>
                  <a:rPr lang="en-ID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gravitasi</m:t>
                        </m:r>
                        <m:r>
                          <a:rPr lang="en-ID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bumi</m:t>
                        </m:r>
                        <m:r>
                          <a:rPr lang="en-ID" i="1">
                            <a:latin typeface="Cambria Math"/>
                          </a:rPr>
                          <m:t>=9,8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m</m:t>
                        </m:r>
                        <m:r>
                          <a:rPr lang="en-ID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Pembahasan</a:t>
                </a:r>
                <a:r>
                  <a:rPr lang="en-ID" b="1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Diketahui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=0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m</m:t>
                    </m:r>
                    <m:r>
                      <a:rPr lang="en-ID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r>
                  <a:rPr lang="en-ID" dirty="0"/>
                  <a:t> (</a:t>
                </a:r>
                <a:r>
                  <a:rPr lang="en-ID" dirty="0" err="1"/>
                  <a:t>karena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),  h = 60 m,  </a:t>
                </a:r>
                <a:r>
                  <a:rPr lang="en-ID" dirty="0" err="1"/>
                  <a:t>dan</a:t>
                </a:r>
                <a:r>
                  <a:rPr lang="en-ID" dirty="0"/>
                  <a:t>  t = 2 s.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Posisi</a:t>
                </a:r>
                <a:r>
                  <a:rPr lang="en-ID" dirty="0"/>
                  <a:t> bola </a:t>
                </a:r>
                <a:r>
                  <a:rPr lang="en-ID" dirty="0" err="1"/>
                  <a:t>saat</a:t>
                </a:r>
                <a:r>
                  <a:rPr lang="en-ID" dirty="0"/>
                  <a:t> 2 </a:t>
                </a:r>
                <a:r>
                  <a:rPr lang="en-ID" dirty="0" err="1"/>
                  <a:t>detik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9,8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=19,6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meter</m:t>
                      </m:r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t = 2 </a:t>
                </a:r>
                <a:r>
                  <a:rPr lang="en-ID" dirty="0" err="1"/>
                  <a:t>detik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9,8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=19,6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</m:t>
                      </m:r>
                      <m:r>
                        <a:rPr lang="en-ID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764704"/>
                <a:ext cx="8229600" cy="4525963"/>
              </a:xfrm>
              <a:blipFill rotWithShape="1">
                <a:blip r:embed="rId2"/>
                <a:stretch>
                  <a:fillRect l="-963" t="-2153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43408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548680"/>
                <a:ext cx="82296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 algn="ctr">
                  <a:buNone/>
                </a:pPr>
                <a:r>
                  <a:rPr lang="en-ID" b="1" dirty="0"/>
                  <a:t>GERAK VERTIKAL KE </a:t>
                </a:r>
                <a:r>
                  <a:rPr lang="en-ID" b="1" dirty="0" smtClean="0"/>
                  <a:t>ATAS</a:t>
                </a:r>
              </a:p>
              <a:p>
                <a:pPr marL="0" lvl="0" indent="0" algn="ctr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Gerak</a:t>
                </a:r>
                <a:r>
                  <a:rPr lang="en-ID" b="1" dirty="0"/>
                  <a:t> </a:t>
                </a:r>
                <a:r>
                  <a:rPr lang="en-ID" b="1" dirty="0" err="1"/>
                  <a:t>vertikal</a:t>
                </a:r>
                <a:r>
                  <a:rPr lang="en-ID" b="1" dirty="0"/>
                  <a:t> </a:t>
                </a:r>
                <a:r>
                  <a:rPr lang="en-ID" b="1" dirty="0" err="1"/>
                  <a:t>ke</a:t>
                </a:r>
                <a:r>
                  <a:rPr lang="en-ID" b="1" dirty="0"/>
                  <a:t> </a:t>
                </a:r>
                <a:r>
                  <a:rPr lang="en-ID" b="1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yang </a:t>
                </a:r>
                <a:r>
                  <a:rPr lang="en-ID" dirty="0" err="1"/>
                  <a:t>dilempar</a:t>
                </a:r>
                <a:r>
                  <a:rPr lang="en-ID" dirty="0"/>
                  <a:t> </a:t>
                </a:r>
                <a:r>
                  <a:rPr lang="en-ID" dirty="0" err="1"/>
                  <a:t>tegak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awal</a:t>
                </a:r>
                <a:r>
                  <a:rPr lang="en-ID" dirty="0"/>
                  <a:t> </a:t>
                </a:r>
                <a:r>
                  <a:rPr lang="en-ID" dirty="0" err="1"/>
                  <a:t>tertentu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ID" i="1">
                            <a:latin typeface="Cambria Math"/>
                          </a:rPr>
                          <m:t>≠0</m:t>
                        </m:r>
                      </m:e>
                    </m:d>
                  </m:oMath>
                </a14:m>
                <a:r>
                  <a:rPr lang="en-ID" dirty="0"/>
                  <a:t>. Benda yang </a:t>
                </a:r>
                <a:r>
                  <a:rPr lang="en-ID" dirty="0" err="1"/>
                  <a:t>mengalami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setiap</a:t>
                </a:r>
                <a:r>
                  <a:rPr lang="en-ID" dirty="0"/>
                  <a:t> </a:t>
                </a:r>
                <a:r>
                  <a:rPr lang="en-ID" dirty="0" err="1"/>
                  <a:t>kedudukannya</a:t>
                </a:r>
                <a:r>
                  <a:rPr lang="en-ID" dirty="0"/>
                  <a:t> </a:t>
                </a:r>
                <a:r>
                  <a:rPr lang="en-ID" dirty="0" err="1"/>
                  <a:t>selalu</a:t>
                </a:r>
                <a:r>
                  <a:rPr lang="en-ID" dirty="0"/>
                  <a:t> </a:t>
                </a:r>
                <a:r>
                  <a:rPr lang="en-ID" dirty="0" err="1"/>
                  <a:t>mengalami</a:t>
                </a:r>
                <a:r>
                  <a:rPr lang="en-ID" dirty="0"/>
                  <a:t> </a:t>
                </a:r>
                <a:r>
                  <a:rPr lang="en-ID" dirty="0" err="1"/>
                  <a:t>percepatan</a:t>
                </a:r>
                <a:r>
                  <a:rPr lang="en-ID" dirty="0"/>
                  <a:t> </a:t>
                </a:r>
                <a:r>
                  <a:rPr lang="en-ID" dirty="0" err="1"/>
                  <a:t>tetap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ID" i="1">
                            <a:latin typeface="Cambria Math"/>
                          </a:rPr>
                          <m:t>𝑎</m:t>
                        </m:r>
                        <m:r>
                          <a:rPr lang="en-ID" i="1">
                            <a:latin typeface="Cambria Math"/>
                          </a:rPr>
                          <m:t>=−</m:t>
                        </m:r>
                        <m:r>
                          <a:rPr lang="en-ID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Maka</a:t>
                </a:r>
                <a:r>
                  <a:rPr lang="en-ID" dirty="0"/>
                  <a:t>,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Ketinggian</a:t>
                </a:r>
                <a:r>
                  <a:rPr lang="en-ID" dirty="0"/>
                  <a:t> (h)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−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(h)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−2∙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/>
                  <a:t> 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mencapai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berhenti</a:t>
                </a:r>
                <a:r>
                  <a:rPr lang="en-ID" dirty="0"/>
                  <a:t> </a:t>
                </a:r>
                <a:r>
                  <a:rPr lang="en-ID" dirty="0" err="1"/>
                  <a:t>sesaat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ID" i="1">
                            <a:latin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kemudian</a:t>
                </a:r>
                <a:r>
                  <a:rPr lang="en-ID" dirty="0"/>
                  <a:t> </a:t>
                </a:r>
                <a:r>
                  <a:rPr lang="en-ID" dirty="0" err="1"/>
                  <a:t>berbalik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548680"/>
                <a:ext cx="8229600" cy="4525963"/>
              </a:xfrm>
              <a:blipFill rotWithShape="1">
                <a:blip r:embed="rId2"/>
                <a:stretch>
                  <a:fillRect l="-593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en-ID" b="1" dirty="0" err="1"/>
                  <a:t>Contoh</a:t>
                </a:r>
                <a:r>
                  <a:rPr lang="en-ID" b="1" dirty="0"/>
                  <a:t> </a:t>
                </a:r>
                <a:r>
                  <a:rPr lang="en-ID" b="1" dirty="0" err="1"/>
                  <a:t>soal</a:t>
                </a:r>
                <a:r>
                  <a:rPr lang="en-ID" b="1" dirty="0"/>
                  <a:t> 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Sebuah</a:t>
                </a:r>
                <a:r>
                  <a:rPr lang="en-ID" dirty="0"/>
                  <a:t> bola </a:t>
                </a:r>
                <a:r>
                  <a:rPr lang="en-ID" dirty="0" err="1"/>
                  <a:t>dilemparkan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20 m/s. </a:t>
                </a:r>
                <a:r>
                  <a:rPr lang="en-ID" dirty="0" err="1"/>
                  <a:t>hitunglah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</a:t>
                </a:r>
                <a:r>
                  <a:rPr lang="en-ID" dirty="0" err="1"/>
                  <a:t>maksimum</a:t>
                </a:r>
                <a:r>
                  <a:rPr lang="en-ID" dirty="0"/>
                  <a:t> yang </a:t>
                </a:r>
                <a:r>
                  <a:rPr lang="en-ID" dirty="0" err="1"/>
                  <a:t>dicapai</a:t>
                </a:r>
                <a:r>
                  <a:rPr lang="en-ID" dirty="0"/>
                  <a:t> bola </a:t>
                </a:r>
                <a:r>
                  <a:rPr lang="en-ID" dirty="0" err="1"/>
                  <a:t>dan</a:t>
                </a:r>
                <a:r>
                  <a:rPr lang="en-ID" dirty="0"/>
                  <a:t> lama bola </a:t>
                </a:r>
                <a:r>
                  <a:rPr lang="en-ID" dirty="0" err="1"/>
                  <a:t>tersebut</a:t>
                </a:r>
                <a:r>
                  <a:rPr lang="en-ID" dirty="0"/>
                  <a:t> </a:t>
                </a:r>
                <a:r>
                  <a:rPr lang="en-ID" dirty="0" err="1"/>
                  <a:t>berada</a:t>
                </a:r>
                <a:r>
                  <a:rPr lang="en-ID" dirty="0"/>
                  <a:t> di </a:t>
                </a:r>
                <a:r>
                  <a:rPr lang="en-ID" dirty="0" err="1"/>
                  <a:t>udara</a:t>
                </a:r>
                <a:r>
                  <a:rPr lang="en-ID" dirty="0"/>
                  <a:t> </a:t>
                </a:r>
                <a:r>
                  <a:rPr lang="en-ID" dirty="0" err="1"/>
                  <a:t>sebelum</a:t>
                </a:r>
                <a:r>
                  <a:rPr lang="en-ID" dirty="0"/>
                  <a:t> </a:t>
                </a:r>
                <a:r>
                  <a:rPr lang="en-ID" dirty="0" err="1"/>
                  <a:t>kembali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tangan</a:t>
                </a:r>
                <a:r>
                  <a:rPr lang="en-ID" dirty="0"/>
                  <a:t> </a:t>
                </a:r>
                <a:r>
                  <a:rPr lang="en-ID" dirty="0" err="1"/>
                  <a:t>pelempar</a:t>
                </a:r>
                <a:r>
                  <a:rPr lang="en-ID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gravitasi</m:t>
                        </m:r>
                        <m:r>
                          <a:rPr lang="en-ID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bumi</m:t>
                        </m:r>
                        <m:r>
                          <a:rPr lang="en-ID" i="1">
                            <a:latin typeface="Cambria Math"/>
                          </a:rPr>
                          <m:t>=10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m</m:t>
                        </m:r>
                        <m:r>
                          <a:rPr lang="en-ID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Pembahasan</a:t>
                </a:r>
                <a:r>
                  <a:rPr lang="en-ID" b="1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Diketahui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=20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m</m:t>
                    </m:r>
                    <m:r>
                      <a:rPr lang="en-ID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r>
                  <a:rPr lang="en-ID" dirty="0"/>
                  <a:t>  </a:t>
                </a:r>
                <a:r>
                  <a:rPr lang="en-ID" dirty="0" err="1"/>
                  <a:t>dan</a:t>
                </a:r>
                <a:r>
                  <a:rPr lang="en-ID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=0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m</m:t>
                    </m:r>
                    <m:r>
                      <a:rPr lang="en-ID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r>
                  <a:rPr lang="en-ID" dirty="0"/>
                  <a:t> (</a:t>
                </a:r>
                <a:r>
                  <a:rPr lang="en-ID" dirty="0" err="1"/>
                  <a:t>karena</a:t>
                </a:r>
                <a:r>
                  <a:rPr lang="en-ID" dirty="0"/>
                  <a:t> di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).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Ketinggian</a:t>
                </a:r>
                <a:r>
                  <a:rPr lang="en-ID" dirty="0"/>
                  <a:t> </a:t>
                </a:r>
                <a:r>
                  <a:rPr lang="en-ID" dirty="0" err="1"/>
                  <a:t>maksimum</a:t>
                </a:r>
                <a:r>
                  <a:rPr lang="en-ID" dirty="0"/>
                  <a:t> bola: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−2∙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   → 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20</m:t>
                              </m:r>
                            </m:e>
                          </m:d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−2∙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meter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/>
                  <a:t> 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Waktu</a:t>
                </a:r>
                <a:r>
                  <a:rPr lang="en-ID" dirty="0"/>
                  <a:t> yang </a:t>
                </a:r>
                <a:r>
                  <a:rPr lang="en-ID" dirty="0" err="1"/>
                  <a:t>dibutuhkan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mencapai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−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   →   0=20−10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detik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Sedangkan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yang </a:t>
                </a:r>
                <a:r>
                  <a:rPr lang="en-ID" dirty="0" err="1"/>
                  <a:t>dibutuhkan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 </a:t>
                </a:r>
                <a:r>
                  <a:rPr lang="en-ID" dirty="0" err="1"/>
                  <a:t>hingga</a:t>
                </a:r>
                <a:r>
                  <a:rPr lang="en-ID" dirty="0"/>
                  <a:t> bola </a:t>
                </a:r>
                <a:r>
                  <a:rPr lang="en-ID" dirty="0" err="1"/>
                  <a:t>tersebut</a:t>
                </a:r>
                <a:r>
                  <a:rPr lang="en-ID" dirty="0"/>
                  <a:t> </a:t>
                </a:r>
                <a:r>
                  <a:rPr lang="en-ID" dirty="0" err="1"/>
                  <a:t>sampai</a:t>
                </a:r>
                <a:r>
                  <a:rPr lang="en-ID" dirty="0"/>
                  <a:t> di </a:t>
                </a:r>
                <a:r>
                  <a:rPr lang="en-ID" dirty="0" err="1"/>
                  <a:t>tangan</a:t>
                </a:r>
                <a:r>
                  <a:rPr lang="en-ID" dirty="0"/>
                  <a:t> </a:t>
                </a:r>
                <a:r>
                  <a:rPr lang="en-ID" dirty="0" err="1"/>
                  <a:t>pelempar</a:t>
                </a:r>
                <a:r>
                  <a:rPr lang="en-ID" dirty="0"/>
                  <a:t> (</a:t>
                </a:r>
                <a:r>
                  <a:rPr lang="en-ID" dirty="0" err="1"/>
                  <a:t>artinya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kondisi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:r>
                  <a:rPr lang="en-ID" dirty="0" err="1"/>
                  <a:t>terjadi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=0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karena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dimulai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):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h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→  20=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detik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Sehingga</a:t>
                </a:r>
                <a:r>
                  <a:rPr lang="en-ID" dirty="0"/>
                  <a:t>, lama bola </a:t>
                </a:r>
                <a:r>
                  <a:rPr lang="en-ID" dirty="0" err="1"/>
                  <a:t>berada</a:t>
                </a:r>
                <a:r>
                  <a:rPr lang="en-ID" dirty="0"/>
                  <a:t> di </a:t>
                </a:r>
                <a:r>
                  <a:rPr lang="en-ID" dirty="0" err="1"/>
                  <a:t>udara</a:t>
                </a:r>
                <a:r>
                  <a:rPr lang="en-ID" dirty="0"/>
                  <a:t> </a:t>
                </a:r>
                <a:r>
                  <a:rPr lang="en-ID" dirty="0" err="1"/>
                  <a:t>sebelum</a:t>
                </a:r>
                <a:r>
                  <a:rPr lang="en-ID" dirty="0"/>
                  <a:t> </a:t>
                </a:r>
                <a:r>
                  <a:rPr lang="en-ID" dirty="0" err="1"/>
                  <a:t>kembali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pelempar</a:t>
                </a:r>
                <a:r>
                  <a:rPr lang="en-ID" dirty="0"/>
                  <a:t> </a:t>
                </a:r>
                <a:r>
                  <a:rPr lang="en-ID" dirty="0" err="1"/>
                  <a:t>tersebut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=2+2   →   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detik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741" t="-153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84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0" y="225522"/>
            <a:ext cx="8787818" cy="651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88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Eras Bold ITC" panose="020B0907030504020204" pitchFamily="34" charset="0"/>
              </a:rPr>
              <a:t>Membuat</a:t>
            </a:r>
            <a:r>
              <a:rPr lang="en-US" sz="3200" dirty="0">
                <a:latin typeface="Eras Bold ITC" panose="020B0907030504020204" pitchFamily="34" charset="0"/>
              </a:rPr>
              <a:t> </a:t>
            </a:r>
            <a:r>
              <a:rPr lang="en-US" sz="3200" dirty="0" err="1">
                <a:latin typeface="Eras Bold ITC" panose="020B0907030504020204" pitchFamily="34" charset="0"/>
              </a:rPr>
              <a:t>Kalkulator</a:t>
            </a:r>
            <a:r>
              <a:rPr lang="en-US" sz="3200" dirty="0">
                <a:latin typeface="Eras Bold ITC" panose="020B0907030504020204" pitchFamily="34" charset="0"/>
              </a:rPr>
              <a:t> </a:t>
            </a:r>
            <a:r>
              <a:rPr lang="en-US" sz="3200" dirty="0" err="1" smtClean="0">
                <a:latin typeface="Eras Bold ITC" panose="020B0907030504020204" pitchFamily="34" charset="0"/>
              </a:rPr>
              <a:t>Gerak</a:t>
            </a:r>
            <a:r>
              <a:rPr lang="en-US" sz="3200" dirty="0" smtClean="0">
                <a:latin typeface="Eras Bold ITC" panose="020B0907030504020204" pitchFamily="34" charset="0"/>
              </a:rPr>
              <a:t> </a:t>
            </a:r>
            <a:r>
              <a:rPr lang="en-US" sz="3200" dirty="0" err="1" smtClean="0">
                <a:latin typeface="Eras Bold ITC" panose="020B0907030504020204" pitchFamily="34" charset="0"/>
              </a:rPr>
              <a:t>Vertikal</a:t>
            </a:r>
            <a:endParaRPr lang="en-US" sz="3200" dirty="0"/>
          </a:p>
        </p:txBody>
      </p:sp>
      <p:sp>
        <p:nvSpPr>
          <p:cNvPr id="5" name="Flowchart: Punched Tape 4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349846"/>
            <a:ext cx="66738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6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1576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Membuat Kalkulator Gerak Vertikal</vt:lpstr>
      <vt:lpstr>PowerPoint Presentation</vt:lpstr>
      <vt:lpstr>PowerPoint Presentation</vt:lpstr>
      <vt:lpstr>PowerPoint Presentation</vt:lpstr>
      <vt:lpstr>PowerPoint Presentation</vt:lpstr>
      <vt:lpstr>Contoh Tampilan Hasil Perhitungan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Gerak Vertikal</dc:title>
  <dc:creator>Ria</dc:creator>
  <cp:lastModifiedBy>LENOVO</cp:lastModifiedBy>
  <cp:revision>18</cp:revision>
  <dcterms:created xsi:type="dcterms:W3CDTF">2020-07-29T15:40:54Z</dcterms:created>
  <dcterms:modified xsi:type="dcterms:W3CDTF">2020-10-13T08:11:33Z</dcterms:modified>
</cp:coreProperties>
</file>