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8" r:id="rId10"/>
    <p:sldId id="264" r:id="rId11"/>
    <p:sldId id="265" r:id="rId12"/>
    <p:sldId id="266" r:id="rId13"/>
    <p:sldId id="283" r:id="rId14"/>
    <p:sldId id="285" r:id="rId15"/>
    <p:sldId id="287" r:id="rId16"/>
    <p:sldId id="290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1696-99FB-4C2A-904A-B1BB39A8260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BE724-1806-43C1-B9E7-CB1BCCB78E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1696-99FB-4C2A-904A-B1BB39A8260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E724-1806-43C1-B9E7-CB1BCCB78E5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8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20272" y="6011979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Pertemuan</a:t>
            </a:r>
            <a:r>
              <a:rPr lang="en-US" b="1" dirty="0"/>
              <a:t> ke-6</a:t>
            </a:r>
            <a:endParaRPr lang="en-US" b="1" dirty="0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88032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Delay 5"/>
          <p:cNvSpPr/>
          <p:nvPr/>
        </p:nvSpPr>
        <p:spPr>
          <a:xfrm rot="16200000">
            <a:off x="-883943" y="5584584"/>
            <a:ext cx="2160240" cy="360040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27526" y="1859339"/>
            <a:ext cx="6139566" cy="11079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d-ID" sz="66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Gerak vertikal</a:t>
            </a:r>
            <a:endParaRPr lang="en-US" sz="6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/>
          <p:nvPr/>
        </p:nvSpPr>
        <p:spPr>
          <a:xfrm>
            <a:off x="611560" y="1268760"/>
            <a:ext cx="7480448" cy="54809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dirty="0"/>
              <a:t>% --- Executes on button press in </a:t>
            </a:r>
            <a:r>
              <a:rPr lang="en-US" dirty="0" err="1"/>
              <a:t>Jawab</a:t>
            </a:r>
            <a:r>
              <a:rPr lang="en-US" dirty="0"/>
              <a:t>.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/>
              <a:t>Jawab_Callback</a:t>
            </a:r>
            <a:r>
              <a:rPr lang="en-US" dirty="0"/>
              <a:t>(</a:t>
            </a:r>
            <a:r>
              <a:rPr lang="en-US" dirty="0" err="1"/>
              <a:t>hObject</a:t>
            </a:r>
            <a:r>
              <a:rPr lang="en-US" dirty="0"/>
              <a:t>, </a:t>
            </a:r>
            <a:r>
              <a:rPr lang="en-US" dirty="0" err="1"/>
              <a:t>eventdata</a:t>
            </a:r>
            <a:r>
              <a:rPr lang="en-US" dirty="0"/>
              <a:t>, handles)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hObject</a:t>
            </a:r>
            <a:r>
              <a:rPr lang="en-US" dirty="0"/>
              <a:t>    handle to </a:t>
            </a:r>
            <a:r>
              <a:rPr lang="en-US" dirty="0" err="1"/>
              <a:t>Jawab</a:t>
            </a:r>
            <a:r>
              <a:rPr lang="en-US" dirty="0"/>
              <a:t> (see GCBO)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eventdata</a:t>
            </a:r>
            <a:r>
              <a:rPr lang="en-US" dirty="0"/>
              <a:t>  reserved - to be defined in a future version of MATLAB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handles    structure with handles and user data (see GUIDATA)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Vo = str2double(get(</a:t>
            </a:r>
            <a:r>
              <a:rPr lang="en-US" dirty="0" err="1"/>
              <a:t>handles.Vo,'string</a:t>
            </a:r>
            <a:r>
              <a:rPr lang="en-US" dirty="0"/>
              <a:t>'));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 = str2double(get(</a:t>
            </a:r>
            <a:r>
              <a:rPr lang="en-US" dirty="0" err="1"/>
              <a:t>handles.t,'string</a:t>
            </a:r>
            <a:r>
              <a:rPr lang="en-US" dirty="0"/>
              <a:t>'));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g = str2double(get(</a:t>
            </a:r>
            <a:r>
              <a:rPr lang="en-US" dirty="0" err="1"/>
              <a:t>handles.g,'string</a:t>
            </a:r>
            <a:r>
              <a:rPr lang="en-US" dirty="0"/>
              <a:t>'));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ht</a:t>
            </a:r>
            <a:r>
              <a:rPr lang="en-US" dirty="0"/>
              <a:t> = ((Vo*t)+(0.5*g*t^2));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Vt</a:t>
            </a:r>
            <a:r>
              <a:rPr lang="en-US" dirty="0"/>
              <a:t> = (Vo + (g*t));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a=get(handles.</a:t>
            </a:r>
            <a:r>
              <a:rPr lang="en-US" dirty="0" err="1"/>
              <a:t>ht</a:t>
            </a:r>
            <a:r>
              <a:rPr lang="en-US" dirty="0"/>
              <a:t>,'value')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b=get(handles.</a:t>
            </a:r>
            <a:r>
              <a:rPr lang="en-US" dirty="0" err="1"/>
              <a:t>Vt</a:t>
            </a:r>
            <a:r>
              <a:rPr lang="en-US" dirty="0"/>
              <a:t>,'value')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(a==1)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</a:t>
            </a:r>
            <a:r>
              <a:rPr lang="en-US" dirty="0"/>
              <a:t>,'string',</a:t>
            </a:r>
            <a:r>
              <a:rPr lang="en-US" dirty="0" err="1"/>
              <a:t>ht</a:t>
            </a:r>
            <a:r>
              <a:rPr lang="en-US" dirty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</a:t>
            </a:r>
            <a:r>
              <a:rPr lang="en-US" dirty="0"/>
              <a:t>,'string',</a:t>
            </a:r>
            <a:r>
              <a:rPr lang="en-US" dirty="0" err="1"/>
              <a:t>sprintf</a:t>
            </a:r>
            <a:r>
              <a:rPr lang="en-US" dirty="0"/>
              <a:t>('</a:t>
            </a:r>
            <a:r>
              <a:rPr lang="en-US" dirty="0" err="1"/>
              <a:t>ht</a:t>
            </a:r>
            <a:r>
              <a:rPr lang="en-US" dirty="0"/>
              <a:t>= %d m', </a:t>
            </a:r>
            <a:r>
              <a:rPr lang="en-US" dirty="0" err="1"/>
              <a:t>ht</a:t>
            </a:r>
            <a:r>
              <a:rPr lang="en-US" dirty="0"/>
              <a:t>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/>
              <a:t>set(handles.rumus,'string','ht= Vo.t + 1/2.g.t^2');</a:t>
            </a: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else(b==1)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</a:t>
            </a:r>
            <a:r>
              <a:rPr lang="en-US" dirty="0"/>
              <a:t>,'string',</a:t>
            </a:r>
            <a:r>
              <a:rPr lang="en-US" dirty="0" err="1"/>
              <a:t>Vt</a:t>
            </a:r>
            <a:r>
              <a:rPr lang="en-US" dirty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</a:t>
            </a:r>
            <a:r>
              <a:rPr lang="en-US" dirty="0"/>
              <a:t>,'string',</a:t>
            </a:r>
            <a:r>
              <a:rPr lang="en-US" dirty="0" err="1"/>
              <a:t>sprintf</a:t>
            </a:r>
            <a:r>
              <a:rPr lang="en-US" dirty="0"/>
              <a:t>('</a:t>
            </a:r>
            <a:r>
              <a:rPr lang="en-US" dirty="0" err="1"/>
              <a:t>Vt</a:t>
            </a:r>
            <a:r>
              <a:rPr lang="en-US" dirty="0"/>
              <a:t>= %d m/s', </a:t>
            </a:r>
            <a:r>
              <a:rPr lang="en-US" dirty="0" err="1"/>
              <a:t>Vt</a:t>
            </a:r>
            <a:r>
              <a:rPr lang="en-US" dirty="0"/>
              <a:t>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/>
              <a:t>set(handles.rumus,'string','Vt= Vo + g.t');</a:t>
            </a: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904" y="332656"/>
            <a:ext cx="380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Codingan</a:t>
            </a:r>
            <a:r>
              <a:rPr lang="en-US" dirty="0"/>
              <a:t> </a:t>
            </a:r>
            <a:r>
              <a:rPr lang="en-US" dirty="0" err="1"/>
              <a:t>Kalkulator</a:t>
            </a:r>
            <a:r>
              <a:rPr lang="en-US" dirty="0"/>
              <a:t> </a:t>
            </a:r>
            <a:r>
              <a:rPr lang="en-US" dirty="0" err="1"/>
              <a:t>Gerak</a:t>
            </a:r>
            <a:r>
              <a:rPr lang="en-US" dirty="0"/>
              <a:t> </a:t>
            </a:r>
            <a:r>
              <a:rPr lang="en-US" dirty="0" err="1"/>
              <a:t>Vertikal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1912" y="701988"/>
            <a:ext cx="380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Codingan</a:t>
            </a:r>
            <a:r>
              <a:rPr lang="en-US" b="1" dirty="0"/>
              <a:t> Push button </a:t>
            </a:r>
            <a:r>
              <a:rPr lang="en-US" b="1" dirty="0" err="1"/>
              <a:t>satu</a:t>
            </a:r>
            <a:r>
              <a:rPr lang="en-US" b="1" dirty="0"/>
              <a:t>/ GVB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unched Tape 4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692" y="126876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% --- Executes on button press in </a:t>
            </a:r>
            <a:r>
              <a:rPr lang="en-US" dirty="0" err="1"/>
              <a:t>Jawabb</a:t>
            </a:r>
            <a:r>
              <a:rPr lang="en-US" dirty="0"/>
              <a:t>.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/>
              <a:t>Jawabb_Callback</a:t>
            </a:r>
            <a:r>
              <a:rPr lang="en-US" dirty="0"/>
              <a:t>(</a:t>
            </a:r>
            <a:r>
              <a:rPr lang="en-US" dirty="0" err="1"/>
              <a:t>hObject</a:t>
            </a:r>
            <a:r>
              <a:rPr lang="en-US" dirty="0"/>
              <a:t>, </a:t>
            </a:r>
            <a:r>
              <a:rPr lang="en-US" dirty="0" err="1"/>
              <a:t>eventdata</a:t>
            </a:r>
            <a:r>
              <a:rPr lang="en-US" dirty="0"/>
              <a:t>, handles)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hObject</a:t>
            </a:r>
            <a:r>
              <a:rPr lang="en-US" dirty="0"/>
              <a:t>    handle to </a:t>
            </a:r>
            <a:r>
              <a:rPr lang="en-US" dirty="0" err="1"/>
              <a:t>Jawabb</a:t>
            </a:r>
            <a:r>
              <a:rPr lang="en-US" dirty="0"/>
              <a:t> (see GCBO)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eventdata</a:t>
            </a:r>
            <a:r>
              <a:rPr lang="en-US" dirty="0"/>
              <a:t>  reserved - to be defined in a future version of MATLAB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handles    structure with handles and user data (see GUIDATA)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Vob</a:t>
            </a:r>
            <a:r>
              <a:rPr lang="en-US" dirty="0"/>
              <a:t> = str2double(get(handles.</a:t>
            </a:r>
            <a:r>
              <a:rPr lang="en-US" dirty="0" err="1"/>
              <a:t>Vob</a:t>
            </a:r>
            <a:r>
              <a:rPr lang="en-US" dirty="0"/>
              <a:t>,'string'));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tb</a:t>
            </a:r>
            <a:r>
              <a:rPr lang="en-US" dirty="0"/>
              <a:t> = str2double(get(handles.</a:t>
            </a:r>
            <a:r>
              <a:rPr lang="en-US" dirty="0" err="1"/>
              <a:t>tb</a:t>
            </a:r>
            <a:r>
              <a:rPr lang="en-US" dirty="0"/>
              <a:t>,'string'));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gb</a:t>
            </a:r>
            <a:r>
              <a:rPr lang="en-US" dirty="0"/>
              <a:t> = str2double(get(handles.</a:t>
            </a:r>
            <a:r>
              <a:rPr lang="en-US" dirty="0" err="1"/>
              <a:t>gb</a:t>
            </a:r>
            <a:r>
              <a:rPr lang="en-US" dirty="0"/>
              <a:t>,'string'));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ho = str2double(get(</a:t>
            </a:r>
            <a:r>
              <a:rPr lang="en-US" dirty="0" err="1"/>
              <a:t>handles.h,'string</a:t>
            </a:r>
            <a:r>
              <a:rPr lang="en-US" dirty="0"/>
              <a:t>'));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htb</a:t>
            </a:r>
            <a:r>
              <a:rPr lang="en-US" dirty="0"/>
              <a:t> = (0.5*</a:t>
            </a:r>
            <a:r>
              <a:rPr lang="en-US" dirty="0" err="1"/>
              <a:t>gb</a:t>
            </a:r>
            <a:r>
              <a:rPr lang="en-US" dirty="0"/>
              <a:t>*tb^2);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Vtb</a:t>
            </a:r>
            <a:r>
              <a:rPr lang="en-US" dirty="0"/>
              <a:t> = (</a:t>
            </a:r>
            <a:r>
              <a:rPr lang="en-US" dirty="0" err="1"/>
              <a:t>gb</a:t>
            </a:r>
            <a:r>
              <a:rPr lang="en-US" dirty="0"/>
              <a:t>*</a:t>
            </a:r>
            <a:r>
              <a:rPr lang="en-US" dirty="0" err="1"/>
              <a:t>tb</a:t>
            </a:r>
            <a:r>
              <a:rPr lang="en-US" dirty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a=get(handles.</a:t>
            </a:r>
            <a:r>
              <a:rPr lang="en-US" dirty="0" err="1"/>
              <a:t>htb</a:t>
            </a:r>
            <a:r>
              <a:rPr lang="en-US" dirty="0"/>
              <a:t>,'value')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b=get(handles.</a:t>
            </a:r>
            <a:r>
              <a:rPr lang="en-US" dirty="0" err="1"/>
              <a:t>Vtb</a:t>
            </a:r>
            <a:r>
              <a:rPr lang="en-US" dirty="0"/>
              <a:t>,'value')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(a==1)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hasilb</a:t>
            </a:r>
            <a:r>
              <a:rPr lang="en-US" dirty="0"/>
              <a:t>,'string',</a:t>
            </a:r>
            <a:r>
              <a:rPr lang="en-US" dirty="0" err="1"/>
              <a:t>htb</a:t>
            </a:r>
            <a:r>
              <a:rPr lang="en-US" dirty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hasilb</a:t>
            </a:r>
            <a:r>
              <a:rPr lang="en-US" dirty="0"/>
              <a:t>,'string',</a:t>
            </a:r>
            <a:r>
              <a:rPr lang="en-US" dirty="0" err="1"/>
              <a:t>sprintf</a:t>
            </a:r>
            <a:r>
              <a:rPr lang="en-US" dirty="0"/>
              <a:t>('</a:t>
            </a:r>
            <a:r>
              <a:rPr lang="en-US" dirty="0" err="1"/>
              <a:t>ht</a:t>
            </a:r>
            <a:r>
              <a:rPr lang="en-US" dirty="0"/>
              <a:t>= %d m', </a:t>
            </a:r>
            <a:r>
              <a:rPr lang="en-US" dirty="0" err="1"/>
              <a:t>htb</a:t>
            </a:r>
            <a:r>
              <a:rPr lang="en-US" dirty="0"/>
              <a:t>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rumusb</a:t>
            </a:r>
            <a:r>
              <a:rPr lang="en-US" dirty="0"/>
              <a:t>,'string','</a:t>
            </a:r>
            <a:r>
              <a:rPr lang="en-US" dirty="0" err="1"/>
              <a:t>ht</a:t>
            </a:r>
            <a:r>
              <a:rPr lang="en-US" dirty="0"/>
              <a:t>= 1/2.g.t^2');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else(b==1)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hasilb</a:t>
            </a:r>
            <a:r>
              <a:rPr lang="en-US" dirty="0"/>
              <a:t>,'string',</a:t>
            </a:r>
            <a:r>
              <a:rPr lang="en-US" dirty="0" err="1"/>
              <a:t>Vtb</a:t>
            </a:r>
            <a:r>
              <a:rPr lang="en-US" dirty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hasilb</a:t>
            </a:r>
            <a:r>
              <a:rPr lang="en-US" dirty="0"/>
              <a:t>,'string',</a:t>
            </a:r>
            <a:r>
              <a:rPr lang="en-US" dirty="0" err="1"/>
              <a:t>sprintf</a:t>
            </a:r>
            <a:r>
              <a:rPr lang="en-US" dirty="0"/>
              <a:t>('</a:t>
            </a:r>
            <a:r>
              <a:rPr lang="en-US" dirty="0" err="1"/>
              <a:t>Vt</a:t>
            </a:r>
            <a:r>
              <a:rPr lang="en-US" dirty="0"/>
              <a:t>= %d m/s', </a:t>
            </a:r>
            <a:r>
              <a:rPr lang="en-US" dirty="0" err="1"/>
              <a:t>Vtb</a:t>
            </a:r>
            <a:r>
              <a:rPr lang="en-US" dirty="0"/>
              <a:t>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rumusb</a:t>
            </a:r>
            <a:r>
              <a:rPr lang="en-US" dirty="0"/>
              <a:t>,'string','</a:t>
            </a:r>
            <a:r>
              <a:rPr lang="en-US" dirty="0" err="1"/>
              <a:t>Vt</a:t>
            </a:r>
            <a:r>
              <a:rPr lang="en-US" dirty="0"/>
              <a:t>= g.t');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912" y="701988"/>
            <a:ext cx="380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Codingan</a:t>
            </a:r>
            <a:r>
              <a:rPr lang="en-US" b="1" dirty="0"/>
              <a:t> Push button </a:t>
            </a:r>
            <a:r>
              <a:rPr lang="en-US" b="1" dirty="0" err="1"/>
              <a:t>dua</a:t>
            </a:r>
            <a:r>
              <a:rPr lang="en-US" b="1" dirty="0"/>
              <a:t>/ GJB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unched Tape 4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692" y="1268760"/>
            <a:ext cx="82296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% --- Executes on button press in </a:t>
            </a:r>
            <a:r>
              <a:rPr lang="en-US" dirty="0" err="1"/>
              <a:t>Jawaba</a:t>
            </a:r>
            <a:r>
              <a:rPr lang="en-US" dirty="0"/>
              <a:t>.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dirty="0" err="1"/>
              <a:t>Jawaba_Callback</a:t>
            </a:r>
            <a:r>
              <a:rPr lang="en-US" dirty="0"/>
              <a:t>(</a:t>
            </a:r>
            <a:r>
              <a:rPr lang="en-US" dirty="0" err="1"/>
              <a:t>hObject</a:t>
            </a:r>
            <a:r>
              <a:rPr lang="en-US" dirty="0"/>
              <a:t>, </a:t>
            </a:r>
            <a:r>
              <a:rPr lang="en-US" dirty="0" err="1"/>
              <a:t>eventdata</a:t>
            </a:r>
            <a:r>
              <a:rPr lang="en-US" dirty="0"/>
              <a:t>, handles)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hObject</a:t>
            </a:r>
            <a:r>
              <a:rPr lang="en-US" dirty="0"/>
              <a:t>    handle to </a:t>
            </a:r>
            <a:r>
              <a:rPr lang="en-US" dirty="0" err="1"/>
              <a:t>Jawaba</a:t>
            </a:r>
            <a:r>
              <a:rPr lang="en-US" dirty="0"/>
              <a:t> (see GCBO)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</a:t>
            </a:r>
            <a:r>
              <a:rPr lang="en-US" dirty="0" err="1"/>
              <a:t>eventdata</a:t>
            </a:r>
            <a:r>
              <a:rPr lang="en-US" dirty="0"/>
              <a:t>  reserved - to be defined in a future version of MATLAB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% handles    structure with handles and user data (see GUIDATA)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Voa</a:t>
            </a:r>
            <a:r>
              <a:rPr lang="en-US" dirty="0"/>
              <a:t> = str2double(get(handles.</a:t>
            </a:r>
            <a:r>
              <a:rPr lang="en-US" dirty="0" err="1"/>
              <a:t>Voa</a:t>
            </a:r>
            <a:r>
              <a:rPr lang="en-US" dirty="0"/>
              <a:t>,'string'));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Vta</a:t>
            </a:r>
            <a:r>
              <a:rPr lang="en-US" dirty="0"/>
              <a:t> = str2double(get(handles.</a:t>
            </a:r>
            <a:r>
              <a:rPr lang="en-US" dirty="0" err="1"/>
              <a:t>Vta</a:t>
            </a:r>
            <a:r>
              <a:rPr lang="en-US" dirty="0"/>
              <a:t>,'string'));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ga</a:t>
            </a:r>
            <a:r>
              <a:rPr lang="en-US" dirty="0"/>
              <a:t> = str2double(get(handles.</a:t>
            </a:r>
            <a:r>
              <a:rPr lang="en-US" dirty="0" err="1"/>
              <a:t>ga</a:t>
            </a:r>
            <a:r>
              <a:rPr lang="en-US" dirty="0"/>
              <a:t>,'string'));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hta</a:t>
            </a:r>
            <a:r>
              <a:rPr lang="en-US" dirty="0"/>
              <a:t> = ((Voa^2-Vta^2)/ (2*</a:t>
            </a:r>
            <a:r>
              <a:rPr lang="en-US" dirty="0" err="1"/>
              <a:t>ga</a:t>
            </a:r>
            <a:r>
              <a:rPr lang="en-US" dirty="0"/>
              <a:t>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ta = (</a:t>
            </a:r>
            <a:r>
              <a:rPr lang="en-US" dirty="0" err="1"/>
              <a:t>Voa-Vta</a:t>
            </a:r>
            <a:r>
              <a:rPr lang="en-US" dirty="0"/>
              <a:t>)/</a:t>
            </a:r>
            <a:r>
              <a:rPr lang="en-US" dirty="0" err="1"/>
              <a:t>ga</a:t>
            </a:r>
            <a:r>
              <a:rPr lang="en-US" dirty="0"/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a=get(handles.</a:t>
            </a:r>
            <a:r>
              <a:rPr lang="en-US" dirty="0" err="1"/>
              <a:t>hta</a:t>
            </a:r>
            <a:r>
              <a:rPr lang="en-US" dirty="0"/>
              <a:t>,'value')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b=get(</a:t>
            </a:r>
            <a:r>
              <a:rPr lang="en-US" dirty="0" err="1"/>
              <a:t>handles.ta,'value</a:t>
            </a:r>
            <a:r>
              <a:rPr lang="en-US" dirty="0"/>
              <a:t>')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(a==1)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hasila</a:t>
            </a:r>
            <a:r>
              <a:rPr lang="en-US" dirty="0"/>
              <a:t>,'string',</a:t>
            </a:r>
            <a:r>
              <a:rPr lang="en-US" dirty="0" err="1"/>
              <a:t>hta</a:t>
            </a:r>
            <a:r>
              <a:rPr lang="en-US" dirty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hasila</a:t>
            </a:r>
            <a:r>
              <a:rPr lang="en-US" dirty="0"/>
              <a:t>,'string',</a:t>
            </a:r>
            <a:r>
              <a:rPr lang="en-US" dirty="0" err="1"/>
              <a:t>sprintf</a:t>
            </a:r>
            <a:r>
              <a:rPr lang="en-US" dirty="0"/>
              <a:t>('</a:t>
            </a:r>
            <a:r>
              <a:rPr lang="en-US" dirty="0" err="1"/>
              <a:t>ht</a:t>
            </a:r>
            <a:r>
              <a:rPr lang="en-US" dirty="0"/>
              <a:t>= %d m', </a:t>
            </a:r>
            <a:r>
              <a:rPr lang="en-US" dirty="0" err="1"/>
              <a:t>hta</a:t>
            </a:r>
            <a:r>
              <a:rPr lang="en-US" dirty="0"/>
              <a:t>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nn-NO" dirty="0"/>
              <a:t>set(handles.rumusa,'string','ht= (Voa^2-Vta^2) / (2*ga)');</a:t>
            </a:r>
            <a:endParaRPr lang="nn-NO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else(b==1)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hasila</a:t>
            </a:r>
            <a:r>
              <a:rPr lang="en-US" dirty="0"/>
              <a:t>,'</a:t>
            </a:r>
            <a:r>
              <a:rPr lang="en-US" dirty="0" err="1"/>
              <a:t>string',ta</a:t>
            </a:r>
            <a:r>
              <a:rPr lang="en-US" dirty="0"/>
              <a:t>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set(handles.</a:t>
            </a:r>
            <a:r>
              <a:rPr lang="en-US" dirty="0" err="1"/>
              <a:t>hasila</a:t>
            </a:r>
            <a:r>
              <a:rPr lang="en-US" dirty="0"/>
              <a:t>,'string',</a:t>
            </a:r>
            <a:r>
              <a:rPr lang="en-US" dirty="0" err="1"/>
              <a:t>sprintf</a:t>
            </a:r>
            <a:r>
              <a:rPr lang="en-US" dirty="0"/>
              <a:t>('t= %d s', ta));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nn-NO" dirty="0"/>
              <a:t>set(handles.rumusa,'string','t= (Voa-Vta)/ga');</a:t>
            </a:r>
            <a:endParaRPr lang="nn-NO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912" y="701988"/>
            <a:ext cx="380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</a:t>
            </a:r>
            <a:r>
              <a:rPr lang="en-US" b="1" dirty="0" err="1"/>
              <a:t>Codingan</a:t>
            </a:r>
            <a:r>
              <a:rPr lang="en-US" b="1" dirty="0"/>
              <a:t> Push button </a:t>
            </a:r>
            <a:r>
              <a:rPr lang="en-US" b="1" dirty="0" err="1"/>
              <a:t>tiga</a:t>
            </a:r>
            <a:r>
              <a:rPr lang="en-US" b="1" dirty="0"/>
              <a:t>/ GVA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unched Tape 4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6692" y="1268760"/>
            <a:ext cx="4114800" cy="45259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 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% --- Executes on button press in Clear.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function </a:t>
            </a:r>
            <a:r>
              <a:rPr lang="en-US" sz="1200" dirty="0" err="1"/>
              <a:t>Clear_Callback</a:t>
            </a:r>
            <a:r>
              <a:rPr lang="en-US" sz="1200" dirty="0"/>
              <a:t>(</a:t>
            </a:r>
            <a:r>
              <a:rPr lang="en-US" sz="1200" dirty="0" err="1"/>
              <a:t>hObject</a:t>
            </a:r>
            <a:r>
              <a:rPr lang="en-US" sz="1200" dirty="0"/>
              <a:t>, </a:t>
            </a:r>
            <a:r>
              <a:rPr lang="en-US" sz="1200" dirty="0" err="1"/>
              <a:t>eventdata</a:t>
            </a:r>
            <a:r>
              <a:rPr lang="en-US" sz="1200" dirty="0"/>
              <a:t>, handles)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% </a:t>
            </a:r>
            <a:r>
              <a:rPr lang="en-US" sz="1200" dirty="0" err="1"/>
              <a:t>hObject</a:t>
            </a:r>
            <a:r>
              <a:rPr lang="en-US" sz="1200" dirty="0"/>
              <a:t>    handle to Clear (see GCBO)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% </a:t>
            </a:r>
            <a:r>
              <a:rPr lang="en-US" sz="1200" dirty="0" err="1"/>
              <a:t>eventdata</a:t>
            </a:r>
            <a:r>
              <a:rPr lang="en-US" sz="1200" dirty="0"/>
              <a:t>  reserved - to be defined in a future version of MATLAB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% handles    structure with handles and user data (see GUIDATA)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</a:t>
            </a:r>
            <a:r>
              <a:rPr lang="en-US" sz="1200" dirty="0" err="1"/>
              <a:t>handles.Vo,'string</a:t>
            </a:r>
            <a:r>
              <a:rPr lang="en-US" sz="1200" dirty="0"/>
              <a:t>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</a:t>
            </a:r>
            <a:r>
              <a:rPr lang="en-US" sz="1200" dirty="0" err="1"/>
              <a:t>handles.t,'string</a:t>
            </a:r>
            <a:r>
              <a:rPr lang="en-US" sz="1200" dirty="0"/>
              <a:t>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</a:t>
            </a:r>
            <a:r>
              <a:rPr lang="en-US" sz="1200" dirty="0" err="1"/>
              <a:t>handles.g,'string</a:t>
            </a:r>
            <a:r>
              <a:rPr lang="en-US" sz="1200" dirty="0"/>
              <a:t>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hasil</a:t>
            </a:r>
            <a:r>
              <a:rPr lang="en-US" sz="1200" dirty="0"/>
              <a:t>,'string','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rumus</a:t>
            </a:r>
            <a:r>
              <a:rPr lang="en-US" sz="1200" dirty="0"/>
              <a:t>,'string','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set(handles.Vob,'string','0');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tb</a:t>
            </a:r>
            <a:r>
              <a:rPr lang="en-US" sz="1200" dirty="0"/>
              <a:t>,'string','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gb</a:t>
            </a:r>
            <a:r>
              <a:rPr lang="en-US" sz="1200" dirty="0"/>
              <a:t>,'string','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</a:t>
            </a:r>
            <a:r>
              <a:rPr lang="en-US" sz="1200" dirty="0" err="1"/>
              <a:t>handles.h,'string</a:t>
            </a:r>
            <a:r>
              <a:rPr lang="en-US" sz="1200" dirty="0"/>
              <a:t>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hasilb</a:t>
            </a:r>
            <a:r>
              <a:rPr lang="en-US" sz="1200" dirty="0"/>
              <a:t>,'string','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rumusb</a:t>
            </a:r>
            <a:r>
              <a:rPr lang="en-US" sz="1200" dirty="0"/>
              <a:t>,'string','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Voa</a:t>
            </a:r>
            <a:r>
              <a:rPr lang="en-US" sz="1200" dirty="0"/>
              <a:t>,'string','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Vta</a:t>
            </a:r>
            <a:r>
              <a:rPr lang="en-US" sz="1200" dirty="0"/>
              <a:t>,'string','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ga</a:t>
            </a:r>
            <a:r>
              <a:rPr lang="en-US" sz="1200" dirty="0"/>
              <a:t>,'string','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hasila</a:t>
            </a:r>
            <a:r>
              <a:rPr lang="en-US" sz="1200" dirty="0"/>
              <a:t>,'string','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/>
              <a:t>set(handles.</a:t>
            </a:r>
            <a:r>
              <a:rPr lang="en-US" sz="1200" dirty="0" err="1"/>
              <a:t>rumusa</a:t>
            </a:r>
            <a:r>
              <a:rPr lang="en-US" sz="1200" dirty="0"/>
              <a:t>,'string',' ');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44116" y="737742"/>
            <a:ext cx="380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</a:t>
            </a:r>
            <a:r>
              <a:rPr lang="en-US" b="1" dirty="0" err="1"/>
              <a:t>Codingan</a:t>
            </a:r>
            <a:r>
              <a:rPr lang="en-US" b="1" dirty="0"/>
              <a:t> Clear </a:t>
            </a:r>
            <a:r>
              <a:rPr lang="en-US" b="1" dirty="0" err="1"/>
              <a:t>dan</a:t>
            </a:r>
            <a:r>
              <a:rPr lang="en-US" b="1" dirty="0"/>
              <a:t>  Exit</a:t>
            </a:r>
            <a:endParaRPr lang="en-US" b="1" dirty="0"/>
          </a:p>
        </p:txBody>
      </p:sp>
      <p:sp>
        <p:nvSpPr>
          <p:cNvPr id="7" name="Content Placeholder 1"/>
          <p:cNvSpPr txBox="1"/>
          <p:nvPr/>
        </p:nvSpPr>
        <p:spPr>
          <a:xfrm>
            <a:off x="4860032" y="1421159"/>
            <a:ext cx="4114800" cy="45259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1400" dirty="0"/>
              <a:t> </a:t>
            </a:r>
            <a:endParaRPr lang="en-US" sz="1400" dirty="0"/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1400" dirty="0"/>
              <a:t>% --- Executes on button press in Exit.</a:t>
            </a:r>
            <a:endParaRPr lang="en-US" sz="1400" dirty="0"/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1400" dirty="0"/>
              <a:t>function </a:t>
            </a:r>
            <a:r>
              <a:rPr lang="en-US" sz="1400" dirty="0" err="1"/>
              <a:t>Exit_Callback</a:t>
            </a:r>
            <a:r>
              <a:rPr lang="en-US" sz="1400" dirty="0"/>
              <a:t>(</a:t>
            </a:r>
            <a:r>
              <a:rPr lang="en-US" sz="1400" dirty="0" err="1"/>
              <a:t>hObject</a:t>
            </a:r>
            <a:r>
              <a:rPr lang="en-US" sz="1400" dirty="0"/>
              <a:t>, </a:t>
            </a:r>
            <a:r>
              <a:rPr lang="en-US" sz="1400" dirty="0" err="1"/>
              <a:t>eventdata</a:t>
            </a:r>
            <a:r>
              <a:rPr lang="en-US" sz="1400" dirty="0"/>
              <a:t>, handles)</a:t>
            </a:r>
            <a:endParaRPr lang="en-US" sz="1400" dirty="0"/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1400" dirty="0"/>
              <a:t>% </a:t>
            </a:r>
            <a:r>
              <a:rPr lang="en-US" sz="1400" dirty="0" err="1"/>
              <a:t>hObject</a:t>
            </a:r>
            <a:r>
              <a:rPr lang="en-US" sz="1400" dirty="0"/>
              <a:t>    handle to Exit (see GCBO)</a:t>
            </a:r>
            <a:endParaRPr lang="en-US" sz="1400" dirty="0"/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1400" dirty="0"/>
              <a:t>% </a:t>
            </a:r>
            <a:r>
              <a:rPr lang="en-US" sz="1400" dirty="0" err="1"/>
              <a:t>eventdata</a:t>
            </a:r>
            <a:r>
              <a:rPr lang="en-US" sz="1400" dirty="0"/>
              <a:t>  reserved - to be defined in a future version of MATLAB</a:t>
            </a:r>
            <a:endParaRPr lang="en-US" sz="1400" dirty="0"/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1400" dirty="0"/>
              <a:t>% handles    structure with handles and user data (see GUIDATA)</a:t>
            </a:r>
            <a:endParaRPr lang="en-US" sz="1400" dirty="0"/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r>
              <a:rPr lang="en-US" sz="1400" dirty="0"/>
              <a:t>close;</a:t>
            </a:r>
            <a:endParaRPr lang="en-US" sz="1400" dirty="0"/>
          </a:p>
          <a:p>
            <a:pPr marL="0" indent="0">
              <a:spcBef>
                <a:spcPts val="0"/>
              </a:spcBef>
              <a:buFont typeface="Arial" panose="02080604020202020204" pitchFamily="34" charset="0"/>
              <a:buNone/>
            </a:pP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99" y="260648"/>
            <a:ext cx="7067128" cy="634082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Contoh</a:t>
            </a:r>
            <a:r>
              <a:rPr lang="en-US" sz="2800" b="1" dirty="0"/>
              <a:t> </a:t>
            </a:r>
            <a:r>
              <a:rPr lang="en-US" sz="2800" b="1" dirty="0" err="1"/>
              <a:t>Tampilan</a:t>
            </a:r>
            <a:r>
              <a:rPr lang="en-US" sz="2800" b="1" dirty="0"/>
              <a:t> </a:t>
            </a:r>
            <a:r>
              <a:rPr lang="en-US" sz="2800" b="1" dirty="0" err="1"/>
              <a:t>Hasil</a:t>
            </a:r>
            <a:r>
              <a:rPr lang="en-US" sz="2800" b="1" dirty="0"/>
              <a:t> </a:t>
            </a:r>
            <a:r>
              <a:rPr lang="en-US" sz="2800" b="1" dirty="0" err="1"/>
              <a:t>Perhitungan</a:t>
            </a:r>
            <a:endParaRPr lang="en-US" sz="2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836712"/>
            <a:ext cx="78486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D" sz="1400" b="1" u="sng" dirty="0"/>
                  <a:t>Latihan </a:t>
                </a:r>
                <a:r>
                  <a:rPr lang="en-ID" sz="1400" b="1" u="sng" dirty="0" err="1"/>
                  <a:t>Soal</a:t>
                </a:r>
                <a:endParaRPr lang="en-US" sz="1400" dirty="0"/>
              </a:p>
              <a:p>
                <a:pPr>
                  <a:buFont typeface="+mj-lt"/>
                  <a:buAutoNum type="arabicPeriod"/>
                </a:pPr>
                <a:r>
                  <a:rPr lang="en-ID" sz="1400" dirty="0"/>
                  <a:t> </a:t>
                </a:r>
                <a:r>
                  <a:rPr lang="en-ID" sz="1400" dirty="0" err="1"/>
                  <a:t>Sebuah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benda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dilemparkan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dari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sebuah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bangunan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dengan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ketinggian</a:t>
                </a:r>
                <a:r>
                  <a:rPr lang="en-ID" sz="1400" dirty="0"/>
                  <a:t> 160 meter </a:t>
                </a:r>
                <a:r>
                  <a:rPr lang="en-ID" sz="1400" dirty="0" err="1"/>
                  <a:t>dan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kecepatan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mula-mula</a:t>
                </a:r>
                <a:r>
                  <a:rPr lang="en-ID" sz="1400" dirty="0"/>
                  <a:t> 20 m/s. </a:t>
                </a:r>
                <a:r>
                  <a:rPr lang="en-ID" sz="1400" dirty="0" err="1"/>
                  <a:t>hitunglah</a:t>
                </a:r>
                <a:r>
                  <a:rPr lang="en-ID" sz="1400" dirty="0"/>
                  <a:t> lama </a:t>
                </a:r>
                <a:r>
                  <a:rPr lang="en-ID" sz="1400" dirty="0" err="1"/>
                  <a:t>waktu</a:t>
                </a:r>
                <a:r>
                  <a:rPr lang="en-ID" sz="1400" dirty="0"/>
                  <a:t> yang </a:t>
                </a:r>
                <a:r>
                  <a:rPr lang="en-ID" sz="1400" dirty="0" err="1"/>
                  <a:t>dibutuhkan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kelajuan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oleh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benda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tersebut</a:t>
                </a:r>
                <a:r>
                  <a:rPr lang="en-ID" sz="1400" dirty="0"/>
                  <a:t> </a:t>
                </a:r>
                <a:r>
                  <a:rPr lang="en-ID" sz="1400" dirty="0" err="1"/>
                  <a:t>hingga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mencapai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tanah</a:t>
                </a:r>
                <a:r>
                  <a:rPr lang="en-ID" sz="1400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gravitasi</m:t>
                        </m:r>
                        <m:r>
                          <a:rPr lang="en-ID" sz="14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bumi</m:t>
                        </m:r>
                        <m:r>
                          <a:rPr lang="en-ID" sz="1400" i="1">
                            <a:latin typeface="Cambria Math"/>
                          </a:rPr>
                          <m:t>=</m:t>
                        </m:r>
                        <m:r>
                          <a:rPr lang="en-ID" sz="1400" i="1">
                            <a:latin typeface="Cambria Math"/>
                          </a:rPr>
                          <m:t>10</m:t>
                        </m:r>
                        <m:r>
                          <a:rPr lang="en-ID" sz="1400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m</m:t>
                        </m:r>
                        <m:r>
                          <a:rPr lang="en-ID" sz="140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 sz="140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 sz="14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/>
              </a:p>
              <a:p>
                <a:pPr lvl="0">
                  <a:buFont typeface="+mj-lt"/>
                  <a:buAutoNum type="arabicPeriod"/>
                </a:pPr>
                <a:r>
                  <a:rPr lang="en-ID" sz="1400" dirty="0" err="1"/>
                  <a:t>Jika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sebuah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bom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dijatuhkan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dari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sebuah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balon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udara</a:t>
                </a:r>
                <a:r>
                  <a:rPr lang="en-ID" sz="1400" dirty="0"/>
                  <a:t> yang </a:t>
                </a:r>
                <a:r>
                  <a:rPr lang="en-ID" sz="1400" dirty="0" err="1"/>
                  <a:t>berada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pada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ketinggian</a:t>
                </a:r>
                <a:r>
                  <a:rPr lang="en-ID" sz="1400" dirty="0"/>
                  <a:t> </a:t>
                </a:r>
                <a:r>
                  <a:rPr lang="id-ID" sz="1400" dirty="0"/>
                  <a:t>400</a:t>
                </a:r>
                <a:r>
                  <a:rPr lang="en-ID" sz="1400" dirty="0"/>
                  <a:t> meter di </a:t>
                </a:r>
                <a:r>
                  <a:rPr lang="en-ID" sz="1400" dirty="0" err="1"/>
                  <a:t>atas</a:t>
                </a:r>
                <a:r>
                  <a:rPr lang="en-ID" sz="1400" dirty="0"/>
                  <a:t> </a:t>
                </a:r>
                <a:r>
                  <a:rPr lang="en-ID" sz="1400" dirty="0" err="1"/>
                  <a:t>permukaan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tanah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sementara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balon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udara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tersebut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sedang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bergerak</a:t>
                </a:r>
                <a:r>
                  <a:rPr lang="en-ID" sz="1400" dirty="0"/>
                  <a:t> </a:t>
                </a:r>
                <a:r>
                  <a:rPr lang="en-ID" sz="1400" dirty="0" err="1"/>
                  <a:t>lurus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beraturan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</a:t>
                </a:r>
                <a:r>
                  <a:rPr lang="en-ID" sz="1400" dirty="0"/>
                  <a:t> </a:t>
                </a:r>
                <a:r>
                  <a:rPr lang="en-ID" sz="1400" dirty="0" err="1"/>
                  <a:t>atas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dengan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kecepatan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tetap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sebesar</a:t>
                </a:r>
                <a:r>
                  <a:rPr lang="en-ID" sz="1400" dirty="0"/>
                  <a:t> 10 m/s, </a:t>
                </a:r>
                <a:r>
                  <a:rPr lang="en-ID" sz="1400" dirty="0" err="1"/>
                  <a:t>maka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hitunglah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ketinggian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balon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udara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saat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bom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mencapai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tanah</a:t>
                </a:r>
                <a:r>
                  <a:rPr lang="en-ID" sz="1400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gravitasi</m:t>
                        </m:r>
                        <m:r>
                          <a:rPr lang="en-ID" sz="14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bumi</m:t>
                        </m:r>
                        <m:r>
                          <a:rPr lang="en-ID" sz="1400" i="1">
                            <a:latin typeface="Cambria Math"/>
                          </a:rPr>
                          <m:t>=</m:t>
                        </m:r>
                        <m:r>
                          <a:rPr lang="en-ID" sz="1400" i="1">
                            <a:latin typeface="Cambria Math"/>
                          </a:rPr>
                          <m:t>10</m:t>
                        </m:r>
                        <m:r>
                          <a:rPr lang="en-ID" sz="1400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m</m:t>
                        </m:r>
                        <m:r>
                          <a:rPr lang="en-ID" sz="140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 sz="140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 sz="14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400" dirty="0"/>
              </a:p>
              <a:p>
                <a:pPr lvl="0">
                  <a:buFont typeface="+mj-lt"/>
                  <a:buAutoNum type="arabicPeriod"/>
                </a:pPr>
                <a:r>
                  <a:rPr lang="en-ID" sz="1400" dirty="0" err="1">
                    <a:latin typeface="+mj-lt"/>
                  </a:rPr>
                  <a:t>Dua</a:t>
                </a:r>
                <a:r>
                  <a:rPr lang="en-ID" sz="1400" dirty="0">
                    <a:latin typeface="+mj-lt"/>
                  </a:rPr>
                  <a:t> orang </a:t>
                </a:r>
                <a:r>
                  <a:rPr lang="en-ID" sz="1400" dirty="0" err="1">
                    <a:latin typeface="+mj-lt"/>
                  </a:rPr>
                  <a:t>anak</a:t>
                </a:r>
                <a:r>
                  <a:rPr lang="en-ID" sz="1400" dirty="0">
                    <a:latin typeface="+mj-lt"/>
                  </a:rPr>
                  <a:t> </a:t>
                </a:r>
                <a:r>
                  <a:rPr lang="en-ID" sz="1400" dirty="0" err="1">
                    <a:latin typeface="+mj-lt"/>
                  </a:rPr>
                  <a:t>bermain</a:t>
                </a:r>
                <a:r>
                  <a:rPr lang="en-ID" sz="1400" dirty="0">
                    <a:latin typeface="+mj-lt"/>
                  </a:rPr>
                  <a:t> bola. </a:t>
                </a:r>
                <a:r>
                  <a:rPr lang="en-ID" sz="1400" dirty="0" err="1">
                    <a:latin typeface="+mj-lt"/>
                  </a:rPr>
                  <a:t>Keduanya</a:t>
                </a:r>
                <a:r>
                  <a:rPr lang="en-ID" sz="1400" dirty="0">
                    <a:latin typeface="+mj-lt"/>
                  </a:rPr>
                  <a:t> </a:t>
                </a:r>
                <a:r>
                  <a:rPr lang="en-ID" sz="1400" dirty="0" err="1">
                    <a:latin typeface="+mj-lt"/>
                  </a:rPr>
                  <a:t>melempar</a:t>
                </a:r>
                <a:r>
                  <a:rPr lang="en-ID" sz="1400" dirty="0">
                    <a:latin typeface="+mj-lt"/>
                  </a:rPr>
                  <a:t> bola </a:t>
                </a:r>
                <a:r>
                  <a:rPr lang="en-ID" sz="1400" dirty="0" err="1">
                    <a:latin typeface="+mj-lt"/>
                  </a:rPr>
                  <a:t>ke</a:t>
                </a:r>
                <a:r>
                  <a:rPr lang="en-ID" sz="1400" dirty="0">
                    <a:latin typeface="+mj-lt"/>
                  </a:rPr>
                  <a:t> </a:t>
                </a:r>
                <a:r>
                  <a:rPr lang="en-ID" sz="1400" dirty="0" err="1">
                    <a:latin typeface="+mj-lt"/>
                  </a:rPr>
                  <a:t>atas</a:t>
                </a:r>
                <a:r>
                  <a:rPr lang="en-ID" sz="1400" dirty="0">
                    <a:latin typeface="+mj-lt"/>
                  </a:rPr>
                  <a:t> </a:t>
                </a:r>
                <a:r>
                  <a:rPr lang="en-ID" sz="1400" dirty="0" err="1">
                    <a:latin typeface="+mj-lt"/>
                  </a:rPr>
                  <a:t>dari</a:t>
                </a:r>
                <a:r>
                  <a:rPr lang="en-ID" sz="1400" dirty="0">
                    <a:latin typeface="+mj-lt"/>
                  </a:rPr>
                  <a:t> </a:t>
                </a:r>
                <a:r>
                  <a:rPr lang="en-ID" sz="1400" dirty="0" err="1"/>
                  <a:t>ketinggian</a:t>
                </a:r>
                <a:r>
                  <a:rPr lang="en-ID" sz="1400" dirty="0"/>
                  <a:t> yang </a:t>
                </a:r>
                <a:r>
                  <a:rPr lang="en-ID" sz="1400" dirty="0" err="1"/>
                  <a:t>sama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dengan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perbandingan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kecepatan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awal</a:t>
                </a:r>
                <a:r>
                  <a:rPr lang="en-ID" sz="1400" dirty="0"/>
                  <a:t> 2 : 1. </a:t>
                </a:r>
                <a:r>
                  <a:rPr lang="en-ID" sz="1400" dirty="0" err="1"/>
                  <a:t>Hitunglah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perbandingan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tinggi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maksimum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kedua</a:t>
                </a:r>
                <a:r>
                  <a:rPr lang="en-ID" sz="1400" dirty="0"/>
                  <a:t> bola </a:t>
                </a:r>
                <a:r>
                  <a:rPr lang="en-ID" sz="1400" dirty="0" err="1"/>
                  <a:t>tersebut</a:t>
                </a:r>
                <a:r>
                  <a:rPr lang="en-ID" sz="1400" dirty="0"/>
                  <a:t> </a:t>
                </a:r>
                <a:r>
                  <a:rPr lang="en-ID" sz="1400" dirty="0" err="1"/>
                  <a:t>jika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diukur</a:t>
                </a:r>
                <a:r>
                  <a:rPr lang="en-ID" sz="1400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gravitasi</m:t>
                        </m:r>
                        <m:r>
                          <a:rPr lang="en-ID" sz="14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bumi</m:t>
                        </m:r>
                        <m:r>
                          <a:rPr lang="en-ID" sz="1400" i="1">
                            <a:latin typeface="Cambria Math"/>
                          </a:rPr>
                          <m:t>=</m:t>
                        </m:r>
                        <m:r>
                          <a:rPr lang="en-ID" sz="1400" i="1">
                            <a:latin typeface="Cambria Math"/>
                          </a:rPr>
                          <m:t>10</m:t>
                        </m:r>
                        <m:r>
                          <a:rPr lang="en-ID" sz="1400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m</m:t>
                        </m:r>
                        <m:r>
                          <a:rPr lang="en-ID" sz="140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 sz="140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 sz="14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D" sz="1400" dirty="0"/>
                  <a:t>	</a:t>
                </a:r>
                <a:endParaRPr lang="en-ID" sz="1400" dirty="0"/>
              </a:p>
              <a:p>
                <a:pPr lvl="0">
                  <a:buFont typeface="+mj-lt"/>
                  <a:buAutoNum type="arabicPeriod" startAt="4"/>
                </a:pPr>
                <a:r>
                  <a:rPr lang="en-ID" sz="1400" dirty="0" err="1"/>
                  <a:t>Sebuah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benda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dilepaskan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tanpa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kecepatan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awal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dari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sebuah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menara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setinggi</a:t>
                </a:r>
                <a:r>
                  <a:rPr lang="en-ID" sz="1400" dirty="0"/>
                  <a:t> 100 meter </a:t>
                </a:r>
                <a:r>
                  <a:rPr lang="en-ID" sz="1400" dirty="0" err="1"/>
                  <a:t>dengan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mengabaikan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gesekan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udara</a:t>
                </a:r>
                <a:r>
                  <a:rPr lang="en-ID" sz="1400" dirty="0"/>
                  <a:t>. </a:t>
                </a:r>
                <a:r>
                  <a:rPr lang="en-ID" sz="1400" dirty="0" err="1"/>
                  <a:t>Hitunglah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ketinggian</a:t>
                </a:r>
                <a:r>
                  <a:rPr lang="en-ID" sz="1400" dirty="0"/>
                  <a:t> </a:t>
                </a:r>
                <a:r>
                  <a:rPr lang="en-ID" sz="1400" dirty="0" err="1"/>
                  <a:t>benda</a:t>
                </a:r>
                <a:r>
                  <a:rPr lang="en-ID" sz="1400" dirty="0"/>
                  <a:t> yang </a:t>
                </a:r>
                <a:r>
                  <a:rPr lang="en-ID" sz="1400" dirty="0" err="1"/>
                  <a:t>diukur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dari</a:t>
                </a:r>
                <a:r>
                  <a:rPr lang="en-ID" sz="1400" dirty="0"/>
                  <a:t> </a:t>
                </a:r>
                <a:r>
                  <a:rPr lang="en-ID" sz="1400" dirty="0" err="1"/>
                  <a:t>tanah</a:t>
                </a:r>
                <a:r>
                  <a:rPr lang="en-ID" sz="1400" dirty="0"/>
                  <a:t> </a:t>
                </a:r>
                <a:r>
                  <a:rPr lang="en-ID" sz="1400" dirty="0" err="1"/>
                  <a:t>pada</a:t>
                </a:r>
                <a:r>
                  <a:rPr lang="en-ID" sz="1400" dirty="0"/>
                  <a:t> </a:t>
                </a:r>
                <a:r>
                  <a:rPr lang="en-ID" sz="1400" dirty="0" err="1"/>
                  <a:t>detik</a:t>
                </a:r>
                <a:r>
                  <a:rPr lang="en-ID" sz="1400" dirty="0"/>
                  <a:t> ke-2!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gravitasi</m:t>
                        </m:r>
                        <m:r>
                          <a:rPr lang="en-ID" sz="14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bumi</m:t>
                        </m:r>
                        <m:r>
                          <a:rPr lang="en-ID" sz="1400" i="1">
                            <a:latin typeface="Cambria Math"/>
                          </a:rPr>
                          <m:t>=</m:t>
                        </m:r>
                        <m:r>
                          <a:rPr lang="en-ID" sz="1400" i="1">
                            <a:latin typeface="Cambria Math"/>
                          </a:rPr>
                          <m:t>10</m:t>
                        </m:r>
                        <m:r>
                          <a:rPr lang="en-ID" sz="1400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1400">
                            <a:latin typeface="Cambria Math"/>
                          </a:rPr>
                          <m:t>m</m:t>
                        </m:r>
                        <m:r>
                          <a:rPr lang="en-ID" sz="140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 sz="1400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 sz="14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400" dirty="0"/>
                  <a:t> </a:t>
                </a:r>
                <a:endParaRPr lang="en-US" sz="1400" dirty="0"/>
              </a:p>
              <a:p>
                <a:pPr>
                  <a:buFont typeface="+mj-lt"/>
                  <a:buAutoNum type="arabicPeriod" startAt="4"/>
                </a:pPr>
                <a:r>
                  <a:rPr lang="en-US" sz="1400" dirty="0" err="1"/>
                  <a:t>Buatlah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kalkulator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fisika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materi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gerak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vertikal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dengan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Matlab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boleh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pilih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salah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satu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dari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gerak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vertikal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bawah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gerak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vertikal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atas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atau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gerak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jatuh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bebas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dengan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menggunakan</a:t>
                </a:r>
                <a:r>
                  <a:rPr lang="en-US" sz="1400" dirty="0"/>
                  <a:t> </a:t>
                </a:r>
                <a:r>
                  <a:rPr lang="en-US" sz="1400" i="1" dirty="0"/>
                  <a:t>toolbar popup menu</a:t>
                </a:r>
                <a:r>
                  <a:rPr lang="en-US" sz="1400" dirty="0"/>
                  <a:t>!</a:t>
                </a:r>
                <a:endParaRPr lang="en-US" sz="1400" dirty="0"/>
              </a:p>
              <a:p>
                <a:pPr>
                  <a:buFont typeface="+mj-lt"/>
                  <a:buAutoNum type="arabicPeriod" startAt="4"/>
                </a:pPr>
                <a:endParaRPr 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1"/>
                <a:stretch>
                  <a:fillRect t="-3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88032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3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TERIMAKASIH</a:t>
            </a:r>
            <a:endParaRPr lang="en-US" sz="7200" dirty="0"/>
          </a:p>
        </p:txBody>
      </p:sp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363272" cy="5577483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 algn="ctr">
                  <a:buNone/>
                </a:pPr>
                <a:r>
                  <a:rPr lang="en-ID" b="1" dirty="0"/>
                  <a:t>GERAK VERTIKAL KE BAWAH</a:t>
                </a:r>
                <a:endParaRPr lang="en-ID" b="1" dirty="0"/>
              </a:p>
              <a:p>
                <a:pPr marL="0" lvl="0" indent="0" algn="ctr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ID" b="1" dirty="0" err="1"/>
                  <a:t>Gerak</a:t>
                </a:r>
                <a:r>
                  <a:rPr lang="en-ID" b="1" dirty="0"/>
                  <a:t> </a:t>
                </a:r>
                <a:r>
                  <a:rPr lang="en-ID" b="1" dirty="0" err="1"/>
                  <a:t>vertikal</a:t>
                </a:r>
                <a:r>
                  <a:rPr lang="en-ID" b="1" dirty="0"/>
                  <a:t> </a:t>
                </a:r>
                <a:r>
                  <a:rPr lang="en-ID" b="1" dirty="0" err="1"/>
                  <a:t>ke</a:t>
                </a:r>
                <a:r>
                  <a:rPr lang="en-ID" b="1" dirty="0"/>
                  <a:t> </a:t>
                </a:r>
                <a:r>
                  <a:rPr lang="en-ID" b="1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yang </a:t>
                </a:r>
                <a:r>
                  <a:rPr lang="en-ID" dirty="0" err="1"/>
                  <a:t>dilempar</a:t>
                </a:r>
                <a:r>
                  <a:rPr lang="en-ID" dirty="0"/>
                  <a:t> </a:t>
                </a:r>
                <a:r>
                  <a:rPr lang="en-ID" dirty="0" err="1"/>
                  <a:t>tegak</a:t>
                </a:r>
                <a:r>
                  <a:rPr lang="en-ID" dirty="0"/>
                  <a:t> </a:t>
                </a:r>
                <a:r>
                  <a:rPr lang="en-ID" dirty="0" err="1"/>
                  <a:t>lurus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awal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ID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tertentu</a:t>
                </a:r>
                <a:r>
                  <a:rPr lang="en-ID" dirty="0"/>
                  <a:t>, </a:t>
                </a:r>
                <a:r>
                  <a:rPr lang="en-ID" dirty="0" err="1"/>
                  <a:t>dengan</a:t>
                </a:r>
                <a:r>
                  <a:rPr lang="en-ID" dirty="0"/>
                  <a:t> kata lain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ID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ID" i="1">
                            <a:latin typeface="Cambria Math"/>
                          </a:rPr>
                          <m:t>≠</m:t>
                        </m:r>
                        <m:r>
                          <a:rPr lang="en-ID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Percepatan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vertikal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ditetapkan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arah</a:t>
                </a:r>
                <a:r>
                  <a:rPr lang="en-ID" dirty="0"/>
                  <a:t> </a:t>
                </a:r>
                <a:r>
                  <a:rPr lang="en-ID" dirty="0" err="1"/>
                  <a:t>positif</a:t>
                </a:r>
                <a:r>
                  <a:rPr lang="en-ID" dirty="0"/>
                  <a:t>,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vertikal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termasuk</a:t>
                </a:r>
                <a:r>
                  <a:rPr lang="en-ID" dirty="0"/>
                  <a:t> GLBB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/>
                          </a:rPr>
                          <m:t>𝑎</m:t>
                        </m:r>
                        <m:r>
                          <a:rPr lang="en-ID" i="1">
                            <a:latin typeface="Cambria Math"/>
                          </a:rPr>
                          <m:t>=</m:t>
                        </m:r>
                        <m:r>
                          <a:rPr lang="en-ID" i="1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:r>
                  <a:rPr lang="en-ID" dirty="0" err="1"/>
                  <a:t>simpangan</a:t>
                </a:r>
                <a:r>
                  <a:rPr lang="en-ID" dirty="0"/>
                  <a:t> (x) </a:t>
                </a:r>
                <a:r>
                  <a:rPr lang="en-ID" dirty="0" err="1"/>
                  <a:t>diganti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(h). </a:t>
                </a:r>
                <a:r>
                  <a:rPr lang="en-ID" dirty="0" err="1"/>
                  <a:t>Maka</a:t>
                </a:r>
                <a:r>
                  <a:rPr lang="en-ID" dirty="0"/>
                  <a:t>,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vertikal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:</a:t>
                </a:r>
                <a:endParaRPr lang="en-US" dirty="0"/>
              </a:p>
              <a:p>
                <a:pPr lvl="0"/>
                <a:r>
                  <a:rPr lang="en-ID" dirty="0" err="1"/>
                  <a:t>Ketinggian</a:t>
                </a:r>
                <a:r>
                  <a:rPr lang="en-ID" dirty="0"/>
                  <a:t> (h)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(t)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0"/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(t)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+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(h)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+</m:t>
                      </m:r>
                      <m:r>
                        <a:rPr lang="en-ID" i="1">
                          <a:latin typeface="Cambria Math"/>
                        </a:rPr>
                        <m:t>2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 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 err="1"/>
                  <a:t>dengan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saat</a:t>
                </a:r>
                <a:r>
                  <a:rPr lang="en-ID" dirty="0"/>
                  <a:t> t (m/s)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/>
                  <a:t> = 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awal</a:t>
                </a:r>
                <a:r>
                  <a:rPr lang="en-ID" dirty="0"/>
                  <a:t> (m/s)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/>
                      </a:rPr>
                      <m:t>𝑔</m:t>
                    </m:r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percepatan</a:t>
                </a:r>
                <a:r>
                  <a:rPr lang="en-ID" dirty="0"/>
                  <a:t> </a:t>
                </a:r>
                <a:r>
                  <a:rPr lang="en-ID" dirty="0" err="1"/>
                  <a:t>gravitasi</a:t>
                </a:r>
                <a:r>
                  <a:rPr lang="en-ID" dirty="0"/>
                  <a:t> (</a:t>
                </a:r>
                <a:r>
                  <a:rPr lang="en-ID" dirty="0" err="1"/>
                  <a:t>biasanya</a:t>
                </a:r>
                <a:r>
                  <a:rPr lang="en-ID" dirty="0"/>
                  <a:t> 9,8 m/s</a:t>
                </a:r>
                <a:r>
                  <a:rPr lang="en-ID" baseline="30000" dirty="0"/>
                  <a:t>2 </a:t>
                </a:r>
                <a:r>
                  <a:rPr lang="en-ID" dirty="0" err="1"/>
                  <a:t>atau</a:t>
                </a:r>
                <a:r>
                  <a:rPr lang="en-ID" dirty="0"/>
                  <a:t> 10 m/s</a:t>
                </a:r>
                <a:r>
                  <a:rPr lang="en-ID" baseline="30000" dirty="0"/>
                  <a:t>2</a:t>
                </a:r>
                <a:r>
                  <a:rPr lang="en-ID" dirty="0"/>
                  <a:t>)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/>
                      </a:rPr>
                      <m:t>𝑡</m:t>
                    </m:r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waktu</a:t>
                </a:r>
                <a:r>
                  <a:rPr lang="en-ID" dirty="0"/>
                  <a:t> (s)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D" i="1">
                        <a:latin typeface="Cambria Math"/>
                      </a:rPr>
                      <m:t>ℎ</m:t>
                    </m:r>
                  </m:oMath>
                </a14:m>
                <a:r>
                  <a:rPr lang="en-ID" dirty="0"/>
                  <a:t> = </a:t>
                </a:r>
                <a:r>
                  <a:rPr lang="en-ID" dirty="0" err="1"/>
                  <a:t>ketinggian</a:t>
                </a:r>
                <a:r>
                  <a:rPr lang="en-ID" dirty="0"/>
                  <a:t> (m)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363272" cy="5577483"/>
              </a:xfrm>
              <a:blipFill rotWithShape="1">
                <a:blip r:embed="rId1"/>
                <a:stretch>
                  <a:fillRect t="-1" r="4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43408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4704"/>
                <a:ext cx="8435280" cy="536145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n-ID" b="1" dirty="0" err="1"/>
                  <a:t>Contoh</a:t>
                </a:r>
                <a:r>
                  <a:rPr lang="en-ID" b="1" dirty="0"/>
                  <a:t> </a:t>
                </a:r>
                <a:r>
                  <a:rPr lang="en-ID" b="1" dirty="0" err="1"/>
                  <a:t>soal</a:t>
                </a:r>
                <a:r>
                  <a:rPr lang="en-ID" b="1" dirty="0"/>
                  <a:t> 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Sebuah</a:t>
                </a:r>
                <a:r>
                  <a:rPr lang="en-ID" dirty="0"/>
                  <a:t> </a:t>
                </a:r>
                <a:r>
                  <a:rPr lang="en-ID" dirty="0" err="1"/>
                  <a:t>anak</a:t>
                </a:r>
                <a:r>
                  <a:rPr lang="en-ID" dirty="0"/>
                  <a:t> </a:t>
                </a:r>
                <a:r>
                  <a:rPr lang="en-ID" dirty="0" err="1"/>
                  <a:t>melempar</a:t>
                </a:r>
                <a:r>
                  <a:rPr lang="en-ID" dirty="0"/>
                  <a:t> </a:t>
                </a:r>
                <a:r>
                  <a:rPr lang="en-ID" dirty="0" err="1"/>
                  <a:t>sebuah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sumur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mula-mula</a:t>
                </a:r>
                <a:r>
                  <a:rPr lang="en-ID" dirty="0"/>
                  <a:t> 9 m/s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:r>
                  <a:rPr lang="en-ID" dirty="0" err="1"/>
                  <a:t>menyentuh</a:t>
                </a:r>
                <a:r>
                  <a:rPr lang="en-ID" dirty="0"/>
                  <a:t> </a:t>
                </a:r>
                <a:r>
                  <a:rPr lang="en-ID" dirty="0" err="1"/>
                  <a:t>permukaan</a:t>
                </a:r>
                <a:r>
                  <a:rPr lang="en-ID" dirty="0"/>
                  <a:t> air </a:t>
                </a:r>
                <a:r>
                  <a:rPr lang="en-ID" dirty="0" err="1"/>
                  <a:t>setelah</a:t>
                </a:r>
                <a:r>
                  <a:rPr lang="en-ID" dirty="0"/>
                  <a:t> 3 </a:t>
                </a:r>
                <a:r>
                  <a:rPr lang="en-ID" dirty="0" err="1"/>
                  <a:t>detik</a:t>
                </a:r>
                <a:r>
                  <a:rPr lang="en-ID" dirty="0"/>
                  <a:t>. </a:t>
                </a:r>
                <a:r>
                  <a:rPr lang="en-ID" dirty="0" err="1"/>
                  <a:t>Hitunglah</a:t>
                </a:r>
                <a:r>
                  <a:rPr lang="en-ID" dirty="0"/>
                  <a:t> </a:t>
                </a:r>
                <a:r>
                  <a:rPr lang="en-ID" dirty="0" err="1"/>
                  <a:t>kedalaman</a:t>
                </a:r>
                <a:r>
                  <a:rPr lang="en-ID" dirty="0"/>
                  <a:t> </a:t>
                </a:r>
                <a:r>
                  <a:rPr lang="en-ID" dirty="0" err="1"/>
                  <a:t>sumur</a:t>
                </a:r>
                <a:r>
                  <a:rPr lang="en-ID" dirty="0"/>
                  <a:t>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saat</a:t>
                </a:r>
                <a:r>
                  <a:rPr lang="en-ID" dirty="0"/>
                  <a:t> </a:t>
                </a:r>
                <a:r>
                  <a:rPr lang="en-ID" dirty="0" err="1"/>
                  <a:t>mengenai</a:t>
                </a:r>
                <a:r>
                  <a:rPr lang="en-ID" dirty="0"/>
                  <a:t> </a:t>
                </a:r>
                <a:r>
                  <a:rPr lang="en-ID" dirty="0" err="1"/>
                  <a:t>dasar</a:t>
                </a:r>
                <a:r>
                  <a:rPr lang="en-ID" dirty="0"/>
                  <a:t> </a:t>
                </a:r>
                <a:r>
                  <a:rPr lang="en-ID" dirty="0" err="1"/>
                  <a:t>sumur</a:t>
                </a:r>
                <a:r>
                  <a:rPr lang="en-ID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gravitasi</m:t>
                        </m:r>
                        <m:r>
                          <a:rPr lang="en-ID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bumi</m:t>
                        </m:r>
                        <m:r>
                          <a:rPr lang="en-ID" i="1">
                            <a:latin typeface="Cambria Math"/>
                          </a:rPr>
                          <m:t>=</m:t>
                        </m:r>
                        <m:r>
                          <a:rPr lang="en-ID" i="1">
                            <a:latin typeface="Cambria Math"/>
                          </a:rPr>
                          <m:t>10</m:t>
                        </m:r>
                        <m:r>
                          <a:rPr lang="en-ID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m</m:t>
                        </m:r>
                        <m:r>
                          <a:rPr lang="en-ID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b="1" dirty="0" err="1"/>
                  <a:t>Pembahasan</a:t>
                </a:r>
                <a:r>
                  <a:rPr lang="en-ID" b="1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Diketahui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/>
                      </a:rPr>
                      <m:t>=</m:t>
                    </m:r>
                    <m:r>
                      <a:rPr lang="en-ID" i="1">
                        <a:latin typeface="Cambria Math"/>
                      </a:rPr>
                      <m:t>9</m:t>
                    </m:r>
                    <m:r>
                      <a:rPr lang="en-ID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m</m:t>
                    </m:r>
                    <m:r>
                      <a:rPr lang="en-ID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s</m:t>
                    </m:r>
                  </m:oMath>
                </a14:m>
                <a:r>
                  <a:rPr lang="en-ID" dirty="0"/>
                  <a:t>  </a:t>
                </a:r>
                <a:r>
                  <a:rPr lang="en-ID" dirty="0" err="1"/>
                  <a:t>dan</a:t>
                </a:r>
                <a:r>
                  <a:rPr lang="en-ID" dirty="0"/>
                  <a:t>  </a:t>
                </a:r>
                <a14:m>
                  <m:oMath xmlns:m="http://schemas.openxmlformats.org/officeDocument/2006/math">
                    <m:r>
                      <a:rPr lang="en-ID" i="1">
                        <a:latin typeface="Cambria Math"/>
                      </a:rPr>
                      <m:t>𝑡</m:t>
                    </m:r>
                    <m:r>
                      <a:rPr lang="en-ID" i="1">
                        <a:latin typeface="Cambria Math"/>
                      </a:rPr>
                      <m:t>=</m:t>
                    </m:r>
                    <m:r>
                      <a:rPr lang="en-ID" i="1">
                        <a:latin typeface="Cambria Math"/>
                      </a:rPr>
                      <m:t>3</m:t>
                    </m:r>
                    <m:r>
                      <a:rPr lang="en-ID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s</m:t>
                    </m:r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Ditanya</a:t>
                </a:r>
                <a:r>
                  <a:rPr lang="en-ID" dirty="0"/>
                  <a:t>: h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D" dirty="0"/>
                  <a:t> ?</a:t>
                </a:r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Kedalaman</a:t>
                </a:r>
                <a:r>
                  <a:rPr lang="en-ID" dirty="0"/>
                  <a:t> </a:t>
                </a:r>
                <a:r>
                  <a:rPr lang="en-ID" dirty="0" err="1"/>
                  <a:t>sumur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    →    </m:t>
                      </m:r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9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72</m:t>
                      </m:r>
                      <m:r>
                        <a:rPr lang="en-ID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meter</m:t>
                      </m:r>
                    </m:oMath>
                  </m:oMathPara>
                </a14:m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saat</a:t>
                </a:r>
                <a:r>
                  <a:rPr lang="en-ID" dirty="0"/>
                  <a:t> </a:t>
                </a:r>
                <a:r>
                  <a:rPr lang="en-ID" dirty="0" err="1"/>
                  <a:t>mengenai</a:t>
                </a:r>
                <a:r>
                  <a:rPr lang="en-ID" dirty="0"/>
                  <a:t> </a:t>
                </a:r>
                <a:r>
                  <a:rPr lang="en-ID" dirty="0" err="1"/>
                  <a:t>dasar</a:t>
                </a:r>
                <a:r>
                  <a:rPr lang="en-ID" dirty="0"/>
                  <a:t> </a:t>
                </a:r>
                <a:r>
                  <a:rPr lang="en-ID" dirty="0" err="1"/>
                  <a:t>sumur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+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    →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9</m:t>
                      </m:r>
                      <m:r>
                        <a:rPr lang="en-ID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10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    →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39</m:t>
                      </m:r>
                      <m:r>
                        <a:rPr lang="en-ID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m</m:t>
                      </m:r>
                      <m:r>
                        <a:rPr lang="en-ID">
                          <a:latin typeface="Cambria Math"/>
                        </a:rPr>
                        <m:t>/</m:t>
                      </m:r>
                      <m:r>
                        <a:rPr lang="en-ID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4704"/>
                <a:ext cx="8435280" cy="5361459"/>
              </a:xfrm>
              <a:blipFill rotWithShape="1">
                <a:blip r:embed="rId1"/>
                <a:stretch>
                  <a:fillRect t="-86" r="7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88032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 algn="ctr">
                  <a:buNone/>
                </a:pPr>
                <a:r>
                  <a:rPr lang="en-ID" b="1" dirty="0"/>
                  <a:t>GERAK JATUH BEBAS</a:t>
                </a:r>
                <a:endParaRPr lang="en-ID" b="1" dirty="0"/>
              </a:p>
              <a:p>
                <a:pPr marL="0" lvl="0" indent="0" algn="ctr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ID" b="1" dirty="0" err="1"/>
                  <a:t>Gerak</a:t>
                </a:r>
                <a:r>
                  <a:rPr lang="en-ID" b="1" dirty="0"/>
                  <a:t> </a:t>
                </a:r>
                <a:r>
                  <a:rPr lang="en-ID" b="1" dirty="0" err="1"/>
                  <a:t>jatuh</a:t>
                </a:r>
                <a:r>
                  <a:rPr lang="en-ID" b="1" dirty="0"/>
                  <a:t> </a:t>
                </a:r>
                <a:r>
                  <a:rPr lang="en-ID" b="1" dirty="0" err="1"/>
                  <a:t>bebas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yang </a:t>
                </a:r>
                <a:r>
                  <a:rPr lang="en-ID" dirty="0" err="1"/>
                  <a:t>dijatuhkan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</a:t>
                </a:r>
                <a:r>
                  <a:rPr lang="en-ID" dirty="0" err="1"/>
                  <a:t>tertentu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awal</a:t>
                </a:r>
                <a:r>
                  <a:rPr lang="en-ID" dirty="0"/>
                  <a:t> </a:t>
                </a:r>
                <a:r>
                  <a:rPr lang="en-ID" dirty="0" err="1"/>
                  <a:t>sama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nol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ID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ID" i="1">
                            <a:latin typeface="Cambria Math"/>
                          </a:rPr>
                          <m:t>=</m:t>
                        </m:r>
                        <m:r>
                          <a:rPr lang="en-ID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Percepatan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jatuh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r>
                  <a:rPr lang="en-ID" dirty="0"/>
                  <a:t> </a:t>
                </a:r>
                <a:r>
                  <a:rPr lang="en-ID" dirty="0" err="1"/>
                  <a:t>ditetapkan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arah</a:t>
                </a:r>
                <a:r>
                  <a:rPr lang="en-ID" dirty="0"/>
                  <a:t> </a:t>
                </a:r>
                <a:r>
                  <a:rPr lang="en-ID" dirty="0" err="1"/>
                  <a:t>positif</a:t>
                </a:r>
                <a:r>
                  <a:rPr lang="en-ID" dirty="0"/>
                  <a:t>,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jatuh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r>
                  <a:rPr lang="en-ID" dirty="0"/>
                  <a:t> </a:t>
                </a:r>
                <a:r>
                  <a:rPr lang="en-ID" dirty="0" err="1"/>
                  <a:t>termasuk</a:t>
                </a:r>
                <a:r>
                  <a:rPr lang="en-ID" dirty="0"/>
                  <a:t> GLBB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/>
                          </a:rPr>
                          <m:t>𝑎</m:t>
                        </m:r>
                        <m:r>
                          <a:rPr lang="en-ID" i="1">
                            <a:latin typeface="Cambria Math"/>
                          </a:rPr>
                          <m:t>=</m:t>
                        </m:r>
                        <m:r>
                          <a:rPr lang="en-ID" i="1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Maka</a:t>
                </a:r>
                <a:r>
                  <a:rPr lang="en-ID" dirty="0"/>
                  <a:t>,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jatuh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en-ID" dirty="0" err="1"/>
                  <a:t>Ketinggian</a:t>
                </a:r>
                <a:r>
                  <a:rPr lang="en-ID" dirty="0"/>
                  <a:t> (h)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(t)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(t)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(h)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2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ℎ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229600" cy="4525963"/>
              </a:xfrm>
              <a:blipFill rotWithShape="1">
                <a:blip r:embed="rId1"/>
                <a:stretch>
                  <a:fillRect l="-2" t="-102" r="2" b="-41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49280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88032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764704"/>
                <a:ext cx="8229600" cy="45259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n-ID" b="1" dirty="0" err="1"/>
                  <a:t>Contoh</a:t>
                </a:r>
                <a:r>
                  <a:rPr lang="en-ID" b="1" dirty="0"/>
                  <a:t> </a:t>
                </a:r>
                <a:r>
                  <a:rPr lang="en-ID" b="1" dirty="0" err="1"/>
                  <a:t>soal</a:t>
                </a:r>
                <a:r>
                  <a:rPr lang="en-ID" b="1" dirty="0"/>
                  <a:t> 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Sebuah</a:t>
                </a:r>
                <a:r>
                  <a:rPr lang="en-ID" dirty="0"/>
                  <a:t> bola </a:t>
                </a:r>
                <a:r>
                  <a:rPr lang="en-ID" dirty="0" err="1"/>
                  <a:t>dilepas</a:t>
                </a:r>
                <a:r>
                  <a:rPr lang="en-ID" dirty="0"/>
                  <a:t> </a:t>
                </a:r>
                <a:r>
                  <a:rPr lang="en-ID" dirty="0" err="1"/>
                  <a:t>jatuh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60 m. </a:t>
                </a:r>
                <a:r>
                  <a:rPr lang="en-ID" dirty="0" err="1"/>
                  <a:t>Hitunglah</a:t>
                </a:r>
                <a:r>
                  <a:rPr lang="en-ID" dirty="0"/>
                  <a:t> </a:t>
                </a:r>
                <a:r>
                  <a:rPr lang="en-ID" dirty="0" err="1"/>
                  <a:t>posisi</a:t>
                </a:r>
                <a:r>
                  <a:rPr lang="en-ID" dirty="0"/>
                  <a:t>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bola </a:t>
                </a:r>
                <a:r>
                  <a:rPr lang="en-ID" dirty="0" err="1"/>
                  <a:t>tersebut</a:t>
                </a:r>
                <a:r>
                  <a:rPr lang="en-ID" dirty="0"/>
                  <a:t> </a:t>
                </a:r>
                <a:r>
                  <a:rPr lang="en-ID" dirty="0" err="1"/>
                  <a:t>setelah</a:t>
                </a:r>
                <a:r>
                  <a:rPr lang="en-ID" dirty="0"/>
                  <a:t> 2 </a:t>
                </a:r>
                <a:r>
                  <a:rPr lang="en-ID" dirty="0" err="1"/>
                  <a:t>detik</a:t>
                </a:r>
                <a:r>
                  <a:rPr lang="en-ID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gravitasi</m:t>
                        </m:r>
                        <m:r>
                          <a:rPr lang="en-ID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bumi</m:t>
                        </m:r>
                        <m:r>
                          <a:rPr lang="en-ID" i="1">
                            <a:latin typeface="Cambria Math"/>
                          </a:rPr>
                          <m:t>=</m:t>
                        </m:r>
                        <m:r>
                          <a:rPr lang="en-ID" i="1">
                            <a:latin typeface="Cambria Math"/>
                          </a:rPr>
                          <m:t>9</m:t>
                        </m:r>
                        <m:r>
                          <a:rPr lang="en-ID" i="1">
                            <a:latin typeface="Cambria Math"/>
                          </a:rPr>
                          <m:t>,</m:t>
                        </m:r>
                        <m:r>
                          <a:rPr lang="en-ID" i="1">
                            <a:latin typeface="Cambria Math"/>
                          </a:rPr>
                          <m:t>8</m:t>
                        </m:r>
                        <m:r>
                          <a:rPr lang="en-ID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m</m:t>
                        </m:r>
                        <m:r>
                          <a:rPr lang="en-ID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b="1" dirty="0" err="1"/>
                  <a:t>Pembahasan</a:t>
                </a:r>
                <a:r>
                  <a:rPr lang="en-ID" b="1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Diketahui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/>
                      </a:rPr>
                      <m:t>=</m:t>
                    </m:r>
                    <m:r>
                      <a:rPr lang="en-ID" i="1">
                        <a:latin typeface="Cambria Math"/>
                      </a:rPr>
                      <m:t>0</m:t>
                    </m:r>
                    <m:r>
                      <a:rPr lang="en-ID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m</m:t>
                    </m:r>
                    <m:r>
                      <a:rPr lang="en-ID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s</m:t>
                    </m:r>
                  </m:oMath>
                </a14:m>
                <a:r>
                  <a:rPr lang="en-ID" dirty="0"/>
                  <a:t> (</a:t>
                </a:r>
                <a:r>
                  <a:rPr lang="en-ID" dirty="0" err="1"/>
                  <a:t>karena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jatuh</a:t>
                </a:r>
                <a:r>
                  <a:rPr lang="en-ID" dirty="0"/>
                  <a:t> </a:t>
                </a:r>
                <a:r>
                  <a:rPr lang="en-ID" dirty="0" err="1"/>
                  <a:t>bebas</a:t>
                </a:r>
                <a:r>
                  <a:rPr lang="en-ID" dirty="0"/>
                  <a:t>),  h = 60 m,  </a:t>
                </a:r>
                <a:r>
                  <a:rPr lang="en-ID" dirty="0" err="1"/>
                  <a:t>dan</a:t>
                </a:r>
                <a:r>
                  <a:rPr lang="en-ID" dirty="0"/>
                  <a:t>  t = 2 s.</a:t>
                </a:r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Posisi</a:t>
                </a:r>
                <a:r>
                  <a:rPr lang="en-ID" dirty="0"/>
                  <a:t> bola </a:t>
                </a:r>
                <a:r>
                  <a:rPr lang="en-ID" dirty="0" err="1"/>
                  <a:t>saat</a:t>
                </a:r>
                <a:r>
                  <a:rPr lang="en-ID" dirty="0"/>
                  <a:t> 2 </a:t>
                </a:r>
                <a:r>
                  <a:rPr lang="en-ID" dirty="0" err="1"/>
                  <a:t>detik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    →    </m:t>
                      </m:r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9</m:t>
                          </m:r>
                          <m:r>
                            <a:rPr lang="en-ID" i="1">
                              <a:latin typeface="Cambria Math"/>
                            </a:rPr>
                            <m:t>,</m:t>
                          </m:r>
                          <m:r>
                            <a:rPr lang="en-ID" i="1">
                              <a:latin typeface="Cambria Math"/>
                            </a:rPr>
                            <m:t>8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19</m:t>
                      </m:r>
                      <m:r>
                        <a:rPr lang="en-ID" i="1">
                          <a:latin typeface="Cambria Math"/>
                        </a:rPr>
                        <m:t>,</m:t>
                      </m:r>
                      <m:r>
                        <a:rPr lang="en-ID" i="1">
                          <a:latin typeface="Cambria Math"/>
                        </a:rPr>
                        <m:t>6</m:t>
                      </m:r>
                      <m:r>
                        <a:rPr lang="en-ID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meter</m:t>
                      </m:r>
                    </m:oMath>
                  </m:oMathPara>
                </a14:m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saat</a:t>
                </a:r>
                <a:r>
                  <a:rPr lang="en-ID" dirty="0"/>
                  <a:t> t = 2 </a:t>
                </a:r>
                <a:r>
                  <a:rPr lang="en-ID" dirty="0" err="1"/>
                  <a:t>detik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    →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9</m:t>
                          </m:r>
                          <m:r>
                            <a:rPr lang="en-ID" i="1">
                              <a:latin typeface="Cambria Math"/>
                            </a:rPr>
                            <m:t>,</m:t>
                          </m:r>
                          <m:r>
                            <a:rPr lang="en-ID" i="1">
                              <a:latin typeface="Cambria Math"/>
                            </a:rPr>
                            <m:t>8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    →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19</m:t>
                      </m:r>
                      <m:r>
                        <a:rPr lang="en-ID" i="1">
                          <a:latin typeface="Cambria Math"/>
                        </a:rPr>
                        <m:t>,</m:t>
                      </m:r>
                      <m:r>
                        <a:rPr lang="en-ID" i="1">
                          <a:latin typeface="Cambria Math"/>
                        </a:rPr>
                        <m:t>6</m:t>
                      </m:r>
                      <m:r>
                        <a:rPr lang="en-ID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m</m:t>
                      </m:r>
                      <m:r>
                        <a:rPr lang="en-ID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764704"/>
                <a:ext cx="8229600" cy="4525963"/>
              </a:xfrm>
              <a:blipFill rotWithShape="1">
                <a:blip r:embed="rId1"/>
                <a:stretch>
                  <a:fillRect l="-5" t="-102" r="5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43408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548680"/>
                <a:ext cx="82296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 algn="ctr">
                  <a:buNone/>
                </a:pPr>
                <a:r>
                  <a:rPr lang="en-ID" b="1" dirty="0"/>
                  <a:t>GERAK VERTIKAL KE ATAS</a:t>
                </a:r>
                <a:endParaRPr lang="en-ID" b="1" dirty="0"/>
              </a:p>
              <a:p>
                <a:pPr marL="0" lvl="0" indent="0" algn="ctr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ID" b="1" dirty="0" err="1"/>
                  <a:t>Gerak</a:t>
                </a:r>
                <a:r>
                  <a:rPr lang="en-ID" b="1" dirty="0"/>
                  <a:t> </a:t>
                </a:r>
                <a:r>
                  <a:rPr lang="en-ID" b="1" dirty="0" err="1"/>
                  <a:t>vertikal</a:t>
                </a:r>
                <a:r>
                  <a:rPr lang="en-ID" b="1" dirty="0"/>
                  <a:t> </a:t>
                </a:r>
                <a:r>
                  <a:rPr lang="en-ID" b="1" dirty="0" err="1"/>
                  <a:t>ke</a:t>
                </a:r>
                <a:r>
                  <a:rPr lang="en-ID" b="1" dirty="0"/>
                  <a:t> </a:t>
                </a:r>
                <a:r>
                  <a:rPr lang="en-ID" b="1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suatu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yang </a:t>
                </a:r>
                <a:r>
                  <a:rPr lang="en-ID" dirty="0" err="1"/>
                  <a:t>dilempar</a:t>
                </a:r>
                <a:r>
                  <a:rPr lang="en-ID" dirty="0"/>
                  <a:t> </a:t>
                </a:r>
                <a:r>
                  <a:rPr lang="en-ID" dirty="0" err="1"/>
                  <a:t>tegak</a:t>
                </a:r>
                <a:r>
                  <a:rPr lang="en-ID" dirty="0"/>
                  <a:t> </a:t>
                </a:r>
                <a:r>
                  <a:rPr lang="en-ID" dirty="0" err="1"/>
                  <a:t>lurus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awal</a:t>
                </a:r>
                <a:r>
                  <a:rPr lang="en-ID" dirty="0"/>
                  <a:t> </a:t>
                </a:r>
                <a:r>
                  <a:rPr lang="en-ID" dirty="0" err="1"/>
                  <a:t>tertentu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ID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ID" i="1">
                            <a:latin typeface="Cambria Math"/>
                          </a:rPr>
                          <m:t>≠</m:t>
                        </m:r>
                        <m:r>
                          <a:rPr lang="en-ID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ID" dirty="0"/>
                  <a:t>. Benda yang </a:t>
                </a:r>
                <a:r>
                  <a:rPr lang="en-ID" dirty="0" err="1"/>
                  <a:t>mengalami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vertikal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</a:t>
                </a:r>
                <a:r>
                  <a:rPr lang="en-ID" dirty="0" err="1"/>
                  <a:t>setiap</a:t>
                </a:r>
                <a:r>
                  <a:rPr lang="en-ID" dirty="0"/>
                  <a:t> </a:t>
                </a:r>
                <a:r>
                  <a:rPr lang="en-ID" dirty="0" err="1"/>
                  <a:t>kedudukannya</a:t>
                </a:r>
                <a:r>
                  <a:rPr lang="en-ID" dirty="0"/>
                  <a:t> </a:t>
                </a:r>
                <a:r>
                  <a:rPr lang="en-ID" dirty="0" err="1"/>
                  <a:t>selalu</a:t>
                </a:r>
                <a:r>
                  <a:rPr lang="en-ID" dirty="0"/>
                  <a:t> </a:t>
                </a:r>
                <a:r>
                  <a:rPr lang="en-ID" dirty="0" err="1"/>
                  <a:t>mengalami</a:t>
                </a:r>
                <a:r>
                  <a:rPr lang="en-ID" dirty="0"/>
                  <a:t> </a:t>
                </a:r>
                <a:r>
                  <a:rPr lang="en-ID" dirty="0" err="1"/>
                  <a:t>percepatan</a:t>
                </a:r>
                <a:r>
                  <a:rPr lang="en-ID" dirty="0"/>
                  <a:t> </a:t>
                </a:r>
                <a:r>
                  <a:rPr lang="en-ID" dirty="0" err="1"/>
                  <a:t>tetap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i="1">
                            <a:latin typeface="Cambria Math"/>
                          </a:rPr>
                          <m:t>𝑎</m:t>
                        </m:r>
                        <m:r>
                          <a:rPr lang="en-ID" i="1">
                            <a:latin typeface="Cambria Math"/>
                          </a:rPr>
                          <m:t>=−</m:t>
                        </m:r>
                        <m:r>
                          <a:rPr lang="en-ID" i="1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en-ID" dirty="0"/>
                  <a:t>. </a:t>
                </a:r>
                <a:r>
                  <a:rPr lang="en-ID" dirty="0" err="1"/>
                  <a:t>Maka</a:t>
                </a:r>
                <a:r>
                  <a:rPr lang="en-ID" dirty="0"/>
                  <a:t>, </a:t>
                </a:r>
                <a:r>
                  <a:rPr lang="en-ID" dirty="0" err="1"/>
                  <a:t>persamaan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vertikal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berikut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Ketinggian</a:t>
                </a:r>
                <a:r>
                  <a:rPr lang="en-ID" dirty="0"/>
                  <a:t> (h)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(t)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(t)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−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sebagai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(h)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−</m:t>
                      </m:r>
                      <m:r>
                        <a:rPr lang="en-ID" i="1">
                          <a:latin typeface="Cambria Math"/>
                        </a:rPr>
                        <m:t>2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ℎ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dirty="0"/>
                  <a:t> 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mencapai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tertinggi</a:t>
                </a:r>
                <a:r>
                  <a:rPr lang="en-ID" dirty="0"/>
                  <a:t>,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benda</a:t>
                </a:r>
                <a:r>
                  <a:rPr lang="en-ID" dirty="0"/>
                  <a:t> </a:t>
                </a:r>
                <a:r>
                  <a:rPr lang="en-ID" dirty="0" err="1"/>
                  <a:t>akan</a:t>
                </a:r>
                <a:r>
                  <a:rPr lang="en-ID" dirty="0"/>
                  <a:t> </a:t>
                </a:r>
                <a:r>
                  <a:rPr lang="en-ID" dirty="0" err="1"/>
                  <a:t>berhenti</a:t>
                </a:r>
                <a:r>
                  <a:rPr lang="en-ID" dirty="0"/>
                  <a:t> </a:t>
                </a:r>
                <a:r>
                  <a:rPr lang="en-ID" dirty="0" err="1"/>
                  <a:t>sesaat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ID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ID" i="1">
                            <a:latin typeface="Cambria Math"/>
                          </a:rPr>
                          <m:t>=</m:t>
                        </m:r>
                        <m:r>
                          <a:rPr lang="en-ID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kemudian</a:t>
                </a:r>
                <a:r>
                  <a:rPr lang="en-ID" dirty="0"/>
                  <a:t> </a:t>
                </a:r>
                <a:r>
                  <a:rPr lang="en-ID" dirty="0" err="1"/>
                  <a:t>berbalik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548680"/>
                <a:ext cx="8229600" cy="4525963"/>
              </a:xfrm>
              <a:blipFill rotWithShape="1">
                <a:blip r:embed="rId1"/>
                <a:stretch>
                  <a:fillRect l="-4" t="-1" r="4" b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88032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 algn="just">
                  <a:buNone/>
                </a:pPr>
                <a:r>
                  <a:rPr lang="en-ID" b="1" dirty="0" err="1"/>
                  <a:t>Contoh</a:t>
                </a:r>
                <a:r>
                  <a:rPr lang="en-ID" b="1" dirty="0"/>
                  <a:t> </a:t>
                </a:r>
                <a:r>
                  <a:rPr lang="en-ID" b="1" dirty="0" err="1"/>
                  <a:t>soal</a:t>
                </a:r>
                <a:r>
                  <a:rPr lang="en-ID" b="1" dirty="0"/>
                  <a:t> 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Sebuah</a:t>
                </a:r>
                <a:r>
                  <a:rPr lang="en-ID" dirty="0"/>
                  <a:t> bola </a:t>
                </a:r>
                <a:r>
                  <a:rPr lang="en-ID" dirty="0" err="1"/>
                  <a:t>dilemparkan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atas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20 m/s. </a:t>
                </a:r>
                <a:r>
                  <a:rPr lang="en-ID" dirty="0" err="1"/>
                  <a:t>hitunglah</a:t>
                </a:r>
                <a:r>
                  <a:rPr lang="en-ID" dirty="0"/>
                  <a:t> </a:t>
                </a:r>
                <a:r>
                  <a:rPr lang="en-ID" dirty="0" err="1"/>
                  <a:t>ketinggian</a:t>
                </a:r>
                <a:r>
                  <a:rPr lang="en-ID" dirty="0"/>
                  <a:t> </a:t>
                </a:r>
                <a:r>
                  <a:rPr lang="en-ID" dirty="0" err="1"/>
                  <a:t>maksimum</a:t>
                </a:r>
                <a:r>
                  <a:rPr lang="en-ID" dirty="0"/>
                  <a:t> yang </a:t>
                </a:r>
                <a:r>
                  <a:rPr lang="en-ID" dirty="0" err="1"/>
                  <a:t>dicapai</a:t>
                </a:r>
                <a:r>
                  <a:rPr lang="en-ID" dirty="0"/>
                  <a:t> bola </a:t>
                </a:r>
                <a:r>
                  <a:rPr lang="en-ID" dirty="0" err="1"/>
                  <a:t>dan</a:t>
                </a:r>
                <a:r>
                  <a:rPr lang="en-ID" dirty="0"/>
                  <a:t> lama bola </a:t>
                </a:r>
                <a:r>
                  <a:rPr lang="en-ID" dirty="0" err="1"/>
                  <a:t>tersebut</a:t>
                </a:r>
                <a:r>
                  <a:rPr lang="en-ID" dirty="0"/>
                  <a:t> </a:t>
                </a:r>
                <a:r>
                  <a:rPr lang="en-ID" dirty="0" err="1"/>
                  <a:t>berada</a:t>
                </a:r>
                <a:r>
                  <a:rPr lang="en-ID" dirty="0"/>
                  <a:t> di </a:t>
                </a:r>
                <a:r>
                  <a:rPr lang="en-ID" dirty="0" err="1"/>
                  <a:t>udara</a:t>
                </a:r>
                <a:r>
                  <a:rPr lang="en-ID" dirty="0"/>
                  <a:t> </a:t>
                </a:r>
                <a:r>
                  <a:rPr lang="en-ID" dirty="0" err="1"/>
                  <a:t>sebelum</a:t>
                </a:r>
                <a:r>
                  <a:rPr lang="en-ID" dirty="0"/>
                  <a:t> </a:t>
                </a:r>
                <a:r>
                  <a:rPr lang="en-ID" dirty="0" err="1"/>
                  <a:t>kembali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tangan</a:t>
                </a:r>
                <a:r>
                  <a:rPr lang="en-ID" dirty="0"/>
                  <a:t> </a:t>
                </a:r>
                <a:r>
                  <a:rPr lang="en-ID" dirty="0" err="1"/>
                  <a:t>pelempar</a:t>
                </a:r>
                <a:r>
                  <a:rPr lang="en-ID" dirty="0"/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gravitasi</m:t>
                        </m:r>
                        <m:r>
                          <a:rPr lang="en-ID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bumi</m:t>
                        </m:r>
                        <m:r>
                          <a:rPr lang="en-ID" i="1">
                            <a:latin typeface="Cambria Math"/>
                          </a:rPr>
                          <m:t>=</m:t>
                        </m:r>
                        <m:r>
                          <a:rPr lang="en-ID" i="1">
                            <a:latin typeface="Cambria Math"/>
                          </a:rPr>
                          <m:t>10</m:t>
                        </m:r>
                        <m:r>
                          <a:rPr lang="en-ID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>
                            <a:latin typeface="Cambria Math"/>
                          </a:rPr>
                          <m:t>m</m:t>
                        </m:r>
                        <m:r>
                          <a:rPr lang="en-ID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>
                                <a:latin typeface="Cambria Math"/>
                              </a:rPr>
                              <m:t>s</m:t>
                            </m:r>
                          </m:e>
                          <m:sup>
                            <m:r>
                              <a:rPr lang="en-ID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b="1" dirty="0" err="1"/>
                  <a:t>Pembahasan</a:t>
                </a:r>
                <a:r>
                  <a:rPr lang="en-ID" b="1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Diketahui</a:t>
                </a:r>
                <a:r>
                  <a:rPr lang="en-ID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/>
                      </a:rPr>
                      <m:t>=</m:t>
                    </m:r>
                    <m:r>
                      <a:rPr lang="en-ID" i="1">
                        <a:latin typeface="Cambria Math"/>
                      </a:rPr>
                      <m:t>20</m:t>
                    </m:r>
                    <m:r>
                      <a:rPr lang="en-ID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m</m:t>
                    </m:r>
                    <m:r>
                      <a:rPr lang="en-ID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s</m:t>
                    </m:r>
                  </m:oMath>
                </a14:m>
                <a:r>
                  <a:rPr lang="en-ID" dirty="0"/>
                  <a:t>  </a:t>
                </a:r>
                <a:r>
                  <a:rPr lang="en-ID" dirty="0" err="1"/>
                  <a:t>dan</a:t>
                </a:r>
                <a:r>
                  <a:rPr lang="en-ID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ID" i="1">
                        <a:latin typeface="Cambria Math"/>
                      </a:rPr>
                      <m:t>=</m:t>
                    </m:r>
                    <m:r>
                      <a:rPr lang="en-ID" i="1">
                        <a:latin typeface="Cambria Math"/>
                      </a:rPr>
                      <m:t>0</m:t>
                    </m:r>
                    <m:r>
                      <a:rPr lang="en-ID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m</m:t>
                    </m:r>
                    <m:r>
                      <a:rPr lang="en-ID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ID">
                        <a:latin typeface="Cambria Math"/>
                      </a:rPr>
                      <m:t>s</m:t>
                    </m:r>
                  </m:oMath>
                </a14:m>
                <a:r>
                  <a:rPr lang="en-ID" dirty="0"/>
                  <a:t> (</a:t>
                </a:r>
                <a:r>
                  <a:rPr lang="en-ID" dirty="0" err="1"/>
                  <a:t>karena</a:t>
                </a:r>
                <a:r>
                  <a:rPr lang="en-ID" dirty="0"/>
                  <a:t> di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tertinggi</a:t>
                </a:r>
                <a:r>
                  <a:rPr lang="en-ID" dirty="0"/>
                  <a:t>).</a:t>
                </a:r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Ketinggian</a:t>
                </a:r>
                <a:r>
                  <a:rPr lang="en-ID" dirty="0"/>
                  <a:t> </a:t>
                </a:r>
                <a:r>
                  <a:rPr lang="en-ID" dirty="0" err="1"/>
                  <a:t>maksimum</a:t>
                </a:r>
                <a:r>
                  <a:rPr lang="en-ID" dirty="0"/>
                  <a:t> bola: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−</m:t>
                      </m:r>
                      <m:r>
                        <a:rPr lang="en-ID" i="1">
                          <a:latin typeface="Cambria Math"/>
                        </a:rPr>
                        <m:t>2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   →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20</m:t>
                              </m:r>
                            </m:e>
                          </m:d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−</m:t>
                      </m:r>
                      <m:r>
                        <a:rPr lang="en-ID" i="1">
                          <a:latin typeface="Cambria Math"/>
                        </a:rPr>
                        <m:t>2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20</m:t>
                      </m:r>
                      <m:r>
                        <a:rPr lang="en-ID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meter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dirty="0"/>
                  <a:t> </a:t>
                </a:r>
                <a:endParaRPr lang="en-US" dirty="0"/>
              </a:p>
              <a:p>
                <a:pPr marL="0" lvl="0" indent="0" algn="just">
                  <a:buNone/>
                </a:pPr>
                <a:r>
                  <a:rPr lang="en-ID" dirty="0" err="1"/>
                  <a:t>Waktu</a:t>
                </a:r>
                <a:r>
                  <a:rPr lang="en-ID" dirty="0"/>
                  <a:t> yang </a:t>
                </a:r>
                <a:r>
                  <a:rPr lang="en-ID" dirty="0" err="1"/>
                  <a:t>dibutuhkan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mencapai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tertinggi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−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r>
                        <a:rPr lang="en-ID" i="1">
                          <a:latin typeface="Cambria Math"/>
                        </a:rPr>
                        <m:t>0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20</m:t>
                      </m:r>
                      <m:r>
                        <a:rPr lang="en-ID" i="1">
                          <a:latin typeface="Cambria Math"/>
                        </a:rPr>
                        <m:t>−</m:t>
                      </m:r>
                      <m:r>
                        <a:rPr lang="en-ID" i="1">
                          <a:latin typeface="Cambria Math"/>
                        </a:rPr>
                        <m:t>10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2</m:t>
                      </m:r>
                      <m:r>
                        <a:rPr lang="en-ID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detik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Sedangkan</a:t>
                </a:r>
                <a:r>
                  <a:rPr lang="en-ID" dirty="0"/>
                  <a:t> </a:t>
                </a:r>
                <a:r>
                  <a:rPr lang="en-ID" dirty="0" err="1"/>
                  <a:t>waktu</a:t>
                </a:r>
                <a:r>
                  <a:rPr lang="en-ID" dirty="0"/>
                  <a:t> yang </a:t>
                </a:r>
                <a:r>
                  <a:rPr lang="en-ID" dirty="0" err="1"/>
                  <a:t>dibutuhkan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tertinggi</a:t>
                </a:r>
                <a:r>
                  <a:rPr lang="en-ID" dirty="0"/>
                  <a:t> </a:t>
                </a:r>
                <a:r>
                  <a:rPr lang="en-ID" dirty="0" err="1"/>
                  <a:t>hingga</a:t>
                </a:r>
                <a:r>
                  <a:rPr lang="en-ID" dirty="0"/>
                  <a:t> bola </a:t>
                </a:r>
                <a:r>
                  <a:rPr lang="en-ID" dirty="0" err="1"/>
                  <a:t>tersebut</a:t>
                </a:r>
                <a:r>
                  <a:rPr lang="en-ID" dirty="0"/>
                  <a:t> </a:t>
                </a:r>
                <a:r>
                  <a:rPr lang="en-ID" dirty="0" err="1"/>
                  <a:t>sampai</a:t>
                </a:r>
                <a:r>
                  <a:rPr lang="en-ID" dirty="0"/>
                  <a:t> di </a:t>
                </a:r>
                <a:r>
                  <a:rPr lang="en-ID" dirty="0" err="1"/>
                  <a:t>tangan</a:t>
                </a:r>
                <a:r>
                  <a:rPr lang="en-ID" dirty="0"/>
                  <a:t> </a:t>
                </a:r>
                <a:r>
                  <a:rPr lang="en-ID" dirty="0" err="1"/>
                  <a:t>pelempar</a:t>
                </a:r>
                <a:r>
                  <a:rPr lang="en-ID" dirty="0"/>
                  <a:t> (</a:t>
                </a:r>
                <a:r>
                  <a:rPr lang="en-ID" dirty="0" err="1"/>
                  <a:t>artinya</a:t>
                </a:r>
                <a:r>
                  <a:rPr lang="en-ID" dirty="0"/>
                  <a:t> </a:t>
                </a:r>
                <a:r>
                  <a:rPr lang="en-ID" dirty="0" err="1"/>
                  <a:t>pada</a:t>
                </a:r>
                <a:r>
                  <a:rPr lang="en-ID" dirty="0"/>
                  <a:t> </a:t>
                </a:r>
                <a:r>
                  <a:rPr lang="en-ID" dirty="0" err="1"/>
                  <a:t>kondisi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</a:t>
                </a:r>
                <a:r>
                  <a:rPr lang="en-ID" dirty="0" err="1"/>
                  <a:t>terjadi</a:t>
                </a:r>
                <a:r>
                  <a:rPr lang="en-ID" dirty="0"/>
                  <a:t> </a:t>
                </a:r>
                <a:r>
                  <a:rPr lang="en-ID" dirty="0" err="1"/>
                  <a:t>gerak</a:t>
                </a:r>
                <a:r>
                  <a:rPr lang="en-ID" dirty="0"/>
                  <a:t> </a:t>
                </a:r>
                <a:r>
                  <a:rPr lang="en-ID" dirty="0" err="1"/>
                  <a:t>vertikal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bawah</a:t>
                </a:r>
                <a:r>
                  <a:rPr lang="en-ID" dirty="0"/>
                  <a:t> </a:t>
                </a:r>
                <a:r>
                  <a:rPr lang="en-ID" dirty="0" err="1"/>
                  <a:t>dan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ID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ID" i="1">
                        <a:latin typeface="Cambria Math"/>
                      </a:rPr>
                      <m:t>=</m:t>
                    </m:r>
                    <m:r>
                      <a:rPr lang="en-ID" i="1">
                        <a:latin typeface="Cambria Math"/>
                      </a:rPr>
                      <m:t>0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karena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:r>
                  <a:rPr lang="en-ID" dirty="0" err="1"/>
                  <a:t>dimulai</a:t>
                </a:r>
                <a:r>
                  <a:rPr lang="en-ID" dirty="0"/>
                  <a:t>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</a:t>
                </a:r>
                <a:r>
                  <a:rPr lang="en-ID" dirty="0" err="1"/>
                  <a:t>tertinggi</a:t>
                </a:r>
                <a:r>
                  <a:rPr lang="en-ID" dirty="0"/>
                  <a:t>):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ℎ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r>
                        <a:rPr lang="en-ID" i="1">
                          <a:latin typeface="Cambria Math"/>
                        </a:rPr>
                        <m:t>𝑔</m:t>
                      </m:r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   →  </m:t>
                      </m:r>
                      <m:r>
                        <a:rPr lang="en-ID" i="1">
                          <a:latin typeface="Cambria Math"/>
                        </a:rPr>
                        <m:t>20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D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en-ID" i="1">
                          <a:latin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D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2</m:t>
                      </m:r>
                      <m:r>
                        <a:rPr lang="en-ID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detik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ID" dirty="0" err="1"/>
                  <a:t>Sehingga</a:t>
                </a:r>
                <a:r>
                  <a:rPr lang="en-ID" dirty="0"/>
                  <a:t>, lama bola </a:t>
                </a:r>
                <a:r>
                  <a:rPr lang="en-ID" dirty="0" err="1"/>
                  <a:t>berada</a:t>
                </a:r>
                <a:r>
                  <a:rPr lang="en-ID" dirty="0"/>
                  <a:t> di </a:t>
                </a:r>
                <a:r>
                  <a:rPr lang="en-ID" dirty="0" err="1"/>
                  <a:t>udara</a:t>
                </a:r>
                <a:r>
                  <a:rPr lang="en-ID" dirty="0"/>
                  <a:t> </a:t>
                </a:r>
                <a:r>
                  <a:rPr lang="en-ID" dirty="0" err="1"/>
                  <a:t>sebelum</a:t>
                </a:r>
                <a:r>
                  <a:rPr lang="en-ID" dirty="0"/>
                  <a:t> </a:t>
                </a:r>
                <a:r>
                  <a:rPr lang="en-ID" dirty="0" err="1"/>
                  <a:t>kembali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pelempar</a:t>
                </a:r>
                <a:r>
                  <a:rPr lang="en-ID" dirty="0"/>
                  <a:t> </a:t>
                </a:r>
                <a:r>
                  <a:rPr lang="en-ID" dirty="0" err="1"/>
                  <a:t>tersebut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:</a:t>
                </a: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ID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2</m:t>
                      </m:r>
                      <m:r>
                        <a:rPr lang="en-ID" i="1">
                          <a:latin typeface="Cambria Math"/>
                        </a:rPr>
                        <m:t>+</m:t>
                      </m:r>
                      <m:r>
                        <a:rPr lang="en-ID" i="1">
                          <a:latin typeface="Cambria Math"/>
                        </a:rPr>
                        <m:t>2</m:t>
                      </m:r>
                      <m:r>
                        <a:rPr lang="en-ID" i="1">
                          <a:latin typeface="Cambria Math"/>
                        </a:rPr>
                        <m:t>   →   </m:t>
                      </m:r>
                      <m:r>
                        <a:rPr lang="en-ID" i="1">
                          <a:latin typeface="Cambria Math"/>
                        </a:rPr>
                        <m:t>𝑡</m:t>
                      </m:r>
                      <m:r>
                        <a:rPr lang="en-ID" i="1">
                          <a:latin typeface="Cambria Math"/>
                        </a:rPr>
                        <m:t>=</m:t>
                      </m:r>
                      <m:r>
                        <a:rPr lang="en-ID" i="1">
                          <a:latin typeface="Cambria Math"/>
                        </a:rPr>
                        <m:t>4</m:t>
                      </m:r>
                      <m:r>
                        <a:rPr lang="en-ID" i="1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D">
                          <a:latin typeface="Cambria Math"/>
                        </a:rPr>
                        <m:t>detik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1"/>
                <a:stretch>
                  <a:fillRect t="-1" b="-157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owchart: Punched Tape 3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llate 4"/>
          <p:cNvSpPr/>
          <p:nvPr/>
        </p:nvSpPr>
        <p:spPr>
          <a:xfrm rot="16200000">
            <a:off x="8063880" y="-288032"/>
            <a:ext cx="792088" cy="1368152"/>
          </a:xfrm>
          <a:prstGeom prst="flowChartCol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0" y="225522"/>
            <a:ext cx="8787818" cy="651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>
                <a:latin typeface="Eras Bold ITC" panose="020B0907030504020204" pitchFamily="34" charset="0"/>
              </a:rPr>
              <a:t>Membuat</a:t>
            </a:r>
            <a:r>
              <a:rPr lang="en-US" sz="3200" dirty="0">
                <a:latin typeface="Eras Bold ITC" panose="020B0907030504020204" pitchFamily="34" charset="0"/>
              </a:rPr>
              <a:t> </a:t>
            </a:r>
            <a:r>
              <a:rPr lang="en-US" sz="3200" dirty="0" err="1">
                <a:latin typeface="Eras Bold ITC" panose="020B0907030504020204" pitchFamily="34" charset="0"/>
              </a:rPr>
              <a:t>Kalkulator</a:t>
            </a:r>
            <a:r>
              <a:rPr lang="en-US" sz="3200" dirty="0">
                <a:latin typeface="Eras Bold ITC" panose="020B0907030504020204" pitchFamily="34" charset="0"/>
              </a:rPr>
              <a:t> </a:t>
            </a:r>
            <a:r>
              <a:rPr lang="en-US" sz="3200" dirty="0" err="1">
                <a:latin typeface="Eras Bold ITC" panose="020B0907030504020204" pitchFamily="34" charset="0"/>
              </a:rPr>
              <a:t>Gerak</a:t>
            </a:r>
            <a:r>
              <a:rPr lang="en-US" sz="3200" dirty="0">
                <a:latin typeface="Eras Bold ITC" panose="020B0907030504020204" pitchFamily="34" charset="0"/>
              </a:rPr>
              <a:t> </a:t>
            </a:r>
            <a:r>
              <a:rPr lang="en-US" sz="3200" dirty="0" err="1">
                <a:latin typeface="Eras Bold ITC" panose="020B0907030504020204" pitchFamily="34" charset="0"/>
              </a:rPr>
              <a:t>Vertikal</a:t>
            </a:r>
            <a:endParaRPr lang="en-US" sz="3200" dirty="0"/>
          </a:p>
        </p:txBody>
      </p:sp>
      <p:sp>
        <p:nvSpPr>
          <p:cNvPr id="5" name="Flowchart: Punched Tape 4"/>
          <p:cNvSpPr/>
          <p:nvPr/>
        </p:nvSpPr>
        <p:spPr>
          <a:xfrm>
            <a:off x="-1016" y="5986175"/>
            <a:ext cx="9145016" cy="864096"/>
          </a:xfrm>
          <a:prstGeom prst="flowChartPunchedTap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1349846"/>
            <a:ext cx="667385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8643</Words>
  <Application>WPS Presentation</Application>
  <PresentationFormat>On-screen Show (4:3)</PresentationFormat>
  <Paragraphs>214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Nimbus Roman No9 L</vt:lpstr>
      <vt:lpstr>Cambria Math</vt:lpstr>
      <vt:lpstr>DejaVu Math TeX Gyre</vt:lpstr>
      <vt:lpstr>Cambria Math</vt:lpstr>
      <vt:lpstr>Calibri</vt:lpstr>
      <vt:lpstr>DejaVu Sans</vt:lpstr>
      <vt:lpstr>Microsoft YaHei</vt:lpstr>
      <vt:lpstr>Droid Sans Fallback</vt:lpstr>
      <vt:lpstr>Arial Unicode MS</vt:lpstr>
      <vt:lpstr>Eras Bold ITC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Membuat Kalkulator Gerak Vertikal</vt:lpstr>
      <vt:lpstr>PowerPoint 演示文稿</vt:lpstr>
      <vt:lpstr>PowerPoint 演示文稿</vt:lpstr>
      <vt:lpstr>PowerPoint 演示文稿</vt:lpstr>
      <vt:lpstr>PowerPoint 演示文稿</vt:lpstr>
      <vt:lpstr>Contoh Tampilan Hasil Perhitungan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Gerak Vertikal</dc:title>
  <dc:creator>Ria</dc:creator>
  <cp:lastModifiedBy>puji</cp:lastModifiedBy>
  <cp:revision>20</cp:revision>
  <dcterms:created xsi:type="dcterms:W3CDTF">2022-10-18T08:14:56Z</dcterms:created>
  <dcterms:modified xsi:type="dcterms:W3CDTF">2022-10-18T08:14:56Z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