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57" r:id="rId4"/>
    <p:sldId id="290" r:id="rId5"/>
    <p:sldId id="291" r:id="rId6"/>
    <p:sldId id="292" r:id="rId7"/>
    <p:sldId id="293" r:id="rId8"/>
    <p:sldId id="299" r:id="rId9"/>
    <p:sldId id="294" r:id="rId10"/>
    <p:sldId id="295" r:id="rId11"/>
    <p:sldId id="258" r:id="rId12"/>
    <p:sldId id="259" r:id="rId13"/>
    <p:sldId id="260" r:id="rId14"/>
    <p:sldId id="261" r:id="rId15"/>
    <p:sldId id="262" r:id="rId16"/>
    <p:sldId id="263" r:id="rId17"/>
    <p:sldId id="264" r:id="rId18"/>
    <p:sldId id="300"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82" r:id="rId3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3111A9DB-EAAC-49A6-91A9-47EEB43DDB74}"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11A9DB-EAAC-49A6-91A9-47EEB43DDB74}"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11A9DB-EAAC-49A6-91A9-47EEB43DDB74}"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11A9DB-EAAC-49A6-91A9-47EEB43DDB74}"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11A9DB-EAAC-49A6-91A9-47EEB43DDB74}"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111A9DB-EAAC-49A6-91A9-47EEB43DDB74}"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111A9DB-EAAC-49A6-91A9-47EEB43DDB74}"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111A9DB-EAAC-49A6-91A9-47EEB43DDB74}"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111A9DB-EAAC-49A6-91A9-47EEB43DDB74}"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111A9DB-EAAC-49A6-91A9-47EEB43DDB74}"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598BF0-0868-45BD-A3DD-2739D6FC9D83}" type="datetimeFigureOut">
              <a:rPr lang="id-ID" smtClean="0"/>
              <a:pPr/>
              <a:t>24/09/2021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3111A9DB-EAAC-49A6-91A9-47EEB43DDB74}"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6598BF0-0868-45BD-A3DD-2739D6FC9D83}" type="datetimeFigureOut">
              <a:rPr lang="id-ID" smtClean="0"/>
              <a:pPr/>
              <a:t>24/09/2021</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111A9DB-EAAC-49A6-91A9-47EEB43DDB74}"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id.wikipedia.org/wiki/Chatting" TargetMode="External"/><Relationship Id="rId3" Type="http://schemas.openxmlformats.org/officeDocument/2006/relationships/hyperlink" Target="http://id.wikipedia.org/wiki/CPU" TargetMode="External"/><Relationship Id="rId7" Type="http://schemas.openxmlformats.org/officeDocument/2006/relationships/hyperlink" Target="http://id.wikipedia.org/wiki/Instant_messaging" TargetMode="External"/><Relationship Id="rId2" Type="http://schemas.openxmlformats.org/officeDocument/2006/relationships/hyperlink" Target="http://id.wikipedia.org/wiki/Printer" TargetMode="External"/><Relationship Id="rId1" Type="http://schemas.openxmlformats.org/officeDocument/2006/relationships/slideLayout" Target="../slideLayouts/slideLayout2.xml"/><Relationship Id="rId6" Type="http://schemas.openxmlformats.org/officeDocument/2006/relationships/hyperlink" Target="http://id.wikipedia.org/wiki/Surat_elektronik" TargetMode="External"/><Relationship Id="rId5" Type="http://schemas.openxmlformats.org/officeDocument/2006/relationships/hyperlink" Target="http://id.wikipedia.org/wiki/Harddisk" TargetMode="External"/><Relationship Id="rId4" Type="http://schemas.openxmlformats.org/officeDocument/2006/relationships/hyperlink" Target="http://id.wikipedia.org/wiki/Memori"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id-ID" dirty="0" smtClean="0">
                <a:effectLst/>
              </a:rPr>
              <a:t>JARINGAN KOMPUER</a:t>
            </a:r>
            <a:endParaRPr lang="id-ID"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pPr algn="just">
              <a:lnSpc>
                <a:spcPct val="150000"/>
              </a:lnSpc>
              <a:buNone/>
            </a:pPr>
            <a:r>
              <a:rPr lang="en-US" dirty="0" smtClean="0">
                <a:latin typeface="Times New Roman" pitchFamily="18" charset="0"/>
                <a:cs typeface="Times New Roman" pitchFamily="18" charset="0"/>
              </a:rPr>
              <a:t>Kekurangan model jaringan client-server adalah :</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Membutuhkan investasi untuk dedicated server</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Jaringan besar membutuhkan staf ahli sehingga sistem dapat berjalan secara efesien</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Ketergantungan antar komputer relatif tinggi.</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Ketika server drop, keseluruhan operasi pada network akan terganggu.</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Biaya pengadaan dan operasionalnya mahal</a:t>
            </a:r>
            <a:endParaRPr lang="id-ID" dirty="0" smtClean="0">
              <a:latin typeface="Times New Roman" pitchFamily="18" charset="0"/>
              <a:cs typeface="Times New Roman" pitchFamily="18" charset="0"/>
            </a:endParaRPr>
          </a:p>
          <a:p>
            <a:pPr>
              <a:buNone/>
            </a:pP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pPr lvl="1">
              <a:buNone/>
            </a:pPr>
            <a:r>
              <a:rPr lang="en-US" b="1" dirty="0" err="1" smtClean="0"/>
              <a:t>Tipe</a:t>
            </a:r>
            <a:r>
              <a:rPr lang="en-US" b="1" dirty="0" smtClean="0"/>
              <a:t> – </a:t>
            </a:r>
            <a:r>
              <a:rPr lang="en-US" b="1" dirty="0" err="1" smtClean="0"/>
              <a:t>tipe</a:t>
            </a:r>
            <a:r>
              <a:rPr lang="en-US" b="1" dirty="0" smtClean="0"/>
              <a:t> </a:t>
            </a:r>
            <a:r>
              <a:rPr lang="en-US" b="1" dirty="0" err="1" smtClean="0"/>
              <a:t>Jaringan</a:t>
            </a:r>
            <a:r>
              <a:rPr lang="en-US" b="1" dirty="0" smtClean="0"/>
              <a:t> </a:t>
            </a:r>
            <a:r>
              <a:rPr lang="en-US" b="1" dirty="0" err="1" smtClean="0"/>
              <a:t>Komputer</a:t>
            </a:r>
            <a:endParaRPr lang="id-ID" b="1" dirty="0" smtClean="0"/>
          </a:p>
          <a:p>
            <a:pPr lvl="1">
              <a:buNone/>
            </a:pPr>
            <a:endParaRPr lang="id-ID" sz="2000" dirty="0" smtClean="0"/>
          </a:p>
          <a:p>
            <a:pPr>
              <a:buNone/>
            </a:pPr>
            <a:r>
              <a:rPr lang="id-ID" sz="2800" dirty="0" smtClean="0"/>
              <a:t>   </a:t>
            </a:r>
            <a:r>
              <a:rPr lang="en-US" sz="2800" dirty="0" err="1" smtClean="0"/>
              <a:t>Menurut</a:t>
            </a:r>
            <a:r>
              <a:rPr lang="en-US" sz="2800" dirty="0" smtClean="0"/>
              <a:t> </a:t>
            </a:r>
            <a:r>
              <a:rPr lang="en-US" sz="2800" dirty="0" err="1" smtClean="0"/>
              <a:t>Dede</a:t>
            </a:r>
            <a:r>
              <a:rPr lang="en-US" sz="2800" dirty="0" smtClean="0"/>
              <a:t> </a:t>
            </a:r>
            <a:r>
              <a:rPr lang="en-US" sz="2800" dirty="0" err="1" smtClean="0"/>
              <a:t>Sopandi</a:t>
            </a:r>
            <a:r>
              <a:rPr lang="en-US" sz="2800" dirty="0" smtClean="0"/>
              <a:t> </a:t>
            </a:r>
            <a:r>
              <a:rPr lang="en-US" sz="2800" dirty="0" err="1" smtClean="0"/>
              <a:t>dalam</a:t>
            </a:r>
            <a:r>
              <a:rPr lang="en-US" sz="2800" dirty="0" smtClean="0"/>
              <a:t> </a:t>
            </a:r>
            <a:r>
              <a:rPr lang="en-US" sz="2800" dirty="0" err="1" smtClean="0"/>
              <a:t>bukunya</a:t>
            </a:r>
            <a:r>
              <a:rPr lang="en-US" sz="2800" dirty="0" smtClean="0"/>
              <a:t> (2008 : 1-6) </a:t>
            </a:r>
            <a:r>
              <a:rPr lang="en-US" sz="2800" dirty="0" err="1" smtClean="0"/>
              <a:t>mengemukakan</a:t>
            </a:r>
            <a:r>
              <a:rPr lang="en-US" sz="2800" dirty="0" smtClean="0"/>
              <a:t> </a:t>
            </a:r>
            <a:r>
              <a:rPr lang="en-US" sz="2800" dirty="0" err="1" smtClean="0"/>
              <a:t>suatu</a:t>
            </a:r>
            <a:r>
              <a:rPr lang="en-US" sz="2800" dirty="0" smtClean="0"/>
              <a:t> </a:t>
            </a:r>
            <a:r>
              <a:rPr lang="en-US" sz="2800" dirty="0" err="1" smtClean="0"/>
              <a:t>jaringan</a:t>
            </a:r>
            <a:r>
              <a:rPr lang="en-US" sz="2800" dirty="0" smtClean="0"/>
              <a:t> </a:t>
            </a:r>
            <a:r>
              <a:rPr lang="en-US" sz="2800" dirty="0" err="1" smtClean="0"/>
              <a:t>komputer</a:t>
            </a:r>
            <a:r>
              <a:rPr lang="en-US" sz="2800" dirty="0" smtClean="0"/>
              <a:t> </a:t>
            </a:r>
            <a:r>
              <a:rPr lang="en-US" sz="2800" dirty="0" err="1" smtClean="0"/>
              <a:t>memiliki</a:t>
            </a:r>
            <a:r>
              <a:rPr lang="en-US" sz="2800" dirty="0" smtClean="0"/>
              <a:t> </a:t>
            </a:r>
            <a:r>
              <a:rPr lang="en-US" sz="2800" dirty="0" err="1" smtClean="0"/>
              <a:t>skop</a:t>
            </a:r>
            <a:r>
              <a:rPr lang="en-US" sz="2800" dirty="0" smtClean="0"/>
              <a:t> </a:t>
            </a:r>
            <a:r>
              <a:rPr lang="en-US" sz="2800" dirty="0" err="1" smtClean="0"/>
              <a:t>dan</a:t>
            </a:r>
            <a:r>
              <a:rPr lang="en-US" sz="2800" dirty="0" smtClean="0"/>
              <a:t> </a:t>
            </a:r>
            <a:r>
              <a:rPr lang="en-US" sz="2800" dirty="0" err="1" smtClean="0"/>
              <a:t>luasnya</a:t>
            </a:r>
            <a:r>
              <a:rPr lang="en-US" sz="2800" dirty="0" smtClean="0"/>
              <a:t> </a:t>
            </a:r>
            <a:r>
              <a:rPr lang="en-US" sz="2800" dirty="0" err="1" smtClean="0"/>
              <a:t>masing-masing</a:t>
            </a:r>
            <a:r>
              <a:rPr lang="en-US" sz="2800" dirty="0" smtClean="0"/>
              <a:t>, </a:t>
            </a:r>
            <a:r>
              <a:rPr lang="en-US" sz="2800" dirty="0" err="1" smtClean="0"/>
              <a:t>untuk</a:t>
            </a:r>
            <a:r>
              <a:rPr lang="en-US" sz="2800" dirty="0" smtClean="0"/>
              <a:t> </a:t>
            </a:r>
            <a:r>
              <a:rPr lang="en-US" sz="2800" dirty="0" err="1" smtClean="0"/>
              <a:t>itu</a:t>
            </a:r>
            <a:r>
              <a:rPr lang="en-US" sz="2800" dirty="0" smtClean="0"/>
              <a:t> </a:t>
            </a:r>
            <a:r>
              <a:rPr lang="en-US" sz="2800" dirty="0" err="1" smtClean="0"/>
              <a:t>secara</a:t>
            </a:r>
            <a:r>
              <a:rPr lang="en-US" sz="2800" dirty="0" smtClean="0"/>
              <a:t> </a:t>
            </a:r>
            <a:r>
              <a:rPr lang="en-US" sz="2800" dirty="0" err="1" smtClean="0"/>
              <a:t>geografis</a:t>
            </a:r>
            <a:r>
              <a:rPr lang="en-US" sz="2800" dirty="0" smtClean="0"/>
              <a:t> </a:t>
            </a:r>
            <a:r>
              <a:rPr lang="en-US" sz="2800" dirty="0" err="1" smtClean="0"/>
              <a:t>jaringan</a:t>
            </a:r>
            <a:r>
              <a:rPr lang="en-US" sz="2800" dirty="0" smtClean="0"/>
              <a:t> </a:t>
            </a:r>
            <a:r>
              <a:rPr lang="en-US" sz="2800" dirty="0" err="1" smtClean="0"/>
              <a:t>komputer</a:t>
            </a:r>
            <a:r>
              <a:rPr lang="en-US" sz="2800" dirty="0" smtClean="0"/>
              <a:t> </a:t>
            </a:r>
            <a:r>
              <a:rPr lang="en-US" sz="2800" dirty="0" err="1" smtClean="0"/>
              <a:t>dibedakan</a:t>
            </a:r>
            <a:r>
              <a:rPr lang="en-US" sz="2800" dirty="0" smtClean="0"/>
              <a:t> </a:t>
            </a:r>
            <a:r>
              <a:rPr lang="en-US" sz="2800" dirty="0" err="1" smtClean="0"/>
              <a:t>menjadi</a:t>
            </a:r>
            <a:r>
              <a:rPr lang="en-US" sz="2800" dirty="0" smtClean="0"/>
              <a:t> </a:t>
            </a:r>
            <a:r>
              <a:rPr lang="en-US" sz="2800" dirty="0" err="1" smtClean="0"/>
              <a:t>beberapa</a:t>
            </a:r>
            <a:r>
              <a:rPr lang="en-US" sz="2800" dirty="0" smtClean="0"/>
              <a:t> </a:t>
            </a:r>
            <a:r>
              <a:rPr lang="en-US" sz="2800" dirty="0" err="1" smtClean="0"/>
              <a:t>macam</a:t>
            </a:r>
            <a:r>
              <a:rPr lang="en-US" sz="2800" dirty="0" smtClean="0"/>
              <a:t>, </a:t>
            </a:r>
            <a:r>
              <a:rPr lang="en-US" sz="2800" dirty="0" err="1" smtClean="0"/>
              <a:t>sebagai</a:t>
            </a:r>
            <a:r>
              <a:rPr lang="en-US" sz="2800" dirty="0" smtClean="0"/>
              <a:t> </a:t>
            </a:r>
            <a:r>
              <a:rPr lang="en-US" sz="2800" dirty="0" err="1" smtClean="0"/>
              <a:t>berikut</a:t>
            </a:r>
            <a:r>
              <a:rPr lang="en-US" sz="2800" dirty="0" smtClean="0"/>
              <a:t> :</a:t>
            </a:r>
            <a:endParaRPr lang="id-ID" sz="2800" dirty="0" smtClean="0"/>
          </a:p>
          <a:p>
            <a:pPr>
              <a:buNone/>
            </a:pPr>
            <a:r>
              <a:rPr lang="id-ID" sz="2800" dirty="0" smtClean="0"/>
              <a:t>	1.LAN</a:t>
            </a:r>
          </a:p>
          <a:p>
            <a:pPr>
              <a:buNone/>
            </a:pPr>
            <a:r>
              <a:rPr lang="id-ID" sz="2800" dirty="0" smtClean="0"/>
              <a:t>	2.MAN</a:t>
            </a:r>
          </a:p>
          <a:p>
            <a:pPr>
              <a:buNone/>
            </a:pPr>
            <a:r>
              <a:rPr lang="id-ID" sz="2800" dirty="0" smtClean="0"/>
              <a:t>	3.WAN</a:t>
            </a:r>
          </a:p>
          <a:p>
            <a:pPr>
              <a:buNone/>
            </a:pPr>
            <a:r>
              <a:rPr lang="id-ID" sz="2800" dirty="0" smtClean="0"/>
              <a:t>	4.Internet</a:t>
            </a:r>
            <a:endParaRPr lang="id-ID" sz="2400" dirty="0" smtClean="0"/>
          </a:p>
          <a:p>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lstStyle/>
          <a:p>
            <a:pPr marL="514350" indent="-514350">
              <a:buFont typeface="+mj-lt"/>
              <a:buAutoNum type="arabicPeriod"/>
              <a:defRPr/>
            </a:pPr>
            <a:r>
              <a:rPr lang="id-ID" sz="2800" dirty="0" smtClean="0">
                <a:solidFill>
                  <a:srgbClr val="C00000"/>
                </a:solidFill>
              </a:rPr>
              <a:t>LAN (Local Area Network)</a:t>
            </a:r>
          </a:p>
          <a:p>
            <a:pPr>
              <a:buFont typeface="Arial" pitchFamily="34" charset="0"/>
              <a:buChar char="•"/>
              <a:defRPr/>
            </a:pPr>
            <a:r>
              <a:rPr lang="id-ID" sz="2800" dirty="0" smtClean="0"/>
              <a:t>Low speed PC network = untuk personal computer, kecepatan &lt; 1Mbps</a:t>
            </a:r>
          </a:p>
          <a:p>
            <a:pPr>
              <a:buFont typeface="Arial" pitchFamily="34" charset="0"/>
              <a:buChar char="•"/>
              <a:defRPr/>
            </a:pPr>
            <a:r>
              <a:rPr lang="id-ID" sz="2800" dirty="0" smtClean="0"/>
              <a:t>Medium speed Network, kecepatan 1-20Mbps</a:t>
            </a:r>
          </a:p>
          <a:p>
            <a:pPr>
              <a:buFont typeface="Arial" pitchFamily="34" charset="0"/>
              <a:buChar char="•"/>
              <a:defRPr/>
            </a:pPr>
            <a:r>
              <a:rPr lang="id-ID" sz="2800" dirty="0" smtClean="0"/>
              <a:t>High speed Network, kecepatan &gt; 20Mbps</a:t>
            </a:r>
          </a:p>
          <a:p>
            <a:pPr>
              <a:buNone/>
              <a:defRPr/>
            </a:pPr>
            <a:endParaRPr lang="id-ID" sz="2800" dirty="0"/>
          </a:p>
        </p:txBody>
      </p:sp>
      <p:pic>
        <p:nvPicPr>
          <p:cNvPr id="4" name="Picture 1"/>
          <p:cNvPicPr>
            <a:picLocks noChangeAspect="1"/>
          </p:cNvPicPr>
          <p:nvPr/>
        </p:nvPicPr>
        <p:blipFill>
          <a:blip r:embed="rId2"/>
          <a:srcRect/>
          <a:stretch>
            <a:fillRect/>
          </a:stretch>
        </p:blipFill>
        <p:spPr bwMode="auto">
          <a:xfrm>
            <a:off x="1142976" y="3286124"/>
            <a:ext cx="6381773" cy="28384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pPr>
              <a:lnSpc>
                <a:spcPct val="150000"/>
              </a:lnSpc>
            </a:pPr>
            <a:r>
              <a:rPr lang="en-US" i="1" dirty="0" smtClean="0">
                <a:latin typeface="Times New Roman" pitchFamily="18" charset="0"/>
                <a:cs typeface="Times New Roman" pitchFamily="18" charset="0"/>
              </a:rPr>
              <a:t>Metropolitan Area Network (MAN)</a:t>
            </a:r>
            <a:r>
              <a:rPr lang="id-ID" i="1" dirty="0" smtClean="0">
                <a:latin typeface="Times New Roman" pitchFamily="18" charset="0"/>
                <a:cs typeface="Times New Roman" pitchFamily="18" charset="0"/>
              </a:rPr>
              <a:t>: </a:t>
            </a:r>
            <a:r>
              <a:rPr lang="id-ID" sz="2400" dirty="0" smtClean="0"/>
              <a:t>mencakup area yang lebih luas dari LAN</a:t>
            </a:r>
            <a:endParaRPr lang="id-ID" dirty="0" smtClean="0">
              <a:latin typeface="Times New Roman" pitchFamily="18" charset="0"/>
              <a:cs typeface="Times New Roman" pitchFamily="18" charset="0"/>
            </a:endParaRPr>
          </a:p>
          <a:p>
            <a:pPr>
              <a:lnSpc>
                <a:spcPct val="150000"/>
              </a:lnSpc>
              <a:buNone/>
            </a:pPr>
            <a:endParaRPr lang="id-ID" dirty="0">
              <a:latin typeface="Times New Roman" pitchFamily="18" charset="0"/>
              <a:cs typeface="Times New Roman" pitchFamily="18" charset="0"/>
            </a:endParaRPr>
          </a:p>
        </p:txBody>
      </p:sp>
      <p:pic>
        <p:nvPicPr>
          <p:cNvPr id="4" name="Picture 3"/>
          <p:cNvPicPr>
            <a:picLocks noChangeAspect="1"/>
          </p:cNvPicPr>
          <p:nvPr/>
        </p:nvPicPr>
        <p:blipFill>
          <a:blip r:embed="rId2"/>
          <a:srcRect/>
          <a:stretch>
            <a:fillRect/>
          </a:stretch>
        </p:blipFill>
        <p:spPr bwMode="auto">
          <a:xfrm>
            <a:off x="1571604" y="2571744"/>
            <a:ext cx="5445125" cy="2663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pPr algn="just">
              <a:lnSpc>
                <a:spcPct val="150000"/>
              </a:lnSpc>
            </a:pPr>
            <a:r>
              <a:rPr lang="en-US" i="1" dirty="0" smtClean="0">
                <a:latin typeface="Times New Roman" pitchFamily="18" charset="0"/>
                <a:cs typeface="Times New Roman" pitchFamily="18" charset="0"/>
              </a:rPr>
              <a:t>Wide Area Network (WAN)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sebuah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jangkauannya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mencakup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daerah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geografis</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lebih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luas</a:t>
            </a:r>
            <a:r>
              <a:rPr lang="en-US" dirty="0" smtClean="0">
                <a:latin typeface="Times New Roman" pitchFamily="18" charset="0"/>
                <a:cs typeface="Times New Roman" pitchFamily="18" charset="0"/>
              </a:rPr>
              <a:t>, </a:t>
            </a:r>
            <a:endParaRPr lang="id-ID" dirty="0" smtClean="0">
              <a:latin typeface="Times New Roman" pitchFamily="18" charset="0"/>
              <a:cs typeface="Times New Roman" pitchFamily="18" charset="0"/>
            </a:endParaRPr>
          </a:p>
          <a:p>
            <a:pPr algn="just">
              <a:lnSpc>
                <a:spcPct val="150000"/>
              </a:lnSpc>
            </a:pPr>
            <a:endParaRPr lang="id-ID" dirty="0" smtClean="0">
              <a:latin typeface="Times New Roman" pitchFamily="18" charset="0"/>
              <a:cs typeface="Times New Roman" pitchFamily="18" charset="0"/>
            </a:endParaRPr>
          </a:p>
          <a:p>
            <a:pPr algn="just">
              <a:lnSpc>
                <a:spcPct val="150000"/>
              </a:lnSpc>
            </a:pPr>
            <a:endParaRPr lang="id-ID" dirty="0" smtClean="0">
              <a:latin typeface="Times New Roman" pitchFamily="18" charset="0"/>
              <a:cs typeface="Times New Roman" pitchFamily="18" charset="0"/>
            </a:endParaRPr>
          </a:p>
          <a:p>
            <a:pPr algn="just">
              <a:lnSpc>
                <a:spcPct val="150000"/>
              </a:lnSpc>
            </a:pPr>
            <a:endParaRPr lang="id-ID"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Internet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kumpulan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beberapa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jenis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berbeda</a:t>
            </a:r>
            <a:r>
              <a:rPr lang="en-US" dirty="0" smtClean="0">
                <a:latin typeface="Times New Roman" pitchFamily="18" charset="0"/>
                <a:cs typeface="Times New Roman" pitchFamily="18" charset="0"/>
              </a:rPr>
              <a:t> LAN, WAN, </a:t>
            </a:r>
            <a:r>
              <a:rPr lang="en-US" dirty="0" err="1" smtClean="0">
                <a:latin typeface="Times New Roman" pitchFamily="18" charset="0"/>
                <a:cs typeface="Times New Roman" pitchFamily="18" charset="0"/>
              </a:rPr>
              <a:t>atau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keduanya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mencakup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seluruh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dunia</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saling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terkoneksi</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lnSpc>
                <a:spcPct val="150000"/>
              </a:lnSpc>
            </a:pP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pic>
        <p:nvPicPr>
          <p:cNvPr id="4" name="Picture 5"/>
          <p:cNvPicPr>
            <a:picLocks noChangeAspect="1"/>
          </p:cNvPicPr>
          <p:nvPr/>
        </p:nvPicPr>
        <p:blipFill>
          <a:blip r:embed="rId2"/>
          <a:srcRect/>
          <a:stretch>
            <a:fillRect/>
          </a:stretch>
        </p:blipFill>
        <p:spPr bwMode="auto">
          <a:xfrm>
            <a:off x="1500166" y="2285993"/>
            <a:ext cx="5857916" cy="164307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lgn="just">
              <a:lnSpc>
                <a:spcPct val="150000"/>
              </a:lnSpc>
              <a:buNone/>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Tropologi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Jaringan</a:t>
            </a:r>
            <a:endParaRPr lang="id-ID" dirty="0" smtClean="0">
              <a:latin typeface="Times New Roman" pitchFamily="18" charset="0"/>
              <a:cs typeface="Times New Roman" pitchFamily="18" charset="0"/>
            </a:endParaRPr>
          </a:p>
          <a:p>
            <a:pPr algn="just">
              <a:lnSpc>
                <a:spcPct val="150000"/>
              </a:lnSpc>
              <a:buNone/>
            </a:pPr>
            <a:r>
              <a:rPr lang="id-ID"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Menurut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Sopandi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bukunya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mengenai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komputer</a:t>
            </a:r>
            <a:r>
              <a:rPr lang="en-US" dirty="0" smtClean="0">
                <a:latin typeface="Times New Roman" pitchFamily="18" charset="0"/>
                <a:cs typeface="Times New Roman" pitchFamily="18" charset="0"/>
              </a:rPr>
              <a:t> (2008 : 27-32)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susunan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atau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pemetaan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interkoneksi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antara</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suatu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baik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secara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fisik</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riil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virtual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menggambarkan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metode</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digunakan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melakukan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pengabelan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secara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fisik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suatu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lnSpc>
                <a:spcPct val="150000"/>
              </a:lnSpc>
              <a:buNone/>
            </a:pP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pPr algn="just">
              <a:lnSpc>
                <a:spcPct val="15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bus </a:t>
            </a:r>
            <a:r>
              <a:rPr lang="en-US" dirty="0" err="1" smtClean="0">
                <a:latin typeface="Times New Roman" pitchFamily="18" charset="0"/>
                <a:cs typeface="Times New Roman" pitchFamily="18" charset="0"/>
              </a:rPr>
              <a:t>merupakan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banyak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dipergunakan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masa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penggunaan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coaxial </a:t>
            </a:r>
            <a:r>
              <a:rPr lang="en-US" dirty="0" err="1" smtClean="0">
                <a:latin typeface="Times New Roman" pitchFamily="18" charset="0"/>
                <a:cs typeface="Times New Roman" pitchFamily="18" charset="0"/>
              </a:rPr>
              <a:t>menjamur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Karakteristik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yaitu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kedua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ujungnya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ditutup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dimana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sepanjang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terdapat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node-node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karena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sederhana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instalasi</a:t>
            </a:r>
            <a:r>
              <a:rPr lang="en-US" dirty="0" smtClean="0">
                <a:latin typeface="Times New Roman" pitchFamily="18" charset="0"/>
                <a:cs typeface="Times New Roman" pitchFamily="18" charset="0"/>
              </a:rPr>
              <a:t>, signal </a:t>
            </a:r>
            <a:r>
              <a:rPr lang="en-US" dirty="0" err="1" smtClean="0">
                <a:latin typeface="Times New Roman" pitchFamily="18" charset="0"/>
                <a:cs typeface="Times New Roman" pitchFamily="18" charset="0"/>
              </a:rPr>
              <a:t>melewati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mungkin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terjadi</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collision</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Grp="1" noChangeAspect="1" noChangeArrowheads="1"/>
          </p:cNvPicPr>
          <p:nvPr>
            <p:ph idx="1"/>
          </p:nvPr>
        </p:nvPicPr>
        <p:blipFill>
          <a:blip r:embed="rId2"/>
          <a:srcRect l="35243" t="24885" r="32639" b="34972"/>
          <a:stretch>
            <a:fillRect/>
          </a:stretch>
        </p:blipFill>
        <p:spPr bwMode="auto">
          <a:xfrm>
            <a:off x="1142976" y="2285992"/>
            <a:ext cx="7072361" cy="414340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err="1" smtClean="0">
                <a:latin typeface="Times New Roman" pitchFamily="18" charset="0"/>
                <a:cs typeface="Times New Roman" pitchFamily="18" charset="0"/>
              </a:rPr>
              <a:t>Perluasan</a:t>
            </a:r>
            <a:r>
              <a:rPr lang="en-US" sz="3100" b="1" dirty="0" smtClean="0">
                <a:latin typeface="Times New Roman" pitchFamily="18" charset="0"/>
                <a:cs typeface="Times New Roman" pitchFamily="18" charset="0"/>
              </a:rPr>
              <a:t> </a:t>
            </a:r>
            <a:r>
              <a:rPr lang="en-US" sz="3100" b="1" dirty="0" err="1" smtClean="0">
                <a:latin typeface="Times New Roman" pitchFamily="18" charset="0"/>
                <a:cs typeface="Times New Roman" pitchFamily="18" charset="0"/>
              </a:rPr>
              <a:t>Topologi</a:t>
            </a:r>
            <a:r>
              <a:rPr lang="en-US" sz="3100" b="1" dirty="0" smtClean="0">
                <a:latin typeface="Times New Roman" pitchFamily="18" charset="0"/>
                <a:cs typeface="Times New Roman" pitchFamily="18" charset="0"/>
              </a:rPr>
              <a:t> Bus </a:t>
            </a:r>
            <a:r>
              <a:rPr lang="en-US" sz="3100" b="1" dirty="0" err="1" smtClean="0">
                <a:latin typeface="Times New Roman" pitchFamily="18" charset="0"/>
                <a:cs typeface="Times New Roman" pitchFamily="18" charset="0"/>
              </a:rPr>
              <a:t>Menggunakan</a:t>
            </a:r>
            <a:r>
              <a:rPr lang="en-US" sz="3100" b="1" dirty="0" smtClean="0">
                <a:latin typeface="Times New Roman" pitchFamily="18" charset="0"/>
                <a:cs typeface="Times New Roman" pitchFamily="18" charset="0"/>
              </a:rPr>
              <a:t> Repeater</a:t>
            </a:r>
            <a:r>
              <a:rPr lang="id-ID" sz="5400" b="1" dirty="0" smtClean="0"/>
              <a:t/>
            </a:r>
            <a:br>
              <a:rPr lang="id-ID" sz="5400" b="1" dirty="0" smtClean="0"/>
            </a:br>
            <a:endParaRPr lang="id-ID" dirty="0"/>
          </a:p>
        </p:txBody>
      </p:sp>
      <p:pic>
        <p:nvPicPr>
          <p:cNvPr id="4" name="Picture 2"/>
          <p:cNvPicPr>
            <a:picLocks noGrp="1" noChangeAspect="1" noChangeArrowheads="1"/>
          </p:cNvPicPr>
          <p:nvPr>
            <p:ph idx="1"/>
          </p:nvPr>
        </p:nvPicPr>
        <p:blipFill>
          <a:blip r:embed="rId2"/>
          <a:srcRect/>
          <a:stretch>
            <a:fillRect/>
          </a:stretch>
        </p:blipFill>
        <p:spPr bwMode="auto">
          <a:xfrm>
            <a:off x="2190750" y="2324894"/>
            <a:ext cx="4762500" cy="36099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pPr algn="just">
              <a:lnSpc>
                <a:spcPct val="150000"/>
              </a:lnSpc>
            </a:pP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ring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informasi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data </a:t>
            </a:r>
            <a:r>
              <a:rPr lang="en-US" dirty="0" err="1" smtClean="0">
                <a:latin typeface="Times New Roman" pitchFamily="18" charset="0"/>
                <a:cs typeface="Times New Roman" pitchFamily="18" charset="0"/>
              </a:rPr>
              <a:t>serta</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traffic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disalurkan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sedemikian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rupa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Karakteristik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yaitu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lingkaran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tertutup</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berisi</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node-node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sederhana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layout</a:t>
            </a:r>
            <a:r>
              <a:rPr lang="en-US" dirty="0" smtClean="0">
                <a:latin typeface="Times New Roman" pitchFamily="18" charset="0"/>
                <a:cs typeface="Times New Roman" pitchFamily="18" charset="0"/>
              </a:rPr>
              <a:t>, signal </a:t>
            </a:r>
            <a:r>
              <a:rPr lang="en-US" dirty="0" err="1" smtClean="0">
                <a:latin typeface="Times New Roman" pitchFamily="18" charset="0"/>
                <a:cs typeface="Times New Roman" pitchFamily="18" charset="0"/>
              </a:rPr>
              <a:t>mengalir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sehingga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menghindarkan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terjadinya</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collision</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612775" y="785794"/>
            <a:ext cx="8153400" cy="5310206"/>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Jaringan</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komputer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adalah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sebuah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sistem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terdiri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atas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computer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perangkat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jaringan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lainnya</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bekerja</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bersama-sama</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untuk</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mencapai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suatu</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tujuan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sama</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p:txBody>
      </p:sp>
      <p:pic>
        <p:nvPicPr>
          <p:cNvPr id="12" name="Picture 2"/>
          <p:cNvPicPr>
            <a:picLocks noChangeAspect="1" noChangeArrowheads="1"/>
          </p:cNvPicPr>
          <p:nvPr/>
        </p:nvPicPr>
        <p:blipFill>
          <a:blip r:embed="rId2"/>
          <a:srcRect/>
          <a:stretch>
            <a:fillRect/>
          </a:stretch>
        </p:blipFill>
        <p:spPr bwMode="auto">
          <a:xfrm>
            <a:off x="2000232" y="2643182"/>
            <a:ext cx="5129213" cy="260508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Grp="1" noChangeAspect="1" noChangeArrowheads="1"/>
          </p:cNvPicPr>
          <p:nvPr>
            <p:ph idx="1"/>
          </p:nvPr>
        </p:nvPicPr>
        <p:blipFill>
          <a:blip r:embed="rId2"/>
          <a:srcRect l="32639" t="39552" r="36111" b="21848"/>
          <a:stretch>
            <a:fillRect/>
          </a:stretch>
        </p:blipFill>
        <p:spPr bwMode="auto">
          <a:xfrm>
            <a:off x="2071670" y="1714488"/>
            <a:ext cx="5452148" cy="37862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fontScale="92500"/>
          </a:bodyPr>
          <a:lstStyle/>
          <a:p>
            <a:pPr algn="just">
              <a:lnSpc>
                <a:spcPct val="15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star </a:t>
            </a:r>
            <a:r>
              <a:rPr lang="en-US" dirty="0" err="1" smtClean="0">
                <a:latin typeface="Times New Roman" pitchFamily="18" charset="0"/>
                <a:cs typeface="Times New Roman" pitchFamily="18" charset="0"/>
              </a:rPr>
              <a:t>merupakan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banyak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diberbagai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tempat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karena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kemudahan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menambah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mengurangi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atau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mendeteksi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kerusakan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Karakteristik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yaitu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setiap</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berkomunikasi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langsung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dengan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central node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traffic</a:t>
            </a:r>
            <a:r>
              <a:rPr lang="en-US" dirty="0" smtClean="0">
                <a:latin typeface="Times New Roman" pitchFamily="18" charset="0"/>
                <a:cs typeface="Times New Roman" pitchFamily="18" charset="0"/>
              </a:rPr>
              <a:t> data </a:t>
            </a:r>
            <a:r>
              <a:rPr lang="en-US" dirty="0" err="1" smtClean="0">
                <a:latin typeface="Times New Roman" pitchFamily="18" charset="0"/>
                <a:cs typeface="Times New Roman" pitchFamily="18" charset="0"/>
              </a:rPr>
              <a:t>mengalir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dari</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central 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kembali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mudah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dikembangkan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karena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setiap</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memiliki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langsung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terhubung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a:t>
            </a:r>
            <a:r>
              <a:rPr lang="en-US" dirty="0" smtClean="0">
                <a:latin typeface="Times New Roman" pitchFamily="18" charset="0"/>
                <a:cs typeface="Times New Roman" pitchFamily="18" charset="0"/>
              </a:rPr>
              <a:t> central </a:t>
            </a:r>
            <a:r>
              <a:rPr lang="en-US" i="1" dirty="0" smtClean="0">
                <a:latin typeface="Times New Roman" pitchFamily="18" charset="0"/>
                <a:cs typeface="Times New Roman" pitchFamily="18" charset="0"/>
              </a:rPr>
              <a:t>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keunggulan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jika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node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terputus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maka</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lainnya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tidak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terganggu</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srcRect l="32639" t="51904" r="40451" b="7952"/>
          <a:stretch>
            <a:fillRect/>
          </a:stretch>
        </p:blipFill>
        <p:spPr bwMode="auto">
          <a:xfrm>
            <a:off x="1285852" y="1285860"/>
            <a:ext cx="5500726" cy="461351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lgn="just">
              <a:lnSpc>
                <a:spcPct val="150000"/>
              </a:lnSpc>
              <a:buNone/>
            </a:pP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tree </a:t>
            </a:r>
            <a:r>
              <a:rPr lang="en-US" dirty="0" err="1" smtClean="0">
                <a:latin typeface="Times New Roman" pitchFamily="18" charset="0"/>
                <a:cs typeface="Times New Roman" pitchFamily="18" charset="0"/>
              </a:rPr>
              <a:t>merupakan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dimana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merupakan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gabungan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atau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kombinasi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ketiga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yaitu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star,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ring,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bus.</a:t>
            </a: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srcRect l="32639" t="41868" r="38715" b="10268"/>
          <a:stretch>
            <a:fillRect/>
          </a:stretch>
        </p:blipFill>
        <p:spPr bwMode="auto">
          <a:xfrm>
            <a:off x="1428728" y="751134"/>
            <a:ext cx="5929354" cy="5570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a:bodyPr>
          <a:lstStyle/>
          <a:p>
            <a:pPr algn="just">
              <a:lnSpc>
                <a:spcPct val="150000"/>
              </a:lnSpc>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Peralatan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Jaringan</a:t>
            </a:r>
            <a:r>
              <a:rPr lang="en-US" b="1" dirty="0" smtClean="0">
                <a:latin typeface="Times New Roman" pitchFamily="18" charset="0"/>
                <a:cs typeface="Times New Roman" pitchFamily="18" charset="0"/>
              </a:rPr>
              <a:t> </a:t>
            </a:r>
            <a:endParaRPr lang="id-ID"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beberapa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peralatan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digunakan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peralatan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perkantoran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perusahan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besar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Peralatan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 </a:t>
            </a:r>
            <a:endParaRPr lang="id-ID"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1. Network Interface Card </a:t>
            </a:r>
            <a:endParaRPr lang="id-ID"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a:t>
            </a: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Grp="1" noChangeAspect="1" noChangeArrowheads="1"/>
          </p:cNvPicPr>
          <p:nvPr>
            <p:ph idx="1"/>
          </p:nvPr>
        </p:nvPicPr>
        <p:blipFill>
          <a:blip r:embed="rId2"/>
          <a:srcRect l="35243" t="54992" r="37847" b="12584"/>
          <a:stretch>
            <a:fillRect/>
          </a:stretch>
        </p:blipFill>
        <p:spPr bwMode="auto">
          <a:xfrm>
            <a:off x="1557997" y="1214421"/>
            <a:ext cx="6514465" cy="44130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normAutofit/>
          </a:bodyPr>
          <a:lstStyle/>
          <a:p>
            <a:pPr algn="just">
              <a:lnSpc>
                <a:spcPct val="150000"/>
              </a:lnSpc>
              <a:buNone/>
            </a:pPr>
            <a:r>
              <a:rPr lang="en-US" dirty="0" smtClean="0">
                <a:latin typeface="Times New Roman" pitchFamily="18" charset="0"/>
                <a:cs typeface="Times New Roman" pitchFamily="18" charset="0"/>
              </a:rPr>
              <a:t> Modem </a:t>
            </a:r>
            <a:endParaRPr lang="id-ID" dirty="0" smtClean="0">
              <a:latin typeface="Times New Roman" pitchFamily="18" charset="0"/>
              <a:cs typeface="Times New Roman" pitchFamily="18" charset="0"/>
            </a:endParaRPr>
          </a:p>
          <a:p>
            <a:pPr algn="just">
              <a:lnSpc>
                <a:spcPct val="150000"/>
              </a:lnSpc>
              <a:buNone/>
            </a:pPr>
            <a:r>
              <a:rPr lang="id-ID"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Modem </a:t>
            </a:r>
            <a:r>
              <a:rPr lang="en-US" dirty="0" err="1" smtClean="0">
                <a:latin typeface="Times New Roman" pitchFamily="18" charset="0"/>
                <a:cs typeface="Times New Roman" pitchFamily="18" charset="0"/>
              </a:rPr>
              <a:t>atau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Modul</a:t>
            </a:r>
            <a:r>
              <a:rPr lang="en-US" dirty="0" smtClean="0">
                <a:latin typeface="Times New Roman" pitchFamily="18" charset="0"/>
                <a:cs typeface="Times New Roman" pitchFamily="18" charset="0"/>
              </a:rPr>
              <a:t> the Modulator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peralatan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digunakan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terhubung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internet </a:t>
            </a:r>
            <a:r>
              <a:rPr lang="en-US" dirty="0" err="1" smtClean="0">
                <a:latin typeface="Times New Roman" pitchFamily="18" charset="0"/>
                <a:cs typeface="Times New Roman" pitchFamily="18" charset="0"/>
              </a:rPr>
              <a:t>menggunakan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telepon</a:t>
            </a:r>
            <a:r>
              <a:rPr lang="en-US" dirty="0" smtClean="0">
                <a:latin typeface="Times New Roman" pitchFamily="18" charset="0"/>
                <a:cs typeface="Times New Roman" pitchFamily="18" charset="0"/>
              </a:rPr>
              <a:t>. </a:t>
            </a:r>
            <a:endParaRPr lang="id-ID"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HUB </a:t>
            </a:r>
            <a:r>
              <a:rPr lang="en-US" dirty="0" err="1" smtClean="0">
                <a:latin typeface="Times New Roman" pitchFamily="18" charset="0"/>
                <a:cs typeface="Times New Roman" pitchFamily="18" charset="0"/>
              </a:rPr>
              <a:t>atau</a:t>
            </a:r>
            <a:r>
              <a:rPr lang="en-US" dirty="0" smtClean="0">
                <a:latin typeface="Times New Roman" pitchFamily="18" charset="0"/>
                <a:cs typeface="Times New Roman" pitchFamily="18" charset="0"/>
              </a:rPr>
              <a:t> Switch </a:t>
            </a:r>
            <a:r>
              <a:rPr lang="en-US" dirty="0" err="1" smtClean="0">
                <a:latin typeface="Times New Roman" pitchFamily="18" charset="0"/>
                <a:cs typeface="Times New Roman" pitchFamily="18" charset="0"/>
              </a:rPr>
              <a:t>digunakan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menghubungkan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setiap</a:t>
            </a:r>
            <a:r>
              <a:rPr lang="en-US" dirty="0" smtClean="0">
                <a:latin typeface="Times New Roman" pitchFamily="18" charset="0"/>
                <a:cs typeface="Times New Roman" pitchFamily="18" charset="0"/>
              </a:rPr>
              <a:t> node </a:t>
            </a:r>
            <a:r>
              <a:rPr lang="en-US" dirty="0" err="1" smtClean="0">
                <a:latin typeface="Times New Roman" pitchFamily="18" charset="0"/>
                <a:cs typeface="Times New Roman" pitchFamily="18" charset="0"/>
              </a:rPr>
              <a:t>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LAN. </a:t>
            </a:r>
            <a:r>
              <a:rPr lang="en-US" dirty="0" err="1" smtClean="0">
                <a:latin typeface="Times New Roman" pitchFamily="18" charset="0"/>
                <a:cs typeface="Times New Roman" pitchFamily="18" charset="0"/>
              </a:rPr>
              <a:t>Peralatan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sering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topologi</a:t>
            </a:r>
            <a:r>
              <a:rPr lang="en-US" dirty="0" smtClean="0">
                <a:latin typeface="Times New Roman" pitchFamily="18" charset="0"/>
                <a:cs typeface="Times New Roman" pitchFamily="18" charset="0"/>
              </a:rPr>
              <a:t> star. </a:t>
            </a:r>
            <a:r>
              <a:rPr lang="en-US" dirty="0" err="1" smtClean="0">
                <a:latin typeface="Times New Roman" pitchFamily="18" charset="0"/>
                <a:cs typeface="Times New Roman" pitchFamily="18" charset="0"/>
              </a:rPr>
              <a:t>Perbedaan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antara</a:t>
            </a:r>
            <a:r>
              <a:rPr lang="en-US" dirty="0" smtClean="0">
                <a:latin typeface="Times New Roman" pitchFamily="18" charset="0"/>
                <a:cs typeface="Times New Roman" pitchFamily="18" charset="0"/>
              </a:rPr>
              <a:t> HUB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Switch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kecepatan</a:t>
            </a:r>
            <a:r>
              <a:rPr lang="en-US" dirty="0" smtClean="0">
                <a:latin typeface="Times New Roman" pitchFamily="18" charset="0"/>
                <a:cs typeface="Times New Roman" pitchFamily="18" charset="0"/>
              </a:rPr>
              <a:t> transfer </a:t>
            </a:r>
            <a:r>
              <a:rPr lang="en-US" dirty="0" err="1" smtClean="0">
                <a:latin typeface="Times New Roman" pitchFamily="18" charset="0"/>
                <a:cs typeface="Times New Roman" pitchFamily="18" charset="0"/>
              </a:rPr>
              <a:t>datanya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Yaitu</a:t>
            </a:r>
            <a:r>
              <a:rPr lang="en-US" dirty="0" smtClean="0">
                <a:latin typeface="Times New Roman" pitchFamily="18" charset="0"/>
                <a:cs typeface="Times New Roman" pitchFamily="18" charset="0"/>
              </a:rPr>
              <a:t> 10:100 Mbps. </a:t>
            </a: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srcRect l="28298" t="39552" r="33507" b="35744"/>
          <a:stretch>
            <a:fillRect/>
          </a:stretch>
        </p:blipFill>
        <p:spPr bwMode="auto">
          <a:xfrm>
            <a:off x="1571603" y="1571612"/>
            <a:ext cx="6679453" cy="385765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lnSpcReduction="10000"/>
          </a:bodyPr>
          <a:lstStyle/>
          <a:p>
            <a:pPr algn="just">
              <a:lnSpc>
                <a:spcPct val="150000"/>
              </a:lnSpc>
            </a:pPr>
            <a:r>
              <a:rPr lang="en-US" dirty="0" smtClean="0">
                <a:latin typeface="Times New Roman" pitchFamily="18" charset="0"/>
                <a:cs typeface="Times New Roman" pitchFamily="18" charset="0"/>
              </a:rPr>
              <a:t>Bridge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peralatan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digunakan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memperluas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memecah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Bridge </a:t>
            </a:r>
            <a:r>
              <a:rPr lang="en-US" dirty="0" err="1" smtClean="0">
                <a:latin typeface="Times New Roman" pitchFamily="18" charset="0"/>
                <a:cs typeface="Times New Roman" pitchFamily="18" charset="0"/>
              </a:rPr>
              <a:t>berfungsi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menghubungkan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menggabungkan</a:t>
            </a:r>
            <a:r>
              <a:rPr lang="en-US" dirty="0" smtClean="0">
                <a:latin typeface="Times New Roman" pitchFamily="18" charset="0"/>
                <a:cs typeface="Times New Roman" pitchFamily="18" charset="0"/>
              </a:rPr>
              <a:t> media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tidak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seperti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unshielded twisted pair </a:t>
            </a:r>
            <a:r>
              <a:rPr lang="en-US" dirty="0" smtClean="0">
                <a:latin typeface="Times New Roman" pitchFamily="18" charset="0"/>
                <a:cs typeface="Times New Roman" pitchFamily="18" charset="0"/>
              </a:rPr>
              <a:t>(UTP)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kabel</a:t>
            </a:r>
            <a:r>
              <a:rPr lang="en-US" dirty="0" smtClean="0">
                <a:latin typeface="Times New Roman" pitchFamily="18" charset="0"/>
                <a:cs typeface="Times New Roman" pitchFamily="18" charset="0"/>
              </a:rPr>
              <a:t> fiber-optic, </a:t>
            </a:r>
            <a:r>
              <a:rPr lang="en-US" dirty="0" err="1" smtClean="0">
                <a:latin typeface="Times New Roman" pitchFamily="18" charset="0"/>
                <a:cs typeface="Times New Roman" pitchFamily="18" charset="0"/>
              </a:rPr>
              <a:t>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menggabungkan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arsitektur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berbeda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seperti</a:t>
            </a:r>
            <a:r>
              <a:rPr lang="en-US" dirty="0" smtClean="0">
                <a:latin typeface="Times New Roman" pitchFamily="18" charset="0"/>
                <a:cs typeface="Times New Roman" pitchFamily="18" charset="0"/>
              </a:rPr>
              <a:t> Token Ring. Bridge </a:t>
            </a:r>
            <a:r>
              <a:rPr lang="en-US" dirty="0" err="1" smtClean="0">
                <a:latin typeface="Times New Roman" pitchFamily="18" charset="0"/>
                <a:cs typeface="Times New Roman" pitchFamily="18" charset="0"/>
              </a:rPr>
              <a:t>me</a:t>
            </a:r>
            <a:r>
              <a:rPr lang="en-US" i="1" dirty="0" err="1" smtClean="0">
                <a:latin typeface="Times New Roman" pitchFamily="18" charset="0"/>
                <a:cs typeface="Times New Roman" pitchFamily="18" charset="0"/>
              </a:rPr>
              <a:t>regenerate</a:t>
            </a:r>
            <a:r>
              <a:rPr lang="en-US" i="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sinyal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tetapi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tidak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melakukan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konversi</a:t>
            </a:r>
            <a:r>
              <a:rPr lang="en-US" dirty="0" smtClean="0">
                <a:latin typeface="Times New Roman" pitchFamily="18" charset="0"/>
                <a:cs typeface="Times New Roman" pitchFamily="18" charset="0"/>
              </a:rPr>
              <a:t> protocol, </a:t>
            </a:r>
            <a:r>
              <a:rPr lang="en-US" dirty="0" err="1" smtClean="0">
                <a:latin typeface="Times New Roman" pitchFamily="18" charset="0"/>
                <a:cs typeface="Times New Roman" pitchFamily="18" charset="0"/>
              </a:rPr>
              <a:t>jadi</a:t>
            </a:r>
            <a:r>
              <a:rPr lang="en-US" dirty="0" smtClean="0">
                <a:latin typeface="Times New Roman" pitchFamily="18" charset="0"/>
                <a:cs typeface="Times New Roman" pitchFamily="18" charset="0"/>
              </a:rPr>
              <a:t> protocol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sama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seperti</a:t>
            </a:r>
            <a:r>
              <a:rPr lang="en-US" dirty="0" smtClean="0">
                <a:latin typeface="Times New Roman" pitchFamily="18" charset="0"/>
                <a:cs typeface="Times New Roman" pitchFamily="18" charset="0"/>
              </a:rPr>
              <a:t> TCP/IP) </a:t>
            </a:r>
            <a:r>
              <a:rPr lang="en-US" dirty="0" err="1" smtClean="0">
                <a:latin typeface="Times New Roman" pitchFamily="18" charset="0"/>
                <a:cs typeface="Times New Roman" pitchFamily="18" charset="0"/>
              </a:rPr>
              <a:t>harus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berjalan</a:t>
            </a:r>
            <a:r>
              <a:rPr lang="en-US" dirty="0" smtClean="0">
                <a:latin typeface="Times New Roman" pitchFamily="18" charset="0"/>
                <a:cs typeface="Times New Roman" pitchFamily="18" charset="0"/>
              </a:rPr>
              <a:t> </a:t>
            </a:r>
            <a:endParaRPr lang="id-ID" dirty="0" smtClean="0">
              <a:latin typeface="Times New Roman" pitchFamily="18" charset="0"/>
              <a:cs typeface="Times New Roman" pitchFamily="18" charset="0"/>
            </a:endParaRPr>
          </a:p>
          <a:p>
            <a:pPr algn="just">
              <a:lnSpc>
                <a:spcPct val="150000"/>
              </a:lnSpc>
              <a:buNone/>
            </a:pPr>
            <a:endParaRPr lang="id-ID"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Jaringan</a:t>
            </a:r>
            <a:r>
              <a:rPr lang="en-US" dirty="0" smtClean="0"/>
              <a:t> </a:t>
            </a:r>
            <a:r>
              <a:rPr lang="en-US" dirty="0" err="1" smtClean="0"/>
              <a:t>Komputer</a:t>
            </a:r>
            <a:endParaRPr lang="id-ID" dirty="0"/>
          </a:p>
        </p:txBody>
      </p:sp>
      <p:sp>
        <p:nvSpPr>
          <p:cNvPr id="3" name="Content Placeholder 2"/>
          <p:cNvSpPr>
            <a:spLocks noGrp="1"/>
          </p:cNvSpPr>
          <p:nvPr>
            <p:ph idx="1"/>
          </p:nvPr>
        </p:nvSpPr>
        <p:spPr/>
        <p:txBody>
          <a:bodyPr/>
          <a:lstStyle/>
          <a:p>
            <a:pPr>
              <a:buNone/>
            </a:pPr>
            <a:r>
              <a:rPr lang="en-US" dirty="0" err="1" smtClean="0"/>
              <a:t>Tujuan</a:t>
            </a:r>
            <a:r>
              <a:rPr lang="en-US" dirty="0" smtClean="0"/>
              <a:t> </a:t>
            </a:r>
            <a:r>
              <a:rPr lang="en-US" dirty="0" err="1" smtClean="0"/>
              <a:t>dari</a:t>
            </a:r>
            <a:r>
              <a:rPr lang="en-US" dirty="0" smtClean="0"/>
              <a:t> </a:t>
            </a:r>
            <a:r>
              <a:rPr lang="en-US" dirty="0" err="1" smtClean="0"/>
              <a:t>jaringan</a:t>
            </a:r>
            <a:r>
              <a:rPr lang="en-US" dirty="0" smtClean="0"/>
              <a:t> </a:t>
            </a:r>
            <a:r>
              <a:rPr lang="en-US" dirty="0" err="1" smtClean="0"/>
              <a:t>komputer</a:t>
            </a:r>
            <a:r>
              <a:rPr lang="en-US" dirty="0" smtClean="0"/>
              <a:t> </a:t>
            </a:r>
            <a:r>
              <a:rPr lang="en-US" dirty="0" err="1" smtClean="0"/>
              <a:t>adalah</a:t>
            </a:r>
            <a:r>
              <a:rPr lang="en-US" dirty="0" smtClean="0"/>
              <a:t>:</a:t>
            </a:r>
          </a:p>
          <a:p>
            <a:r>
              <a:rPr lang="en-US" dirty="0" err="1" smtClean="0"/>
              <a:t>Membagi</a:t>
            </a:r>
            <a:r>
              <a:rPr lang="en-US" dirty="0" smtClean="0"/>
              <a:t> </a:t>
            </a:r>
            <a:r>
              <a:rPr lang="en-US" dirty="0" err="1" smtClean="0"/>
              <a:t>sumber</a:t>
            </a:r>
            <a:r>
              <a:rPr lang="en-US" dirty="0" smtClean="0"/>
              <a:t> </a:t>
            </a:r>
            <a:r>
              <a:rPr lang="en-US" dirty="0" err="1" smtClean="0"/>
              <a:t>daya</a:t>
            </a:r>
            <a:r>
              <a:rPr lang="en-US" dirty="0" smtClean="0"/>
              <a:t>: </a:t>
            </a:r>
            <a:r>
              <a:rPr lang="en-US" dirty="0" err="1" smtClean="0"/>
              <a:t>contohnya</a:t>
            </a:r>
            <a:r>
              <a:rPr lang="en-US" dirty="0" smtClean="0"/>
              <a:t> </a:t>
            </a:r>
            <a:r>
              <a:rPr lang="en-US" dirty="0" err="1" smtClean="0"/>
              <a:t>berbagi</a:t>
            </a:r>
            <a:r>
              <a:rPr lang="en-US" dirty="0" smtClean="0"/>
              <a:t> </a:t>
            </a:r>
            <a:r>
              <a:rPr lang="en-US" dirty="0" err="1" smtClean="0"/>
              <a:t>pemakaian</a:t>
            </a:r>
            <a:r>
              <a:rPr lang="en-US" dirty="0" smtClean="0"/>
              <a:t> </a:t>
            </a:r>
            <a:r>
              <a:rPr lang="en-US" dirty="0" smtClean="0">
                <a:hlinkClick r:id="rId2" tooltip="Printer"/>
              </a:rPr>
              <a:t>printer</a:t>
            </a:r>
            <a:r>
              <a:rPr lang="en-US" dirty="0" smtClean="0"/>
              <a:t>, </a:t>
            </a:r>
            <a:r>
              <a:rPr lang="en-US" dirty="0" smtClean="0">
                <a:hlinkClick r:id="rId3" tooltip="CPU"/>
              </a:rPr>
              <a:t>CPU</a:t>
            </a:r>
            <a:r>
              <a:rPr lang="en-US" dirty="0" smtClean="0"/>
              <a:t>, </a:t>
            </a:r>
            <a:r>
              <a:rPr lang="en-US" dirty="0" err="1" smtClean="0">
                <a:hlinkClick r:id="rId4" tooltip="Memori"/>
              </a:rPr>
              <a:t>memori</a:t>
            </a:r>
            <a:r>
              <a:rPr lang="en-US" dirty="0" smtClean="0"/>
              <a:t>, </a:t>
            </a:r>
            <a:r>
              <a:rPr lang="en-US" dirty="0" err="1" smtClean="0">
                <a:hlinkClick r:id="rId5" tooltip="Harddisk"/>
              </a:rPr>
              <a:t>harddisk</a:t>
            </a:r>
            <a:endParaRPr lang="en-US" dirty="0" smtClean="0"/>
          </a:p>
          <a:p>
            <a:r>
              <a:rPr lang="en-US" dirty="0" err="1" smtClean="0"/>
              <a:t>Komunikasi</a:t>
            </a:r>
            <a:r>
              <a:rPr lang="en-US" dirty="0" smtClean="0"/>
              <a:t>: </a:t>
            </a:r>
            <a:r>
              <a:rPr lang="en-US" dirty="0" err="1" smtClean="0"/>
              <a:t>contohnya</a:t>
            </a:r>
            <a:r>
              <a:rPr lang="en-US" dirty="0" smtClean="0"/>
              <a:t> </a:t>
            </a:r>
            <a:r>
              <a:rPr lang="en-US" dirty="0" err="1" smtClean="0">
                <a:hlinkClick r:id="rId6" tooltip="Surat elektronik"/>
              </a:rPr>
              <a:t>surat</a:t>
            </a:r>
            <a:r>
              <a:rPr lang="en-US" dirty="0" smtClean="0">
                <a:hlinkClick r:id="rId6" tooltip="Surat elektronik"/>
              </a:rPr>
              <a:t> </a:t>
            </a:r>
            <a:r>
              <a:rPr lang="en-US" dirty="0" err="1" smtClean="0">
                <a:hlinkClick r:id="rId6" tooltip="Surat elektronik"/>
              </a:rPr>
              <a:t>elektronik</a:t>
            </a:r>
            <a:r>
              <a:rPr lang="en-US" dirty="0" smtClean="0"/>
              <a:t>, </a:t>
            </a:r>
            <a:r>
              <a:rPr lang="en-US" i="1" dirty="0" smtClean="0">
                <a:hlinkClick r:id="rId7" tooltip="Instant messaging"/>
              </a:rPr>
              <a:t>instant messaging</a:t>
            </a:r>
            <a:r>
              <a:rPr lang="en-US" dirty="0" smtClean="0"/>
              <a:t>, </a:t>
            </a:r>
            <a:r>
              <a:rPr lang="en-US" i="1" dirty="0" smtClean="0">
                <a:hlinkClick r:id="rId8" tooltip="Chatting"/>
              </a:rPr>
              <a:t>chatting</a:t>
            </a:r>
            <a:endParaRPr lang="en-US" dirty="0" smtClean="0"/>
          </a:p>
          <a:p>
            <a:r>
              <a:rPr lang="en-US" dirty="0" err="1" smtClean="0"/>
              <a:t>Akses</a:t>
            </a:r>
            <a:r>
              <a:rPr lang="en-US" dirty="0" smtClean="0"/>
              <a:t> </a:t>
            </a:r>
            <a:r>
              <a:rPr lang="en-US" dirty="0" err="1" smtClean="0"/>
              <a:t>informasi</a:t>
            </a:r>
            <a:r>
              <a:rPr lang="en-US" dirty="0" smtClean="0"/>
              <a:t>: </a:t>
            </a:r>
            <a:r>
              <a:rPr lang="en-US" dirty="0" err="1" smtClean="0"/>
              <a:t>contohnya</a:t>
            </a:r>
            <a:r>
              <a:rPr lang="en-US" dirty="0" smtClean="0"/>
              <a:t> </a:t>
            </a:r>
            <a:r>
              <a:rPr lang="en-US" i="1" dirty="0" smtClean="0"/>
              <a:t>web browsing</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Grp="1" noChangeAspect="1" noChangeArrowheads="1"/>
          </p:cNvPicPr>
          <p:nvPr>
            <p:ph idx="1"/>
          </p:nvPr>
        </p:nvPicPr>
        <p:blipFill>
          <a:blip r:embed="rId2"/>
          <a:srcRect l="39935" t="40543" r="39020" b="31790"/>
          <a:stretch>
            <a:fillRect/>
          </a:stretch>
        </p:blipFill>
        <p:spPr bwMode="auto">
          <a:xfrm>
            <a:off x="1928794" y="1500174"/>
            <a:ext cx="5605781" cy="414340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3342"/>
          </a:xfrm>
        </p:spPr>
        <p:txBody>
          <a:bodyPr>
            <a:normAutofit/>
          </a:bodyPr>
          <a:lstStyle/>
          <a:p>
            <a:pPr lvl="0"/>
            <a:r>
              <a:rPr lang="en-US" sz="2400" dirty="0" smtClean="0"/>
              <a:t>6. Router </a:t>
            </a:r>
            <a:r>
              <a:rPr lang="id-ID" sz="2400" dirty="0" smtClean="0"/>
              <a:t/>
            </a:r>
            <a:br>
              <a:rPr lang="id-ID" sz="2400" dirty="0" smtClean="0"/>
            </a:br>
            <a:r>
              <a:rPr lang="en-US" sz="2400" dirty="0" smtClean="0"/>
              <a:t>Router </a:t>
            </a:r>
            <a:r>
              <a:rPr lang="en-US" sz="2400" dirty="0" err="1" smtClean="0"/>
              <a:t>adalah</a:t>
            </a:r>
            <a:r>
              <a:rPr lang="en-US" sz="2400" dirty="0" smtClean="0"/>
              <a:t> </a:t>
            </a:r>
            <a:r>
              <a:rPr lang="en-US" sz="2400" dirty="0" err="1" smtClean="0"/>
              <a:t>peralatan</a:t>
            </a:r>
            <a:r>
              <a:rPr lang="en-US" sz="2400" dirty="0" smtClean="0"/>
              <a:t> </a:t>
            </a:r>
            <a:r>
              <a:rPr lang="en-US" sz="2400" dirty="0" err="1" smtClean="0"/>
              <a:t>jaringan</a:t>
            </a:r>
            <a:r>
              <a:rPr lang="en-US" sz="2400" dirty="0" smtClean="0"/>
              <a:t> yang </a:t>
            </a:r>
            <a:r>
              <a:rPr lang="en-US" sz="2400" dirty="0" err="1" smtClean="0"/>
              <a:t>digunakan</a:t>
            </a:r>
            <a:r>
              <a:rPr lang="en-US" sz="2400" dirty="0" smtClean="0"/>
              <a:t> </a:t>
            </a:r>
            <a:r>
              <a:rPr lang="en-US" sz="2400" dirty="0" err="1" smtClean="0"/>
              <a:t>untuk</a:t>
            </a:r>
            <a:r>
              <a:rPr lang="en-US" sz="2400" dirty="0" smtClean="0"/>
              <a:t> </a:t>
            </a:r>
            <a:r>
              <a:rPr lang="en-US" sz="2400" dirty="0" err="1" smtClean="0"/>
              <a:t>memperluas</a:t>
            </a:r>
            <a:r>
              <a:rPr lang="en-US" sz="2400" dirty="0" smtClean="0"/>
              <a:t> </a:t>
            </a:r>
            <a:r>
              <a:rPr lang="en-US" sz="2400" dirty="0" err="1" smtClean="0"/>
              <a:t>atau</a:t>
            </a:r>
            <a:r>
              <a:rPr lang="en-US" sz="2400" dirty="0" smtClean="0"/>
              <a:t> </a:t>
            </a:r>
            <a:r>
              <a:rPr lang="en-US" sz="2400" dirty="0" err="1" smtClean="0"/>
              <a:t>memecah</a:t>
            </a:r>
            <a:r>
              <a:rPr lang="en-US" sz="2400" dirty="0" smtClean="0"/>
              <a:t> </a:t>
            </a:r>
            <a:r>
              <a:rPr lang="en-US" sz="2400" dirty="0" err="1" smtClean="0"/>
              <a:t>jaringan</a:t>
            </a:r>
            <a:r>
              <a:rPr lang="en-US" sz="2400" dirty="0" smtClean="0"/>
              <a:t> </a:t>
            </a:r>
            <a:r>
              <a:rPr lang="en-US" sz="2400" dirty="0" err="1" smtClean="0"/>
              <a:t>dengan</a:t>
            </a:r>
            <a:r>
              <a:rPr lang="en-US" sz="2400" dirty="0" smtClean="0"/>
              <a:t> </a:t>
            </a:r>
            <a:r>
              <a:rPr lang="en-US" sz="2400" dirty="0" err="1" smtClean="0"/>
              <a:t>melanjutkan</a:t>
            </a:r>
            <a:r>
              <a:rPr lang="en-US" sz="2400" dirty="0" smtClean="0"/>
              <a:t> </a:t>
            </a:r>
            <a:r>
              <a:rPr lang="en-US" sz="2400" dirty="0" err="1" smtClean="0"/>
              <a:t>paket-paket</a:t>
            </a:r>
            <a:r>
              <a:rPr lang="en-US" sz="2400" dirty="0" smtClean="0"/>
              <a:t> </a:t>
            </a:r>
            <a:r>
              <a:rPr lang="en-US" sz="2400" dirty="0" err="1" smtClean="0"/>
              <a:t>dari</a:t>
            </a:r>
            <a:r>
              <a:rPr lang="en-US" sz="2400" dirty="0" smtClean="0"/>
              <a:t> </a:t>
            </a:r>
            <a:r>
              <a:rPr lang="en-US" sz="2400" dirty="0" err="1" smtClean="0"/>
              <a:t>satu</a:t>
            </a:r>
            <a:r>
              <a:rPr lang="en-US" sz="2400" dirty="0" smtClean="0"/>
              <a:t> </a:t>
            </a:r>
            <a:r>
              <a:rPr lang="en-US" sz="2400" dirty="0" err="1" smtClean="0"/>
              <a:t>jaringan</a:t>
            </a:r>
            <a:r>
              <a:rPr lang="en-US" sz="2400" dirty="0" smtClean="0"/>
              <a:t> </a:t>
            </a:r>
            <a:r>
              <a:rPr lang="en-US" sz="2400" dirty="0" err="1" smtClean="0"/>
              <a:t>logika</a:t>
            </a:r>
            <a:r>
              <a:rPr lang="en-US" sz="2400" dirty="0" smtClean="0"/>
              <a:t> </a:t>
            </a:r>
            <a:r>
              <a:rPr lang="en-US" sz="2400" dirty="0" err="1" smtClean="0"/>
              <a:t>ke</a:t>
            </a:r>
            <a:r>
              <a:rPr lang="en-US" sz="2400" dirty="0" smtClean="0"/>
              <a:t> </a:t>
            </a:r>
            <a:r>
              <a:rPr lang="en-US" sz="2400" dirty="0" err="1" smtClean="0"/>
              <a:t>jaringan</a:t>
            </a:r>
            <a:r>
              <a:rPr lang="en-US" sz="2400" dirty="0" smtClean="0"/>
              <a:t> yang lain. </a:t>
            </a:r>
            <a:endParaRPr lang="id-ID" sz="2400" dirty="0">
              <a:latin typeface="Arial" pitchFamily="34" charset="0"/>
              <a:cs typeface="Arial" pitchFamily="34" charset="0"/>
            </a:endParaRPr>
          </a:p>
        </p:txBody>
      </p:sp>
      <p:pic>
        <p:nvPicPr>
          <p:cNvPr id="32770" name="Picture 2"/>
          <p:cNvPicPr>
            <a:picLocks noGrp="1" noChangeAspect="1" noChangeArrowheads="1"/>
          </p:cNvPicPr>
          <p:nvPr>
            <p:ph idx="1"/>
          </p:nvPr>
        </p:nvPicPr>
        <p:blipFill>
          <a:blip r:embed="rId2"/>
          <a:srcRect l="34726" t="23286" r="31453" b="43725"/>
          <a:stretch>
            <a:fillRect/>
          </a:stretch>
        </p:blipFill>
        <p:spPr bwMode="auto">
          <a:xfrm>
            <a:off x="2285984" y="3143248"/>
            <a:ext cx="5214974" cy="285982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800" dirty="0" smtClean="0"/>
              <a:t>Crimping Tools </a:t>
            </a:r>
            <a:r>
              <a:rPr lang="id-ID" sz="2800" dirty="0" smtClean="0"/>
              <a:t/>
            </a:r>
            <a:br>
              <a:rPr lang="id-ID" sz="2800" dirty="0" smtClean="0"/>
            </a:br>
            <a:r>
              <a:rPr lang="en-US" sz="2800" dirty="0" smtClean="0"/>
              <a:t>Crimping tools </a:t>
            </a:r>
            <a:r>
              <a:rPr lang="en-US" sz="2800" dirty="0" err="1" smtClean="0"/>
              <a:t>berguna</a:t>
            </a:r>
            <a:r>
              <a:rPr lang="en-US" sz="2800" dirty="0" smtClean="0"/>
              <a:t> </a:t>
            </a:r>
            <a:r>
              <a:rPr lang="en-US" sz="2800" dirty="0" err="1" smtClean="0"/>
              <a:t>untuk</a:t>
            </a:r>
            <a:r>
              <a:rPr lang="en-US" sz="2800" dirty="0" smtClean="0"/>
              <a:t> </a:t>
            </a:r>
            <a:r>
              <a:rPr lang="en-US" sz="2800" dirty="0" err="1" smtClean="0"/>
              <a:t>memotong</a:t>
            </a:r>
            <a:r>
              <a:rPr lang="en-US" sz="2800" dirty="0" smtClean="0"/>
              <a:t>, </a:t>
            </a:r>
            <a:r>
              <a:rPr lang="en-US" sz="2800" dirty="0" err="1" smtClean="0"/>
              <a:t>merapikan</a:t>
            </a:r>
            <a:r>
              <a:rPr lang="en-US" sz="2800" dirty="0" smtClean="0"/>
              <a:t> </a:t>
            </a:r>
            <a:r>
              <a:rPr lang="en-US" sz="2800" dirty="0" err="1" smtClean="0"/>
              <a:t>dan</a:t>
            </a:r>
            <a:r>
              <a:rPr lang="en-US" sz="2800" dirty="0" smtClean="0"/>
              <a:t> </a:t>
            </a:r>
            <a:r>
              <a:rPr lang="en-US" sz="2800" dirty="0" err="1" smtClean="0"/>
              <a:t>mengunci</a:t>
            </a:r>
            <a:r>
              <a:rPr lang="en-US" sz="2800" dirty="0" smtClean="0"/>
              <a:t> </a:t>
            </a:r>
            <a:r>
              <a:rPr lang="en-US" sz="2800" dirty="0" err="1" smtClean="0"/>
              <a:t>kabel</a:t>
            </a:r>
            <a:r>
              <a:rPr lang="en-US" sz="2800" dirty="0" smtClean="0"/>
              <a:t> UTP </a:t>
            </a:r>
            <a:r>
              <a:rPr lang="en-US" sz="2800" dirty="0" err="1" smtClean="0"/>
              <a:t>dalam</a:t>
            </a:r>
            <a:r>
              <a:rPr lang="en-US" sz="2800" dirty="0" smtClean="0"/>
              <a:t> </a:t>
            </a:r>
            <a:r>
              <a:rPr lang="en-US" sz="2800" dirty="0" err="1" smtClean="0"/>
              <a:t>melakukan</a:t>
            </a:r>
            <a:r>
              <a:rPr lang="en-US" sz="2800" dirty="0" smtClean="0"/>
              <a:t> </a:t>
            </a:r>
            <a:r>
              <a:rPr lang="en-US" sz="2800" dirty="0" err="1" smtClean="0"/>
              <a:t>instalasi</a:t>
            </a:r>
            <a:r>
              <a:rPr lang="en-US" sz="2800" dirty="0" smtClean="0"/>
              <a:t> Networking. </a:t>
            </a:r>
            <a:endParaRPr lang="id-ID" sz="2800" dirty="0">
              <a:latin typeface="Times New Roman" pitchFamily="18" charset="0"/>
              <a:cs typeface="Times New Roman" pitchFamily="18" charset="0"/>
            </a:endParaRPr>
          </a:p>
        </p:txBody>
      </p:sp>
      <p:pic>
        <p:nvPicPr>
          <p:cNvPr id="33794" name="Picture 2"/>
          <p:cNvPicPr>
            <a:picLocks noGrp="1" noChangeAspect="1" noChangeArrowheads="1"/>
          </p:cNvPicPr>
          <p:nvPr>
            <p:ph idx="1"/>
          </p:nvPr>
        </p:nvPicPr>
        <p:blipFill>
          <a:blip r:embed="rId2"/>
          <a:srcRect l="40850" t="63327" r="39020" b="15515"/>
          <a:stretch>
            <a:fillRect/>
          </a:stretch>
        </p:blipFill>
        <p:spPr bwMode="auto">
          <a:xfrm>
            <a:off x="2428860" y="2786058"/>
            <a:ext cx="4929222" cy="291272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id-ID" sz="4800" b="1" i="1" dirty="0" smtClean="0">
                <a:solidFill>
                  <a:srgbClr val="FF0000"/>
                </a:solidFill>
              </a:rPr>
              <a:t>TERIMAKASIH</a:t>
            </a:r>
            <a:endParaRPr lang="id-ID" sz="4800" b="1" i="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lstStyle/>
          <a:p>
            <a:pPr algn="just">
              <a:lnSpc>
                <a:spcPct val="150000"/>
              </a:lnSpc>
              <a:buNone/>
            </a:pPr>
            <a:r>
              <a:rPr lang="en-US" sz="2800" dirty="0" smtClean="0">
                <a:latin typeface="Times New Roman" pitchFamily="18" charset="0"/>
                <a:cs typeface="Times New Roman" pitchFamily="18" charset="0"/>
              </a:rPr>
              <a:t> </a:t>
            </a:r>
            <a:endParaRPr lang="id-ID" sz="2800" dirty="0" smtClean="0">
              <a:latin typeface="Times New Roman" pitchFamily="18" charset="0"/>
              <a:cs typeface="Times New Roman" pitchFamily="18" charset="0"/>
            </a:endParaRPr>
          </a:p>
          <a:p>
            <a:pPr lvl="0" algn="just">
              <a:lnSpc>
                <a:spcPct val="150000"/>
              </a:lnSpc>
              <a:buNone/>
            </a:pPr>
            <a:r>
              <a:rPr lang="en-US" sz="2800" dirty="0" smtClean="0">
                <a:latin typeface="Times New Roman" pitchFamily="18" charset="0"/>
                <a:cs typeface="Times New Roman" pitchFamily="18" charset="0"/>
              </a:rPr>
              <a:t>Manfaat jaringan komputer</a:t>
            </a:r>
            <a:endParaRPr lang="id-ID" sz="2800" dirty="0" smtClean="0">
              <a:latin typeface="Times New Roman" pitchFamily="18" charset="0"/>
              <a:cs typeface="Times New Roman" pitchFamily="18" charset="0"/>
            </a:endParaRPr>
          </a:p>
          <a:p>
            <a:pPr lvl="1" algn="just">
              <a:lnSpc>
                <a:spcPct val="150000"/>
              </a:lnSpc>
            </a:pPr>
            <a:r>
              <a:rPr lang="en-US" sz="2800" dirty="0" smtClean="0">
                <a:latin typeface="Times New Roman" pitchFamily="18" charset="0"/>
                <a:cs typeface="Times New Roman" pitchFamily="18" charset="0"/>
              </a:rPr>
              <a:t>Berbagi pemakaian peralatan dan sumber daya secara bersama-sama.</a:t>
            </a:r>
            <a:endParaRPr lang="id-ID" sz="2800" dirty="0" smtClean="0">
              <a:latin typeface="Times New Roman" pitchFamily="18" charset="0"/>
              <a:cs typeface="Times New Roman" pitchFamily="18" charset="0"/>
            </a:endParaRPr>
          </a:p>
          <a:p>
            <a:pPr lvl="1" algn="just">
              <a:lnSpc>
                <a:spcPct val="150000"/>
              </a:lnSpc>
            </a:pPr>
            <a:r>
              <a:rPr lang="en-US" sz="2800" dirty="0" smtClean="0">
                <a:latin typeface="Times New Roman" pitchFamily="18" charset="0"/>
                <a:cs typeface="Times New Roman" pitchFamily="18" charset="0"/>
              </a:rPr>
              <a:t>Komunikasi </a:t>
            </a:r>
            <a:endParaRPr lang="id-ID" sz="2800" dirty="0" smtClean="0">
              <a:latin typeface="Times New Roman" pitchFamily="18" charset="0"/>
              <a:cs typeface="Times New Roman" pitchFamily="18" charset="0"/>
            </a:endParaRPr>
          </a:p>
          <a:p>
            <a:pPr lvl="1" algn="just">
              <a:lnSpc>
                <a:spcPct val="150000"/>
              </a:lnSpc>
            </a:pPr>
            <a:r>
              <a:rPr lang="en-US" sz="2800" dirty="0" smtClean="0">
                <a:latin typeface="Times New Roman" pitchFamily="18" charset="0"/>
                <a:cs typeface="Times New Roman" pitchFamily="18" charset="0"/>
              </a:rPr>
              <a:t>Pemrosesan Terpusat (Tererdistribusi)</a:t>
            </a:r>
            <a:endParaRPr lang="id-ID" sz="2800" dirty="0" smtClean="0">
              <a:latin typeface="Times New Roman" pitchFamily="18" charset="0"/>
              <a:cs typeface="Times New Roman" pitchFamily="18" charset="0"/>
            </a:endParaRPr>
          </a:p>
          <a:p>
            <a:pPr lvl="1" algn="just">
              <a:lnSpc>
                <a:spcPct val="150000"/>
              </a:lnSpc>
            </a:pPr>
            <a:r>
              <a:rPr lang="en-US" sz="2800" dirty="0" smtClean="0">
                <a:latin typeface="Times New Roman" pitchFamily="18" charset="0"/>
                <a:cs typeface="Times New Roman" pitchFamily="18" charset="0"/>
              </a:rPr>
              <a:t>Keamanan data</a:t>
            </a:r>
            <a:endParaRPr lang="id-ID" sz="2800" dirty="0" smtClean="0">
              <a:latin typeface="Times New Roman" pitchFamily="18" charset="0"/>
              <a:cs typeface="Times New Roman" pitchFamily="18" charset="0"/>
            </a:endParaRPr>
          </a:p>
          <a:p>
            <a:pPr>
              <a:buNone/>
            </a:pP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normAutofit/>
          </a:bodyPr>
          <a:lstStyle/>
          <a:p>
            <a:pPr lvl="0" algn="just">
              <a:lnSpc>
                <a:spcPct val="150000"/>
              </a:lnSpc>
              <a:buNone/>
            </a:pPr>
            <a:r>
              <a:rPr lang="en-US" dirty="0" smtClean="0">
                <a:latin typeface="Times New Roman" pitchFamily="18" charset="0"/>
                <a:cs typeface="Times New Roman" pitchFamily="18" charset="0"/>
              </a:rPr>
              <a:t>Model koneksi dalam jaringan</a:t>
            </a:r>
            <a:endParaRPr lang="id-ID"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Ada dua model koneksi dalam jaringan yaitu :</a:t>
            </a:r>
            <a:endParaRPr lang="id-ID"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1)Peer to peer</a:t>
            </a:r>
            <a:endParaRPr lang="id-ID"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Sistem operasi jaringan model peer to peer memungkinkan seorang user membagi sumber dayanya yang ada dikomputernya, baik itu file data, printer, </a:t>
            </a:r>
            <a:r>
              <a:rPr lang="en-US" dirty="0" err="1" smtClean="0">
                <a:latin typeface="Times New Roman" pitchFamily="18" charset="0"/>
                <a:cs typeface="Times New Roman" pitchFamily="18" charset="0"/>
              </a:rPr>
              <a:t>dll</a:t>
            </a:r>
            <a:r>
              <a:rPr lang="en-US" dirty="0" smtClean="0">
                <a:latin typeface="Times New Roman" pitchFamily="18" charset="0"/>
                <a:cs typeface="Times New Roman" pitchFamily="18" charset="0"/>
              </a:rPr>
              <a:t>  mengakses </a:t>
            </a:r>
            <a:r>
              <a:rPr lang="en-US" dirty="0" err="1" smtClean="0">
                <a:latin typeface="Times New Roman" pitchFamily="18" charset="0"/>
                <a:cs typeface="Times New Roman" pitchFamily="18" charset="0"/>
              </a:rPr>
              <a:t>sumber</a:t>
            </a:r>
            <a:r>
              <a:rPr lang="en-US" dirty="0" smtClean="0">
                <a:latin typeface="Times New Roman" pitchFamily="18" charset="0"/>
                <a:cs typeface="Times New Roman" pitchFamily="18" charset="0"/>
              </a:rPr>
              <a:t> data pada komputer lain. </a:t>
            </a:r>
            <a:endParaRPr lang="id-ID" dirty="0">
              <a:latin typeface="Times New Roman" pitchFamily="18" charset="0"/>
              <a:cs typeface="Times New Roman" pitchFamily="18" charset="0"/>
            </a:endParaRPr>
          </a:p>
        </p:txBody>
      </p:sp>
      <p:pic>
        <p:nvPicPr>
          <p:cNvPr id="4" name="Picture 2" descr="1"/>
          <p:cNvPicPr>
            <a:picLocks noChangeAspect="1" noChangeArrowheads="1"/>
          </p:cNvPicPr>
          <p:nvPr/>
        </p:nvPicPr>
        <p:blipFill>
          <a:blip r:embed="rId2"/>
          <a:srcRect/>
          <a:stretch>
            <a:fillRect/>
          </a:stretch>
        </p:blipFill>
        <p:spPr bwMode="auto">
          <a:xfrm>
            <a:off x="357158" y="4800600"/>
            <a:ext cx="8077200" cy="2057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fontScale="92500"/>
          </a:bodyPr>
          <a:lstStyle/>
          <a:p>
            <a:pPr algn="just">
              <a:lnSpc>
                <a:spcPct val="150000"/>
              </a:lnSpc>
              <a:buNone/>
            </a:pPr>
            <a:r>
              <a:rPr lang="en-US" dirty="0" smtClean="0">
                <a:latin typeface="Times New Roman" pitchFamily="18" charset="0"/>
                <a:cs typeface="Times New Roman" pitchFamily="18" charset="0"/>
              </a:rPr>
              <a:t>Kelebihan model jaringan peer to peer antara lain :</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Tidak terlalu mahal, karena tidak membutuhkan suatu PC yang sepenuhnya berfungsi sebagai   server.</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Mudah dalam instalasi programnya.</a:t>
            </a:r>
            <a:endParaRPr lang="id-ID"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Kekurangan model jaringan peer to peer :</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Tidak terpusat, terutama untuk menyimpan data dan aplikasi</a:t>
            </a:r>
            <a:endParaRPr lang="id-ID"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Tidak aman, karena tidak terdapat fasilitas pengamanan serve</a:t>
            </a:r>
            <a:r>
              <a:rPr lang="id-ID" dirty="0" smtClean="0">
                <a:latin typeface="Times New Roman" pitchFamily="18" charset="0"/>
                <a:cs typeface="Times New Roman" pitchFamily="18" charset="0"/>
              </a:rPr>
              <a:t>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a:bodyPr>
          <a:lstStyle/>
          <a:p>
            <a:pPr algn="just">
              <a:lnSpc>
                <a:spcPct val="150000"/>
              </a:lnSpc>
              <a:buNone/>
            </a:pPr>
            <a:r>
              <a:rPr lang="en-US" dirty="0" smtClean="0">
                <a:latin typeface="Times New Roman" pitchFamily="18" charset="0"/>
                <a:cs typeface="Times New Roman" pitchFamily="18" charset="0"/>
              </a:rPr>
              <a:t>2)  Client-Server</a:t>
            </a:r>
            <a:endParaRPr lang="id-ID" dirty="0" smtClean="0">
              <a:latin typeface="Times New Roman" pitchFamily="18" charset="0"/>
              <a:cs typeface="Times New Roman" pitchFamily="18" charset="0"/>
            </a:endParaRPr>
          </a:p>
          <a:p>
            <a:pPr algn="just">
              <a:lnSpc>
                <a:spcPct val="150000"/>
              </a:lnSpc>
              <a:buNone/>
            </a:pPr>
            <a:r>
              <a:rPr lang="id-ID"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Sistem operasi jaringan Client Server memungkinkan jaringan untuk mensentralisasi fungsi dan aplikasi kepada satu atau dua dedicated file server. Sebuah file server menjadi jantung dari keseluruhan sistem, memungkinkan untuk mengakses sumber daya, dan menyediakan keamanan. Workstation-workstation dapat mengambil sumber daya yang ada pada file server.</a:t>
            </a:r>
            <a:endParaRPr lang="id-ID" dirty="0" smtClean="0">
              <a:latin typeface="Times New Roman" pitchFamily="18" charset="0"/>
              <a:cs typeface="Times New Roman" pitchFamily="18" charset="0"/>
            </a:endParaRPr>
          </a:p>
          <a:p>
            <a:pPr>
              <a:buNone/>
            </a:pP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961473" y="642938"/>
            <a:ext cx="7221054" cy="56816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lgn="just">
              <a:lnSpc>
                <a:spcPct val="150000"/>
              </a:lnSpc>
              <a:buNone/>
            </a:pPr>
            <a:r>
              <a:rPr lang="en-US" dirty="0" smtClean="0">
                <a:latin typeface="Times New Roman" pitchFamily="18" charset="0"/>
                <a:cs typeface="Times New Roman" pitchFamily="18" charset="0"/>
              </a:rPr>
              <a:t>Kelebihan model jaringan client-server </a:t>
            </a:r>
            <a:r>
              <a:rPr lang="en-US" dirty="0" err="1" smtClean="0">
                <a:latin typeface="Times New Roman" pitchFamily="18" charset="0"/>
                <a:cs typeface="Times New Roman" pitchFamily="18" charset="0"/>
              </a:rPr>
              <a:t>adalah</a:t>
            </a:r>
            <a:r>
              <a:rPr lang="en-US" dirty="0" smtClean="0">
                <a:latin typeface="Times New Roman" pitchFamily="18" charset="0"/>
                <a:cs typeface="Times New Roman" pitchFamily="18" charset="0"/>
              </a:rPr>
              <a:t> :</a:t>
            </a:r>
            <a:endParaRPr lang="id-ID" dirty="0" smtClean="0">
              <a:latin typeface="Times New Roman" pitchFamily="18" charset="0"/>
              <a:cs typeface="Times New Roman" pitchFamily="18" charset="0"/>
            </a:endParaRPr>
          </a:p>
          <a:p>
            <a:pPr algn="just">
              <a:lnSpc>
                <a:spcPct val="150000"/>
              </a:lnSpc>
              <a:buNone/>
            </a:pPr>
            <a:r>
              <a:rPr lang="id-ID" dirty="0" smtClean="0">
                <a:latin typeface="Times New Roman" pitchFamily="18" charset="0"/>
                <a:cs typeface="Times New Roman" pitchFamily="18" charset="0"/>
              </a:rPr>
              <a:t>1.</a:t>
            </a:r>
            <a:r>
              <a:rPr lang="en-US" dirty="0" err="1" smtClean="0">
                <a:latin typeface="Times New Roman" pitchFamily="18" charset="0"/>
                <a:cs typeface="Times New Roman" pitchFamily="18" charset="0"/>
              </a:rPr>
              <a:t>Terpusat</a:t>
            </a:r>
            <a:endParaRPr lang="id-ID" dirty="0" smtClean="0">
              <a:latin typeface="Times New Roman" pitchFamily="18" charset="0"/>
              <a:cs typeface="Times New Roman" pitchFamily="18" charset="0"/>
            </a:endParaRPr>
          </a:p>
          <a:p>
            <a:pPr algn="just">
              <a:lnSpc>
                <a:spcPct val="150000"/>
              </a:lnSpc>
              <a:buNone/>
            </a:pPr>
            <a:r>
              <a:rPr lang="id-ID"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Sumber</a:t>
            </a:r>
            <a:r>
              <a:rPr lang="en-US" dirty="0" smtClean="0">
                <a:latin typeface="Times New Roman" pitchFamily="18" charset="0"/>
                <a:cs typeface="Times New Roman" pitchFamily="18" charset="0"/>
              </a:rPr>
              <a:t> daya dan keamanan data dikontrol </a:t>
            </a:r>
            <a:r>
              <a:rPr lang="en-US" dirty="0" err="1" smtClean="0">
                <a:latin typeface="Times New Roman" pitchFamily="18" charset="0"/>
                <a:cs typeface="Times New Roman" pitchFamily="18" charset="0"/>
              </a:rPr>
              <a:t>melalui</a:t>
            </a:r>
            <a:r>
              <a:rPr lang="en-US" dirty="0" smtClean="0">
                <a:latin typeface="Times New Roman" pitchFamily="18" charset="0"/>
                <a:cs typeface="Times New Roman" pitchFamily="18" charset="0"/>
              </a:rPr>
              <a:t> server.</a:t>
            </a:r>
            <a:endParaRPr lang="id-ID" dirty="0" smtClean="0">
              <a:latin typeface="Times New Roman" pitchFamily="18" charset="0"/>
              <a:cs typeface="Times New Roman" pitchFamily="18" charset="0"/>
            </a:endParaRPr>
          </a:p>
          <a:p>
            <a:pPr algn="just">
              <a:lnSpc>
                <a:spcPct val="150000"/>
              </a:lnSpc>
              <a:buNone/>
            </a:pPr>
            <a:r>
              <a:rPr lang="id-ID" dirty="0" smtClean="0">
                <a:latin typeface="Times New Roman" pitchFamily="18" charset="0"/>
                <a:cs typeface="Times New Roman" pitchFamily="18" charset="0"/>
              </a:rPr>
              <a:t>3.</a:t>
            </a:r>
            <a:r>
              <a:rPr lang="en-US" dirty="0" err="1" smtClean="0">
                <a:latin typeface="Times New Roman" pitchFamily="18" charset="0"/>
                <a:cs typeface="Times New Roman" pitchFamily="18" charset="0"/>
              </a:rPr>
              <a:t>Teknologi</a:t>
            </a:r>
            <a:r>
              <a:rPr lang="en-US" dirty="0" smtClean="0">
                <a:latin typeface="Times New Roman" pitchFamily="18" charset="0"/>
                <a:cs typeface="Times New Roman" pitchFamily="18" charset="0"/>
              </a:rPr>
              <a:t> baru dengan mudah terintegrasi </a:t>
            </a:r>
            <a:r>
              <a:rPr lang="en-US" dirty="0" err="1" smtClean="0">
                <a:latin typeface="Times New Roman" pitchFamily="18" charset="0"/>
                <a:cs typeface="Times New Roman" pitchFamily="18" charset="0"/>
              </a:rPr>
              <a:t>kedalam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sistem</a:t>
            </a:r>
            <a:endParaRPr lang="id-ID" dirty="0" smtClean="0">
              <a:latin typeface="Times New Roman" pitchFamily="18" charset="0"/>
              <a:cs typeface="Times New Roman" pitchFamily="18" charset="0"/>
            </a:endParaRPr>
          </a:p>
          <a:p>
            <a:pPr algn="just">
              <a:lnSpc>
                <a:spcPct val="150000"/>
              </a:lnSpc>
              <a:buNone/>
            </a:pPr>
            <a:r>
              <a:rPr lang="id-ID" dirty="0" smtClean="0">
                <a:latin typeface="Times New Roman" pitchFamily="18" charset="0"/>
                <a:cs typeface="Times New Roman" pitchFamily="18" charset="0"/>
              </a:rPr>
              <a:t>4.</a:t>
            </a:r>
            <a:r>
              <a:rPr lang="en-US" dirty="0" err="1" smtClean="0">
                <a:latin typeface="Times New Roman" pitchFamily="18" charset="0"/>
                <a:cs typeface="Times New Roman" pitchFamily="18" charset="0"/>
              </a:rPr>
              <a:t>Keseluruhan</a:t>
            </a:r>
            <a:r>
              <a:rPr lang="en-US" dirty="0" smtClean="0">
                <a:latin typeface="Times New Roman" pitchFamily="18" charset="0"/>
                <a:cs typeface="Times New Roman" pitchFamily="18" charset="0"/>
              </a:rPr>
              <a:t> komponen dapat bekerjasama (client dan server).</a:t>
            </a:r>
            <a:endParaRPr lang="id-ID" dirty="0" smtClean="0">
              <a:latin typeface="Times New Roman" pitchFamily="18" charset="0"/>
              <a:cs typeface="Times New Roman" pitchFamily="18" charset="0"/>
            </a:endParaRPr>
          </a:p>
          <a:p>
            <a:pPr>
              <a:buNone/>
            </a:pP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5603218</TotalTime>
  <Words>618</Words>
  <Application>Microsoft Office PowerPoint</Application>
  <PresentationFormat>On-screen Show (4:3)</PresentationFormat>
  <Paragraphs>71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JARINGAN KOMPUER</vt:lpstr>
      <vt:lpstr>Slide 2</vt:lpstr>
      <vt:lpstr>Tujuan Jaringan Komputer</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Perluasan Topologi Bus Menggunakan Repeater </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6. Router  Router adalah peralatan jaringan yang digunakan untuk memperluas atau memecah jaringan dengan melanjutkan paket-paket dari satu jaringan logika ke jaringan yang lain. </vt:lpstr>
      <vt:lpstr>Crimping Tools  Crimping tools berguna untuk memotong, merapikan dan mengunci kabel UTP dalam melakukan instalasi Networking. </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JARINGAN KOMPUER</dc:title>
  <dc:creator>FADLY</dc:creator>
  <cp:lastModifiedBy>FADLY FADLAN</cp:lastModifiedBy>
  <cp:revision>23</cp:revision>
  <dcterms:created xsi:type="dcterms:W3CDTF">2015-09-10T06:22:48Z</dcterms:created>
  <dcterms:modified xsi:type="dcterms:W3CDTF">2021-09-24T11:20:35Z</dcterms:modified>
</cp:coreProperties>
</file>