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3/30/2011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7B451-CF51-48FC-AE32-0C882622F9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3/30/2011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6EEE8-59B8-45D4-B00C-75EF1A1784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6EEE8-59B8-45D4-B00C-75EF1A17846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3/30/2011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6EEE8-59B8-45D4-B00C-75EF1A17846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3/30/2011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6EEE8-59B8-45D4-B00C-75EF1A17846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3/30/2011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6EEE8-59B8-45D4-B00C-75EF1A17846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3/30/2011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6EEE8-59B8-45D4-B00C-75EF1A17846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3/30/2011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6EEE8-59B8-45D4-B00C-75EF1A17846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3/30/2011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6EEE8-59B8-45D4-B00C-75EF1A17846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3/30/2011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6EEE8-59B8-45D4-B00C-75EF1A17846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3/30/2011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6EEE8-59B8-45D4-B00C-75EF1A17846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3/30/2011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/>
              <a:t>26/3/2013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Bahan Ajar Semester IV – 2013 / Kelas R4B, R4C, R4D, R4E, S4A, S4B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C7DB-44DB-44B0-B1A3-99A53CA97E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/>
              <a:t>26/3/2013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Bahan Ajar Semester IV – 2013 / Kelas R4B, R4C, R4D, R4E, S4A, S4B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C7DB-44DB-44B0-B1A3-99A53CA97E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/>
              <a:t>26/3/2013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pt-BR"/>
              <a:t>Bahan Ajar Semester IV – 2013 / Kelas R4B, R4C, R4D, R4E, S4A, S4B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C7DB-44DB-44B0-B1A3-99A53CA97E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/>
              <a:t>26/3/2013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Bahan Ajar Semester IV – 2013 / Kelas R4B, R4C, R4D, R4E, S4A, S4B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C7DB-44DB-44B0-B1A3-99A53CA97E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/>
              <a:t>26/3/2013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Bahan Ajar Semester IV – 2013 / Kelas R4B, R4C, R4D, R4E, S4A, S4B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C7DB-44DB-44B0-B1A3-99A53CA97E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/>
              <a:t>26/3/2013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Bahan Ajar Semester IV – 2013 / Kelas R4B, R4C, R4D, R4E, S4A, S4B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C7DB-44DB-44B0-B1A3-99A53CA97E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/>
              <a:t>26/3/2013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Bahan Ajar Semester IV – 2013 / Kelas R4B, R4C, R4D, R4E, S4A, S4B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C7DB-44DB-44B0-B1A3-99A53CA97E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/>
              <a:t>26/3/2013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Bahan Ajar Semester IV – 2013 / Kelas R4B, R4C, R4D, R4E, S4A, S4B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C7DB-44DB-44B0-B1A3-99A53CA97E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/>
              <a:t>26/3/2013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Bahan Ajar Semester IV – 2013 / Kelas R4B, R4C, R4D, R4E, S4A, S4B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C7DB-44DB-44B0-B1A3-99A53CA97E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/>
              <a:t>26/3/2013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Bahan Ajar Semester IV – 2013 / Kelas R4B, R4C, R4D, R4E, S4A, S4B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C7DB-44DB-44B0-B1A3-99A53CA97E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r>
              <a:rPr lang="id-ID"/>
              <a:t>26/3/2013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pt-BR"/>
              <a:t>Bahan Ajar Semester IV – 2013 / Kelas R4B, R4C, R4D, R4E, S4A, S4B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05DC7DB-44DB-44B0-B1A3-99A53CA97E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id-ID"/>
              <a:t>26/3/2013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pt-BR"/>
              <a:t>Bahan Ajar Semester IV – 2013 / Kelas R4B, R4C, R4D, R4E, S4A, S4B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05DC7DB-44DB-44B0-B1A3-99A53CA97E0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6" y="642918"/>
            <a:ext cx="8229600" cy="1057268"/>
          </a:xfrm>
        </p:spPr>
        <p:txBody>
          <a:bodyPr/>
          <a:lstStyle/>
          <a:p>
            <a:r>
              <a:rPr lang="en-US" dirty="0" err="1">
                <a:solidFill>
                  <a:srgbClr val="FFFF00"/>
                </a:solidFill>
              </a:rPr>
              <a:t>Jaringan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Komputer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1670" y="5429264"/>
            <a:ext cx="6400800" cy="668806"/>
          </a:xfr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71472" y="5643578"/>
            <a:ext cx="8218670" cy="668806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 algn="ctr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defRPr/>
            </a:pPr>
            <a:endParaRPr lang="en-US" sz="20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8596" y="2143116"/>
            <a:ext cx="8229600" cy="1057268"/>
          </a:xfrm>
          <a:prstGeom prst="rect">
            <a:avLst/>
          </a:prstGeo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all" spc="0" normalizeH="0" baseline="0" noProof="0" dirty="0">
                <a:ln w="6350">
                  <a:noFill/>
                </a:ln>
                <a:solidFill>
                  <a:srgbClr val="FFFF00"/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Physical Layer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err="1">
                <a:solidFill>
                  <a:srgbClr val="FFFF00"/>
                </a:solidFill>
              </a:rPr>
              <a:t>Pembahasan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928802"/>
            <a:ext cx="7786742" cy="714380"/>
          </a:xfrm>
        </p:spPr>
        <p:txBody>
          <a:bodyPr>
            <a:normAutofit/>
          </a:bodyPr>
          <a:lstStyle/>
          <a:p>
            <a:pPr marL="354013" indent="-354013">
              <a:buFont typeface="Wingdings" pitchFamily="2" charset="2"/>
              <a:buChar char="ü"/>
            </a:pPr>
            <a:r>
              <a:rPr lang="en-US" b="1" dirty="0">
                <a:latin typeface="+mj-lt"/>
              </a:rPr>
              <a:t>ISDN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C7DB-44DB-44B0-B1A3-99A53CA97E0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71472" y="2857496"/>
            <a:ext cx="8143932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54013" marR="0" lvl="0" indent="-3540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ü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Radio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Selular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71472" y="3714752"/>
            <a:ext cx="8143932" cy="78581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54013" marR="0" lvl="0" indent="-3540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Char char="ü"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Satelit-satelit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Komunikasi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build="p"/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ISDN </a:t>
            </a:r>
            <a:br>
              <a:rPr lang="en-US" sz="3200" dirty="0">
                <a:solidFill>
                  <a:srgbClr val="FFFF00"/>
                </a:solidFill>
              </a:rPr>
            </a:br>
            <a:r>
              <a:rPr lang="en-US" sz="3200" dirty="0">
                <a:solidFill>
                  <a:srgbClr val="FFFF00"/>
                </a:solidFill>
              </a:rPr>
              <a:t>(</a:t>
            </a:r>
            <a:r>
              <a:rPr lang="en-US" sz="3200" i="1" dirty="0">
                <a:solidFill>
                  <a:srgbClr val="FFFF00"/>
                </a:solidFill>
              </a:rPr>
              <a:t>Integrated Services Digital Network)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C7DB-44DB-44B0-B1A3-99A53CA97E0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42910" y="1643050"/>
            <a:ext cx="8143932" cy="200026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r>
              <a:rPr lang="en-US" sz="2400" dirty="0">
                <a:latin typeface="Britannic Bold" pitchFamily="34" charset="0"/>
              </a:rPr>
              <a:t>ISDN </a:t>
            </a:r>
            <a:r>
              <a:rPr lang="en-US" sz="2400" dirty="0" err="1">
                <a:latin typeface="Britannic Bold" pitchFamily="34" charset="0"/>
              </a:rPr>
              <a:t>adalah</a:t>
            </a:r>
            <a:endParaRPr lang="en-US" sz="2400" dirty="0">
              <a:latin typeface="Britannic Bold" pitchFamily="34" charset="0"/>
            </a:endParaRPr>
          </a:p>
          <a:p>
            <a:r>
              <a:rPr lang="en-US" sz="2400" dirty="0">
                <a:latin typeface="Britannic Bold" pitchFamily="34" charset="0"/>
              </a:rPr>
              <a:t>H</a:t>
            </a:r>
            <a:r>
              <a:rPr lang="id-ID" sz="2400" dirty="0">
                <a:latin typeface="Britannic Bold" pitchFamily="34" charset="0"/>
              </a:rPr>
              <a:t>asil penggabungan antara teknologi komunikasi dengan teknologi komputer, dimaksudkan untuk jaringan telekomunikasi publik yang mampu memberi layanan terintegrasi, seperti suara, video, dan data.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42910" y="4000504"/>
            <a:ext cx="8143932" cy="171451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r>
              <a:rPr lang="id-ID" sz="2400" dirty="0">
                <a:latin typeface="Britannic Bold" pitchFamily="34" charset="0"/>
              </a:rPr>
              <a:t>Narrowband ISDN adalah generasi pertama ISDN yang didasarkan pada pemakaian saluran 64 Kbps sebagai unit dasar switching dan berorientasi circuit switching. Kontribusi teknis utama dari narrowband ISDN adalah frame-relay.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ISDN </a:t>
            </a:r>
            <a:br>
              <a:rPr lang="en-US" sz="3200" dirty="0">
                <a:solidFill>
                  <a:srgbClr val="FFFF00"/>
                </a:solidFill>
              </a:rPr>
            </a:br>
            <a:r>
              <a:rPr lang="en-US" sz="3200" dirty="0">
                <a:solidFill>
                  <a:srgbClr val="FFFF00"/>
                </a:solidFill>
              </a:rPr>
              <a:t>(</a:t>
            </a:r>
            <a:r>
              <a:rPr lang="en-US" sz="3200" i="1" dirty="0">
                <a:solidFill>
                  <a:srgbClr val="FFFF00"/>
                </a:solidFill>
              </a:rPr>
              <a:t>Integrated Services Digital Network)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C7DB-44DB-44B0-B1A3-99A53CA97E0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42910" y="1928802"/>
            <a:ext cx="8143932" cy="171451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r>
              <a:rPr lang="id-ID" sz="2400" dirty="0">
                <a:latin typeface="Britannic Bold" pitchFamily="34" charset="0"/>
              </a:rPr>
              <a:t>Broadband ISDN, generasi kedua, mendukung rate data yang sangat tinggi (100 Mbps) dan berorientasi  packet switching. Kontribusi teknis utama dari broadband ISDN adalah </a:t>
            </a:r>
            <a:r>
              <a:rPr lang="en-US" sz="2400" dirty="0">
                <a:latin typeface="Britannic Bold" pitchFamily="34" charset="0"/>
              </a:rPr>
              <a:t>ATM </a:t>
            </a:r>
            <a:r>
              <a:rPr lang="id-ID" sz="2400" dirty="0">
                <a:latin typeface="Britannic Bold" pitchFamily="34" charset="0"/>
              </a:rPr>
              <a:t>yang juga disebut sebagai cell-relay.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ISDN </a:t>
            </a:r>
            <a:br>
              <a:rPr lang="en-US" sz="3200" dirty="0">
                <a:solidFill>
                  <a:srgbClr val="FFFF00"/>
                </a:solidFill>
              </a:rPr>
            </a:br>
            <a:r>
              <a:rPr lang="en-US" sz="3200" dirty="0">
                <a:solidFill>
                  <a:srgbClr val="FFFF00"/>
                </a:solidFill>
              </a:rPr>
              <a:t>(</a:t>
            </a:r>
            <a:r>
              <a:rPr lang="en-US" sz="3200" i="1" dirty="0">
                <a:solidFill>
                  <a:srgbClr val="FFFF00"/>
                </a:solidFill>
              </a:rPr>
              <a:t>Integrated Services Digital Network)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C7DB-44DB-44B0-B1A3-99A53CA97E0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42910" y="1928802"/>
            <a:ext cx="6643734" cy="350046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r>
              <a:rPr lang="id-ID" sz="2400" dirty="0"/>
              <a:t>Channel-channel ISDN adalah:</a:t>
            </a:r>
            <a:endParaRPr lang="en-US" sz="2400" dirty="0"/>
          </a:p>
          <a:p>
            <a:endParaRPr lang="id-ID" sz="2400" dirty="0"/>
          </a:p>
          <a:p>
            <a:pPr marL="442913" lvl="0" indent="-442913">
              <a:buFont typeface="Wingdings" pitchFamily="2" charset="2"/>
              <a:buChar char="ü"/>
            </a:pPr>
            <a:r>
              <a:rPr lang="id-ID" sz="2400" dirty="0"/>
              <a:t>Channel B: 64 Kbps</a:t>
            </a:r>
            <a:endParaRPr lang="en-US" sz="2400" dirty="0"/>
          </a:p>
          <a:p>
            <a:pPr marL="442913" lvl="0" indent="-442913">
              <a:buFont typeface="Wingdings" pitchFamily="2" charset="2"/>
              <a:buChar char="ü"/>
            </a:pPr>
            <a:endParaRPr lang="id-ID" sz="2400" dirty="0"/>
          </a:p>
          <a:p>
            <a:pPr marL="442913" lvl="0" indent="-442913">
              <a:buFont typeface="Wingdings" pitchFamily="2" charset="2"/>
              <a:buChar char="ü"/>
            </a:pPr>
            <a:r>
              <a:rPr lang="id-ID" sz="2400" dirty="0"/>
              <a:t>Channel D: 16 atau 64 Kbps</a:t>
            </a:r>
            <a:endParaRPr lang="en-US" sz="2400" dirty="0"/>
          </a:p>
          <a:p>
            <a:pPr marL="442913" lvl="0" indent="-442913">
              <a:buFont typeface="Wingdings" pitchFamily="2" charset="2"/>
              <a:buChar char="ü"/>
            </a:pPr>
            <a:endParaRPr lang="id-ID" sz="2400" dirty="0"/>
          </a:p>
          <a:p>
            <a:pPr marL="442913" lvl="0" indent="-442913">
              <a:buFont typeface="Wingdings" pitchFamily="2" charset="2"/>
              <a:buChar char="ü"/>
            </a:pPr>
            <a:r>
              <a:rPr lang="id-ID" sz="2400" dirty="0"/>
              <a:t>Channel H: 384 Kbps (H0), 1536 Kbps (H11), dan 1920 Kbps (H12)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ISDN </a:t>
            </a:r>
            <a:br>
              <a:rPr lang="en-US" sz="3200" dirty="0">
                <a:solidFill>
                  <a:srgbClr val="FFFF00"/>
                </a:solidFill>
              </a:rPr>
            </a:br>
            <a:r>
              <a:rPr lang="en-US" sz="3200" dirty="0">
                <a:solidFill>
                  <a:srgbClr val="FFFF00"/>
                </a:solidFill>
              </a:rPr>
              <a:t>(</a:t>
            </a:r>
            <a:r>
              <a:rPr lang="en-US" sz="3200" i="1" dirty="0">
                <a:solidFill>
                  <a:srgbClr val="FFFF00"/>
                </a:solidFill>
              </a:rPr>
              <a:t>Integrated Services Digital Network)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C7DB-44DB-44B0-B1A3-99A53CA97E0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42910" y="1643050"/>
            <a:ext cx="7643866" cy="1928826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r>
              <a:rPr lang="id-ID" sz="2400" b="1" dirty="0">
                <a:latin typeface="Britannic Bold" pitchFamily="34" charset="0"/>
              </a:rPr>
              <a:t>Channel B: </a:t>
            </a:r>
            <a:endParaRPr lang="en-US" sz="2400" b="1" dirty="0">
              <a:latin typeface="Britannic Bold" pitchFamily="34" charset="0"/>
            </a:endParaRPr>
          </a:p>
          <a:p>
            <a:r>
              <a:rPr lang="id-ID" sz="2400" dirty="0">
                <a:latin typeface="Britannic Bold" pitchFamily="34" charset="0"/>
              </a:rPr>
              <a:t>channel pemakai dasar, dapat dipergunakan untuk membawa suara </a:t>
            </a:r>
            <a:r>
              <a:rPr lang="en-US" sz="2400" dirty="0">
                <a:latin typeface="Britannic Bold" pitchFamily="34" charset="0"/>
              </a:rPr>
              <a:t>digital </a:t>
            </a:r>
            <a:r>
              <a:rPr lang="id-ID" sz="2400" dirty="0">
                <a:latin typeface="Britannic Bold" pitchFamily="34" charset="0"/>
              </a:rPr>
              <a:t>(64 Kbps PCM), data berkecepatan tinggi (circuit switched</a:t>
            </a:r>
            <a:r>
              <a:rPr lang="en-US" sz="2400" dirty="0">
                <a:latin typeface="Britannic Bold" pitchFamily="34" charset="0"/>
              </a:rPr>
              <a:t> </a:t>
            </a:r>
            <a:r>
              <a:rPr lang="id-ID" sz="2400" dirty="0">
                <a:latin typeface="Britannic Bold" pitchFamily="34" charset="0"/>
              </a:rPr>
              <a:t>dan packet switched), faksimile</a:t>
            </a:r>
            <a:r>
              <a:rPr lang="en-US" sz="2400" dirty="0">
                <a:latin typeface="Britannic Bold" pitchFamily="34" charset="0"/>
              </a:rPr>
              <a:t>, </a:t>
            </a:r>
            <a:r>
              <a:rPr lang="id-ID" sz="2400" dirty="0">
                <a:latin typeface="Britannic Bold" pitchFamily="34" charset="0"/>
              </a:rPr>
              <a:t>dan juga video.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2910" y="3857628"/>
            <a:ext cx="7643866" cy="250033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r>
              <a:rPr lang="id-ID" sz="2400" b="1" dirty="0">
                <a:latin typeface="Britannic Bold" pitchFamily="34" charset="0"/>
              </a:rPr>
              <a:t>Channel D:</a:t>
            </a:r>
            <a:endParaRPr lang="en-US" sz="2400" b="1" dirty="0">
              <a:latin typeface="Britannic Bold" pitchFamily="34" charset="0"/>
            </a:endParaRPr>
          </a:p>
          <a:p>
            <a:r>
              <a:rPr lang="id-ID" sz="2400" dirty="0">
                <a:latin typeface="Britannic Bold" pitchFamily="34" charset="0"/>
              </a:rPr>
              <a:t>memiliki dua tujuan, pertama untuk membawa informasi pensinyalan kontrol panggilan circuit switched, dan kedua bisa dipakai untuk sebagai packet switching</a:t>
            </a:r>
            <a:r>
              <a:rPr lang="en-US" sz="2400" dirty="0">
                <a:latin typeface="Britannic Bold" pitchFamily="34" charset="0"/>
              </a:rPr>
              <a:t> </a:t>
            </a:r>
            <a:r>
              <a:rPr lang="id-ID" sz="2400" dirty="0">
                <a:latin typeface="Britannic Bold" pitchFamily="34" charset="0"/>
              </a:rPr>
              <a:t>atau hubungan jarak jauh berkecepatan rendah pada saat tidak ada informasi pensinyalan.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ISDN </a:t>
            </a:r>
            <a:br>
              <a:rPr lang="en-US" sz="3200" dirty="0">
                <a:solidFill>
                  <a:srgbClr val="FFFF00"/>
                </a:solidFill>
              </a:rPr>
            </a:br>
            <a:r>
              <a:rPr lang="en-US" sz="3200" dirty="0">
                <a:solidFill>
                  <a:srgbClr val="FFFF00"/>
                </a:solidFill>
              </a:rPr>
              <a:t>(</a:t>
            </a:r>
            <a:r>
              <a:rPr lang="en-US" sz="3200" i="1" dirty="0">
                <a:solidFill>
                  <a:srgbClr val="FFFF00"/>
                </a:solidFill>
              </a:rPr>
              <a:t>Integrated Services Digital Network)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C7DB-44DB-44B0-B1A3-99A53CA97E0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42910" y="1643050"/>
            <a:ext cx="7643866" cy="464347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r>
              <a:rPr lang="id-ID" sz="2400" dirty="0">
                <a:latin typeface="Britannic Bold" pitchFamily="34" charset="0"/>
              </a:rPr>
              <a:t>Ada layanan akses utama yaitu:</a:t>
            </a:r>
            <a:endParaRPr lang="en-US" sz="2400" dirty="0">
              <a:latin typeface="Britannic Bold" pitchFamily="34" charset="0"/>
            </a:endParaRPr>
          </a:p>
          <a:p>
            <a:endParaRPr lang="en-US" sz="2400" dirty="0">
              <a:latin typeface="Britannic Bold" pitchFamily="34" charset="0"/>
            </a:endParaRPr>
          </a:p>
          <a:p>
            <a:pPr marL="442913" indent="-442913">
              <a:buFont typeface="Wingdings" pitchFamily="2" charset="2"/>
              <a:buChar char="ü"/>
            </a:pPr>
            <a:r>
              <a:rPr lang="id-ID" sz="2400" dirty="0">
                <a:latin typeface="Britannic Bold" pitchFamily="34" charset="0"/>
              </a:rPr>
              <a:t>BRI (</a:t>
            </a:r>
            <a:r>
              <a:rPr lang="id-ID" sz="2400" i="1" dirty="0">
                <a:latin typeface="Britannic Bold" pitchFamily="34" charset="0"/>
              </a:rPr>
              <a:t>Basic Rate Interface</a:t>
            </a:r>
            <a:r>
              <a:rPr lang="id-ID" sz="2400" dirty="0">
                <a:latin typeface="Britannic Bold" pitchFamily="34" charset="0"/>
              </a:rPr>
              <a:t>) </a:t>
            </a:r>
            <a:endParaRPr lang="en-US" sz="2400" dirty="0">
              <a:latin typeface="Britannic Bold" pitchFamily="34" charset="0"/>
            </a:endParaRPr>
          </a:p>
          <a:p>
            <a:pPr marL="442913" indent="-442913"/>
            <a:r>
              <a:rPr lang="en-US" sz="2400" dirty="0">
                <a:latin typeface="Britannic Bold" pitchFamily="34" charset="0"/>
              </a:rPr>
              <a:t>	</a:t>
            </a:r>
            <a:r>
              <a:rPr lang="id-ID" sz="2400" dirty="0">
                <a:latin typeface="Britannic Bold" pitchFamily="34" charset="0"/>
              </a:rPr>
              <a:t>menyediakan 2 channel B dan 1 channel D, total 192 Kbps</a:t>
            </a:r>
            <a:r>
              <a:rPr lang="en-US" sz="2400" dirty="0">
                <a:latin typeface="Britannic Bold" pitchFamily="34" charset="0"/>
              </a:rPr>
              <a:t>.</a:t>
            </a:r>
          </a:p>
          <a:p>
            <a:pPr marL="442913" indent="-442913">
              <a:buFont typeface="Wingdings" pitchFamily="2" charset="2"/>
              <a:buChar char="ü"/>
            </a:pPr>
            <a:endParaRPr lang="en-US" sz="2400" dirty="0">
              <a:latin typeface="Britannic Bold" pitchFamily="34" charset="0"/>
            </a:endParaRPr>
          </a:p>
          <a:p>
            <a:pPr marL="442913" indent="-442913">
              <a:buFont typeface="Wingdings" pitchFamily="2" charset="2"/>
              <a:buChar char="ü"/>
            </a:pPr>
            <a:r>
              <a:rPr lang="id-ID" sz="2400" dirty="0">
                <a:latin typeface="Britannic Bold" pitchFamily="34" charset="0"/>
              </a:rPr>
              <a:t>PRI (</a:t>
            </a:r>
            <a:r>
              <a:rPr lang="id-ID" sz="2400" i="1" dirty="0">
                <a:latin typeface="Britannic Bold" pitchFamily="34" charset="0"/>
              </a:rPr>
              <a:t>Primary Rate Interface</a:t>
            </a:r>
            <a:r>
              <a:rPr lang="id-ID" sz="2400" dirty="0">
                <a:latin typeface="Britannic Bold" pitchFamily="34" charset="0"/>
              </a:rPr>
              <a:t>).</a:t>
            </a:r>
            <a:endParaRPr lang="en-US" sz="2400" dirty="0">
              <a:latin typeface="Britannic Bold" pitchFamily="34" charset="0"/>
            </a:endParaRPr>
          </a:p>
          <a:p>
            <a:pPr marL="442913" indent="-442913"/>
            <a:r>
              <a:rPr lang="en-US" sz="2400" dirty="0">
                <a:latin typeface="Britannic Bold" pitchFamily="34" charset="0"/>
              </a:rPr>
              <a:t>	</a:t>
            </a:r>
            <a:r>
              <a:rPr lang="id-ID" sz="2400" dirty="0">
                <a:latin typeface="Britannic Bold" pitchFamily="34" charset="0"/>
              </a:rPr>
              <a:t>menyediakan 23 channel B, dan 1 channel D (64 Kbps) dengan total 1,544 Mbps, atau 30 channel B ditambah 1 channel D (64 Kbps) dengan total 2,048 Mbps.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200" dirty="0" err="1">
                <a:solidFill>
                  <a:srgbClr val="FFFF00"/>
                </a:solidFill>
              </a:rPr>
              <a:t>Jaringan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sz="3200" dirty="0" err="1">
                <a:solidFill>
                  <a:srgbClr val="FFFF00"/>
                </a:solidFill>
              </a:rPr>
              <a:t>Selular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C7DB-44DB-44B0-B1A3-99A53CA97E0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42910" y="1643050"/>
            <a:ext cx="7643866" cy="464347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r>
              <a:rPr lang="id-ID" sz="2800" dirty="0">
                <a:latin typeface="Britannic Bold" pitchFamily="34" charset="0"/>
              </a:rPr>
              <a:t>Jaringan ini cocok untuk melayani daerah dengan cakupan luas dan operasi mobile. </a:t>
            </a:r>
            <a:endParaRPr lang="en-US" sz="2800" dirty="0">
              <a:latin typeface="Britannic Bold" pitchFamily="34" charset="0"/>
            </a:endParaRPr>
          </a:p>
          <a:p>
            <a:endParaRPr lang="en-US" sz="2800" dirty="0">
              <a:latin typeface="Britannic Bold" pitchFamily="34" charset="0"/>
            </a:endParaRPr>
          </a:p>
          <a:p>
            <a:r>
              <a:rPr lang="id-ID" sz="2800" dirty="0">
                <a:latin typeface="Britannic Bold" pitchFamily="34" charset="0"/>
              </a:rPr>
              <a:t>Jaringan ini memanfaatkan konsep microcell, teknik frequency reuse dan teknik handover. </a:t>
            </a:r>
            <a:endParaRPr lang="en-US" sz="2800" dirty="0">
              <a:latin typeface="Britannic Bold" pitchFamily="34" charset="0"/>
            </a:endParaRPr>
          </a:p>
          <a:p>
            <a:endParaRPr lang="en-US" sz="2800" dirty="0">
              <a:latin typeface="Britannic Bold" pitchFamily="34" charset="0"/>
            </a:endParaRPr>
          </a:p>
          <a:p>
            <a:r>
              <a:rPr lang="id-ID" sz="2800" dirty="0">
                <a:latin typeface="Britannic Bold" pitchFamily="34" charset="0"/>
              </a:rPr>
              <a:t>Kelemahannya adalah memiliki kompleksitas perencanaan yang tinggi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200" dirty="0" err="1">
                <a:solidFill>
                  <a:srgbClr val="FFFF00"/>
                </a:solidFill>
              </a:rPr>
              <a:t>Jaringan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sz="3200" dirty="0" err="1">
                <a:solidFill>
                  <a:srgbClr val="FFFF00"/>
                </a:solidFill>
              </a:rPr>
              <a:t>Selular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C7DB-44DB-44B0-B1A3-99A53CA97E0A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Picture 7" descr="GAMBAR Jaringan Selular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01038" y="1551955"/>
            <a:ext cx="5657044" cy="4946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1204</TotalTime>
  <Words>385</Words>
  <Application>Microsoft Office PowerPoint</Application>
  <PresentationFormat>On-screen Show (4:3)</PresentationFormat>
  <Paragraphs>66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Britannic Bold</vt:lpstr>
      <vt:lpstr>Calibri</vt:lpstr>
      <vt:lpstr>Corbel</vt:lpstr>
      <vt:lpstr>Wingdings</vt:lpstr>
      <vt:lpstr>Wingdings 2</vt:lpstr>
      <vt:lpstr>Wingdings 3</vt:lpstr>
      <vt:lpstr>Module</vt:lpstr>
      <vt:lpstr>Jaringan Komputer</vt:lpstr>
      <vt:lpstr>Pembahasan</vt:lpstr>
      <vt:lpstr>ISDN  (Integrated Services Digital Network)</vt:lpstr>
      <vt:lpstr>ISDN  (Integrated Services Digital Network)</vt:lpstr>
      <vt:lpstr>ISDN  (Integrated Services Digital Network)</vt:lpstr>
      <vt:lpstr>ISDN  (Integrated Services Digital Network)</vt:lpstr>
      <vt:lpstr>ISDN  (Integrated Services Digital Network)</vt:lpstr>
      <vt:lpstr>Jaringan Selular</vt:lpstr>
      <vt:lpstr>Jaringan Selular</vt:lpstr>
    </vt:vector>
  </TitlesOfParts>
  <Company>Caraka Media Persada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Jaringan Komputer</dc:title>
  <dc:creator>Yuli Haryanto</dc:creator>
  <cp:lastModifiedBy>Naeli Farkhatin</cp:lastModifiedBy>
  <cp:revision>160</cp:revision>
  <dcterms:created xsi:type="dcterms:W3CDTF">2011-03-22T11:54:04Z</dcterms:created>
  <dcterms:modified xsi:type="dcterms:W3CDTF">2022-10-10T00:08:47Z</dcterms:modified>
</cp:coreProperties>
</file>