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9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8" r:id="rId19"/>
    <p:sldId id="280" r:id="rId20"/>
    <p:sldId id="281" r:id="rId21"/>
    <p:sldId id="282" r:id="rId22"/>
    <p:sldId id="283" r:id="rId23"/>
    <p:sldId id="284" r:id="rId24"/>
    <p:sldId id="290" r:id="rId25"/>
    <p:sldId id="291" r:id="rId26"/>
    <p:sldId id="285" r:id="rId27"/>
    <p:sldId id="287" r:id="rId28"/>
    <p:sldId id="297" r:id="rId29"/>
    <p:sldId id="298" r:id="rId30"/>
    <p:sldId id="29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3/30/2011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7B451-CF51-48FC-AE32-0C882622F9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mtClean="0"/>
              <a:t>3/30/2011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6EEE8-59B8-45D4-B00C-75EF1A178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36EEE8-59B8-45D4-B00C-75EF1A17846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3/30/2011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id-ID" smtClean="0"/>
              <a:t>3/22/2011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05DC7DB-44DB-44B0-B1A3-99A53CA97E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nik-informatika.com/images/jaringan-komputer/0207-jalur-titik-ke-titik-gelombang-mikro-satelit.jp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knik-informatika.com/images/jaringan-komputer/0208-jalur-broadcast-melalui-gelombang-mikro-satelit.jp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642918"/>
            <a:ext cx="8229600" cy="1057268"/>
          </a:xfrm>
        </p:spPr>
        <p:txBody>
          <a:bodyPr/>
          <a:lstStyle/>
          <a:p>
            <a:r>
              <a:rPr lang="en-US" dirty="0" err="1" smtClean="0">
                <a:solidFill>
                  <a:srgbClr val="FFFF00"/>
                </a:solidFill>
              </a:rPr>
              <a:t>Jaringan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Komputer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3568" y="5661248"/>
            <a:ext cx="8002646" cy="50484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643050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a. Shielded Twisted Pair (STP)</a:t>
            </a:r>
            <a:endParaRPr lang="en-US" sz="2800" b="1" dirty="0"/>
          </a:p>
        </p:txBody>
      </p:sp>
      <p:grpSp>
        <p:nvGrpSpPr>
          <p:cNvPr id="3" name="Group 17"/>
          <p:cNvGrpSpPr/>
          <p:nvPr/>
        </p:nvGrpSpPr>
        <p:grpSpPr>
          <a:xfrm>
            <a:off x="1120100" y="2500307"/>
            <a:ext cx="6482585" cy="3000396"/>
            <a:chOff x="1793748" y="2812097"/>
            <a:chExt cx="4882853" cy="2259977"/>
          </a:xfrm>
        </p:grpSpPr>
        <p:pic>
          <p:nvPicPr>
            <p:cNvPr id="16" name="Picture 15" descr="Shielded Twisted Pair (STP)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3748" y="2812097"/>
              <a:ext cx="4882853" cy="2259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Box 16"/>
            <p:cNvSpPr txBox="1"/>
            <p:nvPr/>
          </p:nvSpPr>
          <p:spPr>
            <a:xfrm>
              <a:off x="2000232" y="292893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0000"/>
                  </a:solidFill>
                </a:rPr>
                <a:t>Kabel</a:t>
              </a:r>
              <a:r>
                <a:rPr lang="en-US" b="1" dirty="0" smtClean="0">
                  <a:solidFill>
                    <a:srgbClr val="FF0000"/>
                  </a:solidFill>
                </a:rPr>
                <a:t> STP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691334"/>
            <a:ext cx="574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b. Unshielded Twisted Pair (UTP)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57224" y="2285992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6438" lvl="0" indent="-1976438"/>
            <a:r>
              <a:rPr lang="id-ID" sz="2800" b="1" dirty="0" smtClean="0"/>
              <a:t>Category 1 : sifatnya mampu mentransmisikan data kecepatan rendah. Contoh: kabel telepon.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224" y="3815839"/>
            <a:ext cx="77153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6438" lvl="0" indent="-1976438"/>
            <a:r>
              <a:rPr lang="id-ID" sz="2800" b="1" dirty="0" smtClean="0"/>
              <a:t>Category 2 : sifatnya mampu mentransmisikan data lebih cepat dibanding category 1. Dapat digunakan untuk transmisi digital dengan bandwidth hingga 4 MHz.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905648"/>
            <a:ext cx="574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b. Unshielded Twisted Pair (UTP)</a:t>
            </a:r>
            <a:endParaRPr lang="en-US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857224" y="2643182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6438" lvl="0" indent="-1976438"/>
            <a:r>
              <a:rPr lang="id-ID" sz="2800" b="1" dirty="0" smtClean="0"/>
              <a:t>Category 3 : mampu mentransmisikan data hingga 16 MHz.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5786" y="3714752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65338" lvl="0" indent="-2065338"/>
            <a:r>
              <a:rPr lang="id-ID" sz="2800" b="1" dirty="0" smtClean="0"/>
              <a:t>Category 4 : mamu mentransmisikan data hingga 20 MHz.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5786" y="4857760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76438" lvl="0" indent="-1976438"/>
            <a:r>
              <a:rPr lang="id-ID" sz="2800" b="1" dirty="0" smtClean="0"/>
              <a:t>Category 5 : digunakan untuk transmisi data yang memerlukan bandwidth hingga 100 MHz.</a:t>
            </a:r>
            <a:endParaRPr lang="id-ID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905648"/>
            <a:ext cx="5742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b. Unshielded Twisted Pair (UTP)</a:t>
            </a:r>
            <a:endParaRPr lang="en-US" sz="2800" b="1" dirty="0"/>
          </a:p>
        </p:txBody>
      </p:sp>
      <p:pic>
        <p:nvPicPr>
          <p:cNvPr id="13" name="Picture 12" descr="Unshielded Twisted Pair (UTP)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2012" y="2812097"/>
            <a:ext cx="6621822" cy="306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271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2.  </a:t>
            </a:r>
            <a:r>
              <a:rPr lang="en-US" sz="2800" b="1" dirty="0" err="1" smtClean="0">
                <a:solidFill>
                  <a:srgbClr val="C00000"/>
                </a:solidFill>
              </a:rPr>
              <a:t>Kabel</a:t>
            </a:r>
            <a:r>
              <a:rPr lang="en-US" sz="2800" b="1" dirty="0" smtClean="0">
                <a:solidFill>
                  <a:srgbClr val="C00000"/>
                </a:solidFill>
              </a:rPr>
              <a:t> Coaxial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8662" y="2214554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buFont typeface="Wingdings" pitchFamily="2" charset="2"/>
              <a:buChar char="ü"/>
            </a:pPr>
            <a:r>
              <a:rPr lang="en-US" sz="2800" b="1" dirty="0" smtClean="0">
                <a:latin typeface="+mj-lt"/>
              </a:rPr>
              <a:t>T</a:t>
            </a:r>
            <a:r>
              <a:rPr lang="id-ID" sz="2800" b="1" dirty="0" smtClean="0">
                <a:latin typeface="+mj-lt"/>
              </a:rPr>
              <a:t>erdiri atas konduktor silindris melingkar, yang menggelilingi sebuah kabel tembaga inti yang konduktif</a:t>
            </a:r>
            <a:endParaRPr lang="id-ID" sz="28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662" y="3857628"/>
            <a:ext cx="77153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>
              <a:buFont typeface="Wingdings" pitchFamily="2" charset="2"/>
              <a:buChar char="ü"/>
            </a:pPr>
            <a:r>
              <a:rPr lang="en-US" sz="2800" b="1" dirty="0" smtClean="0">
                <a:latin typeface="+mj-lt"/>
              </a:rPr>
              <a:t>D</a:t>
            </a:r>
            <a:r>
              <a:rPr lang="id-ID" sz="2800" b="1" dirty="0" smtClean="0">
                <a:latin typeface="+mj-lt"/>
              </a:rPr>
              <a:t>apat dijalankan tanpa banyak membutuhkan bantuan repeater sebagai penguat untuk komunikasi jarak jauh diantara node network</a:t>
            </a:r>
            <a:endParaRPr lang="id-ID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 </a:t>
            </a:r>
            <a:r>
              <a:rPr lang="en-US" sz="2800" b="1" dirty="0" err="1" smtClean="0">
                <a:solidFill>
                  <a:srgbClr val="C00000"/>
                </a:solidFill>
              </a:rPr>
              <a:t>Kabel</a:t>
            </a:r>
            <a:r>
              <a:rPr lang="en-US" sz="2800" b="1" dirty="0" smtClean="0">
                <a:solidFill>
                  <a:srgbClr val="C00000"/>
                </a:solidFill>
              </a:rPr>
              <a:t> Fiber Optic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8662" y="2214554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0" indent="-442913">
              <a:buFont typeface="Wingdings" pitchFamily="2" charset="2"/>
              <a:buChar char="ü"/>
            </a:pPr>
            <a:r>
              <a:rPr lang="en-US" sz="2800" b="1" dirty="0" smtClean="0">
                <a:latin typeface="+mj-lt"/>
              </a:rPr>
              <a:t>T</a:t>
            </a:r>
            <a:r>
              <a:rPr lang="id-ID" sz="2800" b="1" dirty="0" smtClean="0">
                <a:latin typeface="+mj-lt"/>
              </a:rPr>
              <a:t>erdiri atasKecepatan dan keluaran: </a:t>
            </a:r>
            <a:endParaRPr lang="en-US" sz="2800" b="1" dirty="0" smtClean="0">
              <a:latin typeface="+mj-lt"/>
            </a:endParaRPr>
          </a:p>
          <a:p>
            <a:pPr marL="442913" lvl="0" indent="-442913"/>
            <a:r>
              <a:rPr lang="en-US" sz="2800" b="1" dirty="0" smtClean="0">
                <a:latin typeface="+mj-lt"/>
              </a:rPr>
              <a:t>	</a:t>
            </a:r>
            <a:r>
              <a:rPr lang="id-ID" sz="2800" b="1" dirty="0" smtClean="0">
                <a:latin typeface="+mj-lt"/>
              </a:rPr>
              <a:t>10 -100 Mbps</a:t>
            </a:r>
            <a:endParaRPr lang="id-ID" sz="2800" b="1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8662" y="3401327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lvl="0" indent="-442913">
              <a:buFont typeface="Wingdings" pitchFamily="2" charset="2"/>
              <a:buChar char="ü"/>
            </a:pPr>
            <a:r>
              <a:rPr lang="id-ID" sz="2800" b="1" dirty="0" smtClean="0">
                <a:latin typeface="+mj-lt"/>
              </a:rPr>
              <a:t>Panjang kabel maksimum: 200m (disarankan 180m) untuk </a:t>
            </a:r>
            <a:r>
              <a:rPr lang="id-ID" sz="2800" b="1" i="1" dirty="0" smtClean="0">
                <a:latin typeface="+mj-lt"/>
              </a:rPr>
              <a:t>thin-coaxial </a:t>
            </a:r>
            <a:r>
              <a:rPr lang="id-ID" sz="2800" b="1" dirty="0" smtClean="0">
                <a:latin typeface="+mj-lt"/>
              </a:rPr>
              <a:t>dan 500m untuk </a:t>
            </a:r>
            <a:r>
              <a:rPr lang="id-ID" sz="2800" b="1" i="1" dirty="0" smtClean="0">
                <a:latin typeface="+mj-lt"/>
              </a:rPr>
              <a:t>thick-coaxial</a:t>
            </a:r>
            <a:endParaRPr lang="id-ID" sz="2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FF00"/>
                </a:solidFill>
              </a:rPr>
              <a:t>2.  </a:t>
            </a:r>
            <a:r>
              <a:rPr lang="en-US" sz="2800" b="1" dirty="0" err="1" smtClean="0">
                <a:solidFill>
                  <a:srgbClr val="FFFF00"/>
                </a:solidFill>
              </a:rPr>
              <a:t>Kabel</a:t>
            </a:r>
            <a:r>
              <a:rPr lang="en-US" sz="2800" b="1" dirty="0" smtClean="0">
                <a:solidFill>
                  <a:srgbClr val="FFFF00"/>
                </a:solidFill>
              </a:rPr>
              <a:t> Coaxial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pic>
        <p:nvPicPr>
          <p:cNvPr id="11" name="Picture 10" descr="Kabel Coaxial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38" y="2143117"/>
            <a:ext cx="521497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5388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 </a:t>
            </a:r>
            <a:r>
              <a:rPr lang="en-US" sz="2800" b="1" dirty="0" err="1" smtClean="0">
                <a:solidFill>
                  <a:srgbClr val="C00000"/>
                </a:solidFill>
              </a:rPr>
              <a:t>Kabel</a:t>
            </a:r>
            <a:r>
              <a:rPr lang="en-US" sz="2800" b="1" dirty="0" smtClean="0">
                <a:solidFill>
                  <a:srgbClr val="C00000"/>
                </a:solidFill>
              </a:rPr>
              <a:t> Fiber Optic (</a:t>
            </a:r>
            <a:r>
              <a:rPr lang="en-US" sz="2800" b="1" dirty="0" err="1" smtClean="0">
                <a:solidFill>
                  <a:srgbClr val="C00000"/>
                </a:solidFill>
              </a:rPr>
              <a:t>Keuntungan</a:t>
            </a:r>
            <a:r>
              <a:rPr lang="en-US" sz="2800" b="1" dirty="0" smtClean="0">
                <a:solidFill>
                  <a:srgbClr val="C00000"/>
                </a:solidFill>
              </a:rPr>
              <a:t>)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7224" y="2214554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800" dirty="0" smtClean="0"/>
              <a:t>Kecepatan: jaringan-jaringan fiber optic beroperasi pada kecepatan tinggi, mencapai gigabits per second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57224" y="3689339"/>
            <a:ext cx="77153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800" dirty="0" smtClean="0"/>
              <a:t>Bandwidth: fiber optic mampu membawa paket-paket dengan kapasitas besar.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57224" y="4786322"/>
            <a:ext cx="77153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d-ID" sz="2800" dirty="0" smtClean="0"/>
              <a:t>Distance: sinyal-sinyal dapat ditransmisikan lebih jauh tanpa memerlukan perlakuan “refresh” atau “diperkuat”.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3193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3. </a:t>
            </a:r>
            <a:r>
              <a:rPr lang="en-US" sz="2800" b="1" dirty="0" err="1" smtClean="0">
                <a:solidFill>
                  <a:srgbClr val="C00000"/>
                </a:solidFill>
              </a:rPr>
              <a:t>Kabel</a:t>
            </a:r>
            <a:r>
              <a:rPr lang="en-US" sz="2800" b="1" dirty="0" smtClean="0">
                <a:solidFill>
                  <a:srgbClr val="C00000"/>
                </a:solidFill>
              </a:rPr>
              <a:t> Fiber Optic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11" name="Picture 10" descr="Fiber Opti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8325" y="2479992"/>
            <a:ext cx="4179676" cy="3663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75312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</a:t>
            </a:r>
            <a:r>
              <a:rPr lang="id-ID" sz="2800" dirty="0" smtClean="0"/>
              <a:t>entransmisikan gelombang electromagnetic </a:t>
            </a:r>
            <a:endParaRPr lang="en-US" sz="2800" dirty="0" smtClean="0"/>
          </a:p>
          <a:p>
            <a:r>
              <a:rPr lang="id-ID" sz="2800" dirty="0" smtClean="0"/>
              <a:t>tanpa menggunakan konduktor fisik seperti </a:t>
            </a:r>
            <a:endParaRPr lang="en-US" sz="2800" dirty="0" smtClean="0"/>
          </a:p>
          <a:p>
            <a:r>
              <a:rPr lang="id-ID" sz="2800" dirty="0" smtClean="0"/>
              <a:t>kabel atau serat optik. </a:t>
            </a:r>
            <a:endParaRPr lang="en-US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28596" y="3357562"/>
            <a:ext cx="71320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Contoh sederhana adalah gelombang radio </a:t>
            </a:r>
            <a:endParaRPr lang="en-US" sz="2800" dirty="0" smtClean="0"/>
          </a:p>
          <a:p>
            <a:r>
              <a:rPr lang="id-ID" sz="2800" dirty="0" smtClean="0"/>
              <a:t>seperti microwave, wireless mobile </a:t>
            </a:r>
            <a:endParaRPr lang="en-US" sz="2800" dirty="0" smtClean="0"/>
          </a:p>
          <a:p>
            <a:r>
              <a:rPr lang="id-ID" sz="2800" dirty="0" smtClean="0"/>
              <a:t>dan lain sebagainya.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8596" y="4857760"/>
            <a:ext cx="7592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800" dirty="0" smtClean="0"/>
              <a:t>Media ini memerlukan antena untuk transmisi</a:t>
            </a:r>
            <a:endParaRPr lang="en-US" sz="2800" dirty="0" smtClean="0"/>
          </a:p>
          <a:p>
            <a:r>
              <a:rPr lang="id-ID" sz="2800" dirty="0" smtClean="0"/>
              <a:t>dan penerimaan (transmiter dan receiver)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Dasar-dasar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Teori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Komunikasi</a:t>
            </a:r>
            <a:r>
              <a:rPr lang="en-US" sz="3200" dirty="0" smtClean="0">
                <a:solidFill>
                  <a:srgbClr val="FFFF00"/>
                </a:solidFill>
              </a:rPr>
              <a:t> Data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71472" y="3714752"/>
            <a:ext cx="8143932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algn="ctr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</a:pPr>
            <a:r>
              <a:rPr lang="en-US" sz="2800" b="1" dirty="0" err="1" smtClean="0"/>
              <a:t>Merupakan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bentuk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komunikasi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/>
              <a:t>yang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khusus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berkaitan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transmisi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pemindahan</a:t>
            </a:r>
            <a:r>
              <a:rPr lang="en-US" sz="2800" b="1" dirty="0" smtClean="0"/>
              <a:t> data </a:t>
            </a:r>
            <a:r>
              <a:rPr lang="en-US" sz="2800" b="1" dirty="0" err="1" smtClean="0"/>
              <a:t>antar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komputer-komputer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komputer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piranti-piranti</a:t>
            </a:r>
            <a:r>
              <a:rPr lang="en-US" sz="2800" b="1" dirty="0" smtClean="0"/>
              <a:t> lain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bentuk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data digital</a:t>
            </a:r>
            <a:r>
              <a:rPr lang="en-US" sz="2800" b="1" dirty="0" smtClean="0">
                <a:solidFill>
                  <a:srgbClr val="FFFF00"/>
                </a:solidFill>
              </a:rPr>
              <a:t> </a:t>
            </a:r>
            <a:r>
              <a:rPr lang="en-US" sz="2800" b="1" dirty="0" smtClean="0"/>
              <a:t>yang </a:t>
            </a:r>
            <a:r>
              <a:rPr lang="en-US" sz="2800" b="1" dirty="0" err="1" smtClean="0"/>
              <a:t>dikirimkan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melalui</a:t>
            </a:r>
            <a:r>
              <a:rPr lang="en-US" sz="2800" b="1" dirty="0" smtClean="0"/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media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komunikasi</a:t>
            </a:r>
            <a:r>
              <a:rPr lang="en-US" sz="2800" b="1" dirty="0" smtClean="0"/>
              <a:t> data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857488" y="1643050"/>
            <a:ext cx="3571900" cy="121444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KOMUNIKASI DATA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>
            <a:stCxn id="10" idx="4"/>
            <a:endCxn id="8" idx="0"/>
          </p:cNvCxnSpPr>
          <p:nvPr/>
        </p:nvCxnSpPr>
        <p:spPr>
          <a:xfrm rot="5400000">
            <a:off x="4214810" y="3286124"/>
            <a:ext cx="857256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2789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Jenis</a:t>
            </a:r>
            <a:r>
              <a:rPr lang="en-US" sz="2800" dirty="0" smtClean="0"/>
              <a:t> </a:t>
            </a:r>
            <a:r>
              <a:rPr lang="en-US" sz="2800" dirty="0" err="1" smtClean="0"/>
              <a:t>Transmisi</a:t>
            </a:r>
            <a:r>
              <a:rPr lang="en-US" sz="2800" dirty="0" smtClean="0"/>
              <a:t>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158" y="2357430"/>
            <a:ext cx="6997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id-ID" sz="2800" dirty="0" smtClean="0"/>
              <a:t>Point-to-point (</a:t>
            </a:r>
            <a:r>
              <a:rPr lang="id-ID" sz="2800" i="1" dirty="0" smtClean="0"/>
              <a:t>unidirectional</a:t>
            </a:r>
            <a:r>
              <a:rPr lang="id-ID" sz="2800" dirty="0" smtClean="0"/>
              <a:t>) yaitu dimana</a:t>
            </a:r>
            <a:endParaRPr lang="en-US" sz="2800" dirty="0" smtClean="0"/>
          </a:p>
          <a:p>
            <a:pPr lvl="0"/>
            <a:r>
              <a:rPr lang="id-ID" sz="2800" dirty="0" smtClean="0"/>
              <a:t>pancaran terfokus pada satu sasaran</a:t>
            </a:r>
            <a:endParaRPr lang="en-US" sz="2800" dirty="0" smtClean="0"/>
          </a:p>
          <a:p>
            <a:pPr lvl="0"/>
            <a:endParaRPr lang="id-ID" sz="2800" dirty="0" smtClean="0"/>
          </a:p>
          <a:p>
            <a:pPr lvl="0"/>
            <a:r>
              <a:rPr lang="id-ID" sz="2800" dirty="0" smtClean="0"/>
              <a:t>Broadcast (</a:t>
            </a:r>
            <a:r>
              <a:rPr lang="id-ID" sz="2800" i="1" dirty="0" smtClean="0"/>
              <a:t>omnidirectioanl</a:t>
            </a:r>
            <a:r>
              <a:rPr lang="id-ID" sz="2800" dirty="0" smtClean="0"/>
              <a:t>) yaitu dimana</a:t>
            </a:r>
            <a:endParaRPr lang="en-US" sz="2800" dirty="0" smtClean="0"/>
          </a:p>
          <a:p>
            <a:pPr lvl="0"/>
            <a:r>
              <a:rPr lang="id-ID" sz="2800" dirty="0" smtClean="0"/>
              <a:t>sinyal terpancar ke segala arah dan dapat</a:t>
            </a:r>
            <a:endParaRPr lang="en-US" sz="2800" dirty="0" smtClean="0"/>
          </a:p>
          <a:p>
            <a:pPr lvl="0"/>
            <a:r>
              <a:rPr lang="id-ID" sz="2800" dirty="0" smtClean="0"/>
              <a:t>diterima oleh banyak antena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3368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Wilayah </a:t>
            </a:r>
            <a:r>
              <a:rPr lang="en-US" sz="2800" dirty="0" err="1" smtClean="0"/>
              <a:t>Transmisi</a:t>
            </a:r>
            <a:r>
              <a:rPr lang="en-US" sz="2800" dirty="0" smtClean="0"/>
              <a:t>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2158" y="2357430"/>
            <a:ext cx="73712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2913" lvl="0" indent="-442913">
              <a:buFont typeface="Wingdings" pitchFamily="2" charset="2"/>
              <a:buChar char="Ø"/>
            </a:pPr>
            <a:r>
              <a:rPr lang="id-ID" sz="2800" dirty="0" smtClean="0"/>
              <a:t>Gelombang mikro (microwave) 2 – 40 Ghz</a:t>
            </a:r>
          </a:p>
          <a:p>
            <a:pPr marL="442913" lvl="0" indent="-442913">
              <a:buFont typeface="Wingdings" pitchFamily="2" charset="2"/>
              <a:buChar char="Ø"/>
            </a:pPr>
            <a:endParaRPr lang="en-US" sz="2800" dirty="0" smtClean="0"/>
          </a:p>
          <a:p>
            <a:pPr marL="442913" lvl="0" indent="-442913">
              <a:buFont typeface="Wingdings" pitchFamily="2" charset="2"/>
              <a:buChar char="Ø"/>
            </a:pPr>
            <a:r>
              <a:rPr lang="id-ID" sz="2800" dirty="0" smtClean="0"/>
              <a:t>Gelombang radio 30 Mhz – 1 Ghz</a:t>
            </a:r>
          </a:p>
          <a:p>
            <a:pPr marL="442913" lvl="0" indent="-442913">
              <a:buFont typeface="Wingdings" pitchFamily="2" charset="2"/>
              <a:buChar char="Ø"/>
            </a:pPr>
            <a:endParaRPr lang="en-US" sz="2800" dirty="0" smtClean="0"/>
          </a:p>
          <a:p>
            <a:pPr marL="442913" lvl="0" indent="-442913">
              <a:buFont typeface="Wingdings" pitchFamily="2" charset="2"/>
              <a:buChar char="Ø"/>
            </a:pPr>
            <a:r>
              <a:rPr lang="id-ID" sz="2800" dirty="0" smtClean="0"/>
              <a:t>Gelombang inframerah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8596" y="1643050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Terbagi</a:t>
            </a:r>
            <a:r>
              <a:rPr lang="en-US" sz="2800" dirty="0" smtClean="0"/>
              <a:t> 4 </a:t>
            </a:r>
            <a:r>
              <a:rPr lang="en-US" sz="2800" dirty="0" err="1" smtClean="0"/>
              <a:t>bagian</a:t>
            </a:r>
            <a:r>
              <a:rPr lang="en-US" sz="2800" dirty="0" smtClean="0"/>
              <a:t> 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348" y="2606473"/>
            <a:ext cx="806182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id-ID" sz="2800" dirty="0" smtClean="0"/>
              <a:t>Gelombang Mikro Terrestrial (Atmosfir Bumi)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id-ID" sz="2800" dirty="0" smtClean="0"/>
              <a:t>Gelombang Mikro Satelit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id-ID" sz="2800" dirty="0" smtClean="0"/>
              <a:t>Radio Broadcast</a:t>
            </a: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id-ID" sz="2800" dirty="0" smtClean="0"/>
              <a:t>Infra Merah</a:t>
            </a:r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1500174"/>
            <a:ext cx="8061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id-ID" sz="2800" dirty="0" smtClean="0"/>
              <a:t>Gelombang Mikro Terrestrial (Atmosfir Bumi)</a:t>
            </a:r>
            <a:endParaRPr lang="en-US" sz="28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1472" y="2143116"/>
            <a:ext cx="7858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 algn="just">
              <a:buFont typeface="Wingdings" pitchFamily="2" charset="2"/>
              <a:buChar char="q"/>
            </a:pPr>
            <a:r>
              <a:rPr lang="id-ID" sz="2800" dirty="0" smtClean="0"/>
              <a:t>Tipe antena gelombang mikro yang paling umum adalah</a:t>
            </a:r>
            <a:r>
              <a:rPr lang="en-US" sz="2800" dirty="0" smtClean="0"/>
              <a:t> </a:t>
            </a:r>
            <a:r>
              <a:rPr lang="id-ID" sz="2800" dirty="0" smtClean="0"/>
              <a:t>parabola ‘dish’. 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1472" y="3489865"/>
            <a:ext cx="7858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 algn="just">
              <a:buFont typeface="Wingdings" pitchFamily="2" charset="2"/>
              <a:buChar char="q"/>
            </a:pPr>
            <a:r>
              <a:rPr lang="id-ID" sz="2800" dirty="0" smtClean="0"/>
              <a:t>Ukuran diameternya biasanya sekitar 3 m.</a:t>
            </a:r>
            <a:endParaRPr lang="en-US" sz="28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571472" y="4420269"/>
            <a:ext cx="78581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 algn="just">
              <a:buFont typeface="Wingdings" pitchFamily="2" charset="2"/>
              <a:buChar char="q"/>
            </a:pPr>
            <a:r>
              <a:rPr lang="id-ID" sz="2800" dirty="0" smtClean="0"/>
              <a:t>Antena pengirim memfokuskan sinar pendek agar mencapai transmisi garis pandang menuju antena penerima.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500174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/>
              <a:t>2.  </a:t>
            </a:r>
            <a:r>
              <a:rPr lang="id-ID" sz="2800" dirty="0" smtClean="0"/>
              <a:t>Gelombang Mikro Satelit</a:t>
            </a:r>
            <a:endParaRPr lang="en-US" sz="2800" dirty="0" smtClean="0"/>
          </a:p>
        </p:txBody>
      </p:sp>
      <p:pic>
        <p:nvPicPr>
          <p:cNvPr id="10" name="Picture 9" descr="GAMBAR: Jalur Titik-ke-Titik Gelombang Mikro Satelit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8193" y="2143116"/>
            <a:ext cx="5355575" cy="407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500174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/>
              <a:t>2.  </a:t>
            </a:r>
            <a:r>
              <a:rPr lang="id-ID" sz="2800" dirty="0" smtClean="0"/>
              <a:t>Gelombang Mikro Satelit</a:t>
            </a:r>
            <a:endParaRPr lang="en-US" sz="2800" dirty="0" smtClean="0"/>
          </a:p>
        </p:txBody>
      </p:sp>
      <p:pic>
        <p:nvPicPr>
          <p:cNvPr id="8" name="Picture 7" descr="GAMBAR: Jalur Broadcast Melalui Gelombang Mikro Satelit">
            <a:hlinkClick r:id="rId3"/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52" y="2285992"/>
            <a:ext cx="5700071" cy="367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500174"/>
            <a:ext cx="3225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/>
              <a:t>3.  </a:t>
            </a:r>
            <a:r>
              <a:rPr lang="id-ID" sz="2800" dirty="0" smtClean="0"/>
              <a:t>Radio Broadcast</a:t>
            </a:r>
            <a:endParaRPr lang="en-US" sz="28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4348" y="2060848"/>
            <a:ext cx="76438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/>
              <a:t>Rentang 30 MHz sampai 1 GHz merupakan rentang yang efektif untuk komunikasi broadcast. </a:t>
            </a:r>
            <a:endParaRPr lang="en-US" sz="2800" dirty="0" smtClean="0"/>
          </a:p>
          <a:p>
            <a:endParaRPr lang="id-ID" sz="2800" dirty="0" smtClean="0"/>
          </a:p>
          <a:p>
            <a:r>
              <a:rPr lang="id-ID" sz="2800" dirty="0" smtClean="0"/>
              <a:t>Sumber gangguan utama untuk siaran radio adalah interferensi multi-jalur. Pantulan dari bumi, air, dan alam atau obyek-obyek buatan manusia dapat menyebabkan terjadinya multi-jalur antar antena. Efek ini nampak jelas saat penerima TV menampilkan gambar ganda saat pesawat terbang melintas.</a:t>
            </a:r>
          </a:p>
          <a:p>
            <a:endParaRPr lang="id-ID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Unguided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472" y="1500174"/>
            <a:ext cx="2533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/>
            <a:r>
              <a:rPr lang="en-US" sz="2800" dirty="0" smtClean="0"/>
              <a:t>4.  </a:t>
            </a:r>
            <a:r>
              <a:rPr lang="id-ID" sz="2800" dirty="0" smtClean="0"/>
              <a:t>Infra Merah</a:t>
            </a:r>
            <a:endParaRPr lang="id-ID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2093361"/>
            <a:ext cx="8568952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013" indent="-354013">
              <a:spcBef>
                <a:spcPts val="1800"/>
              </a:spcBef>
              <a:buFont typeface="Wingdings" pitchFamily="2" charset="2"/>
              <a:buChar char="v"/>
            </a:pPr>
            <a:r>
              <a:rPr lang="id-ID" sz="2800" dirty="0" smtClean="0"/>
              <a:t>Komunikasi infra merah dicapai dengan menggunakan transmitter/receiver (transceiver) yang modulasi cahaya yang koheren. </a:t>
            </a:r>
            <a:endParaRPr lang="en-US" sz="2800" dirty="0" smtClean="0"/>
          </a:p>
          <a:p>
            <a:pPr marL="354013" indent="-354013">
              <a:spcBef>
                <a:spcPts val="1800"/>
              </a:spcBef>
              <a:buFont typeface="Wingdings" pitchFamily="2" charset="2"/>
              <a:buChar char="v"/>
            </a:pPr>
            <a:r>
              <a:rPr lang="id-ID" sz="2800" dirty="0" smtClean="0"/>
              <a:t>Transceiver harus berada dalam jalur  pandang maupun melalui pantulan dari permukaan berwarna terang misalnya langit-langit rumah. 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5"/>
            <a:ext cx="8229600" cy="49006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b. IP Address</a:t>
            </a:r>
            <a:r>
              <a:rPr lang="es-ES_tradnl" dirty="0" smtClean="0"/>
              <a:t> </a:t>
            </a:r>
            <a:endParaRPr lang="id-ID" dirty="0" smtClean="0"/>
          </a:p>
          <a:p>
            <a:r>
              <a:rPr lang="es-ES_tradnl" dirty="0" smtClean="0"/>
              <a:t>Seperti halnya nomor rumah, IP address adalah alamat yang diberikan pada jaringan komputer dan peralatan jaringan yang menggunakan protokol TCP/IP. IP address terdiri atas 32 bit angka biner yang dapat dituliskan sebagai empat kelompok angka desimal yang dipisahkan oleh tsaudara titik seperti 192.168.0.1.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8294" t="55834" r="23953" b="11736"/>
          <a:stretch>
            <a:fillRect/>
          </a:stretch>
        </p:blipFill>
        <p:spPr bwMode="auto">
          <a:xfrm>
            <a:off x="214281" y="1714488"/>
            <a:ext cx="8215371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FFFF00"/>
                </a:solidFill>
              </a:rPr>
              <a:t>Komponen</a:t>
            </a:r>
            <a:r>
              <a:rPr lang="en-US" sz="3200" dirty="0" smtClean="0">
                <a:solidFill>
                  <a:srgbClr val="FFFF00"/>
                </a:solidFill>
              </a:rPr>
              <a:t> </a:t>
            </a:r>
            <a:r>
              <a:rPr lang="en-US" sz="3200" dirty="0" err="1" smtClean="0">
                <a:solidFill>
                  <a:srgbClr val="FFFF00"/>
                </a:solidFill>
              </a:rPr>
              <a:t>Komunikasi</a:t>
            </a:r>
            <a:r>
              <a:rPr lang="en-US" sz="3200" dirty="0" smtClean="0">
                <a:solidFill>
                  <a:srgbClr val="FFFF00"/>
                </a:solidFill>
              </a:rPr>
              <a:t> Data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pic>
        <p:nvPicPr>
          <p:cNvPr id="9" name="Picture 8" descr="Model Komunikasi Sederhana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222" y="1785926"/>
            <a:ext cx="8161555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 2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Jelaskan ISDN Pita Sempit dan ISDN Pita Lebar!</a:t>
            </a:r>
          </a:p>
          <a:p>
            <a:r>
              <a:rPr lang="id-ID" sz="3200" dirty="0" smtClean="0"/>
              <a:t>Jelaskan tentang Satelit Komunikasi!</a:t>
            </a:r>
          </a:p>
          <a:p>
            <a:endParaRPr lang="id-ID" sz="3200" dirty="0" smtClean="0"/>
          </a:p>
          <a:p>
            <a:r>
              <a:rPr lang="id-ID" dirty="0" smtClean="0"/>
              <a:t>Boleh Searching</a:t>
            </a:r>
          </a:p>
          <a:p>
            <a:r>
              <a:rPr lang="id-ID" sz="3200" dirty="0" smtClean="0"/>
              <a:t>Waktu 15menit</a:t>
            </a:r>
          </a:p>
          <a:p>
            <a:r>
              <a:rPr lang="id-ID" smtClean="0"/>
              <a:t>Di salin di buku catatan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Model </a:t>
            </a:r>
            <a:r>
              <a:rPr lang="en-US" sz="3200" dirty="0" err="1" smtClean="0">
                <a:solidFill>
                  <a:srgbClr val="FFFF00"/>
                </a:solidFill>
              </a:rPr>
              <a:t>Komunikasi</a:t>
            </a:r>
            <a:r>
              <a:rPr lang="en-US" sz="3200" dirty="0" smtClean="0">
                <a:solidFill>
                  <a:srgbClr val="FFFF00"/>
                </a:solidFill>
              </a:rPr>
              <a:t> Data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034" y="1643050"/>
            <a:ext cx="489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1. </a:t>
            </a:r>
            <a:r>
              <a:rPr lang="en-US" sz="2800" b="1" dirty="0" err="1" smtClean="0"/>
              <a:t>Komunikasi</a:t>
            </a:r>
            <a:r>
              <a:rPr lang="en-US" sz="2800" b="1" dirty="0" smtClean="0"/>
              <a:t> Data Simplex</a:t>
            </a:r>
            <a:endParaRPr lang="en-US" sz="2800" b="1" dirty="0"/>
          </a:p>
        </p:txBody>
      </p:sp>
      <p:pic>
        <p:nvPicPr>
          <p:cNvPr id="5837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0364" y="2428868"/>
            <a:ext cx="381258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500034" y="4071942"/>
            <a:ext cx="5585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2. </a:t>
            </a:r>
            <a:r>
              <a:rPr lang="en-US" sz="2800" b="1" dirty="0" err="1" smtClean="0"/>
              <a:t>Komunikasi</a:t>
            </a:r>
            <a:r>
              <a:rPr lang="en-US" sz="2800" b="1" dirty="0" smtClean="0"/>
              <a:t> Data Half Duplex</a:t>
            </a:r>
            <a:endParaRPr lang="en-US" sz="2800" b="1" dirty="0"/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4786322"/>
            <a:ext cx="687335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Model </a:t>
            </a:r>
            <a:r>
              <a:rPr lang="en-US" sz="3200" dirty="0" err="1" smtClean="0">
                <a:solidFill>
                  <a:srgbClr val="FFFF00"/>
                </a:solidFill>
              </a:rPr>
              <a:t>Komunikasi</a:t>
            </a:r>
            <a:r>
              <a:rPr lang="en-US" sz="3200" dirty="0" smtClean="0">
                <a:solidFill>
                  <a:srgbClr val="FFFF00"/>
                </a:solidFill>
              </a:rPr>
              <a:t> Data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2143116"/>
            <a:ext cx="5506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3. </a:t>
            </a:r>
            <a:r>
              <a:rPr lang="en-US" sz="2800" b="1" dirty="0" err="1" smtClean="0"/>
              <a:t>Komunikasi</a:t>
            </a:r>
            <a:r>
              <a:rPr lang="en-US" sz="2800" b="1" dirty="0" smtClean="0"/>
              <a:t> Data Full Duplex</a:t>
            </a:r>
            <a:endParaRPr lang="en-US" sz="2800" b="1" dirty="0"/>
          </a:p>
        </p:txBody>
      </p:sp>
      <p:pic>
        <p:nvPicPr>
          <p:cNvPr id="593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3143248"/>
            <a:ext cx="6683266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Media </a:t>
            </a:r>
            <a:r>
              <a:rPr lang="en-US" sz="3200" dirty="0" err="1" smtClean="0">
                <a:solidFill>
                  <a:srgbClr val="FFFF00"/>
                </a:solidFill>
              </a:rPr>
              <a:t>Transmisi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714488"/>
            <a:ext cx="613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1.  Media </a:t>
            </a:r>
            <a:r>
              <a:rPr lang="en-US" sz="2800" b="1" dirty="0" err="1" smtClean="0"/>
              <a:t>Terpandu</a:t>
            </a:r>
            <a:r>
              <a:rPr lang="en-US" sz="2800" b="1" dirty="0" smtClean="0"/>
              <a:t> (Guided Media)</a:t>
            </a:r>
            <a:endParaRPr lang="en-US" sz="2800" b="1" dirty="0"/>
          </a:p>
        </p:txBody>
      </p:sp>
      <p:pic>
        <p:nvPicPr>
          <p:cNvPr id="8" name="Picture 7" descr="Struktur media terpandu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571744"/>
            <a:ext cx="7530907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643050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1.  Twisted Pair</a:t>
            </a:r>
            <a:endParaRPr lang="en-US" sz="2800" b="1" dirty="0"/>
          </a:p>
        </p:txBody>
      </p:sp>
      <p:cxnSp>
        <p:nvCxnSpPr>
          <p:cNvPr id="9" name="Straight Arrow Connector 8"/>
          <p:cNvCxnSpPr>
            <a:stCxn id="22" idx="3"/>
            <a:endCxn id="10" idx="1"/>
          </p:cNvCxnSpPr>
          <p:nvPr/>
        </p:nvCxnSpPr>
        <p:spPr>
          <a:xfrm>
            <a:off x="3147610" y="1904660"/>
            <a:ext cx="995762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43372" y="1643050"/>
            <a:ext cx="813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STP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22" idx="3"/>
          </p:cNvCxnSpPr>
          <p:nvPr/>
        </p:nvCxnSpPr>
        <p:spPr>
          <a:xfrm>
            <a:off x="3147610" y="1904660"/>
            <a:ext cx="924324" cy="59723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43372" y="2214554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UTP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23528" y="2636912"/>
            <a:ext cx="8640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indent="-354013">
              <a:buFont typeface="Wingdings" pitchFamily="2" charset="2"/>
              <a:buChar char="ü"/>
            </a:pPr>
            <a:r>
              <a:rPr lang="en-US" sz="2800" dirty="0" smtClean="0">
                <a:latin typeface="Britannic Bold" pitchFamily="34" charset="0"/>
              </a:rPr>
              <a:t>T</a:t>
            </a:r>
            <a:r>
              <a:rPr lang="id-ID" sz="2800" dirty="0" smtClean="0">
                <a:latin typeface="Britannic Bold" pitchFamily="34" charset="0"/>
              </a:rPr>
              <a:t>erdiri atas dua pasang kawat yang terpilin. </a:t>
            </a:r>
            <a:endParaRPr lang="en-US" sz="2800" dirty="0" smtClean="0">
              <a:latin typeface="Britannic Bold" pitchFamily="34" charset="0"/>
            </a:endParaRPr>
          </a:p>
          <a:p>
            <a:pPr marL="354013" indent="-354013">
              <a:buFont typeface="Wingdings" pitchFamily="2" charset="2"/>
              <a:buChar char="ü"/>
            </a:pPr>
            <a:r>
              <a:rPr lang="id-ID" sz="2800" dirty="0" smtClean="0">
                <a:latin typeface="Britannic Bold" pitchFamily="34" charset="0"/>
              </a:rPr>
              <a:t>Twisted-pair lebih tipis</a:t>
            </a:r>
            <a:endParaRPr lang="en-US" sz="2800" dirty="0" smtClean="0">
              <a:latin typeface="Britannic Bold" pitchFamily="34" charset="0"/>
            </a:endParaRPr>
          </a:p>
          <a:p>
            <a:pPr marL="354013" indent="-354013">
              <a:buFont typeface="Wingdings" pitchFamily="2" charset="2"/>
              <a:buChar char="ü"/>
            </a:pPr>
            <a:r>
              <a:rPr lang="en-US" sz="2800" dirty="0" smtClean="0">
                <a:latin typeface="Britannic Bold" pitchFamily="34" charset="0"/>
              </a:rPr>
              <a:t>L</a:t>
            </a:r>
            <a:r>
              <a:rPr lang="id-ID" sz="2800" dirty="0" smtClean="0">
                <a:latin typeface="Britannic Bold" pitchFamily="34" charset="0"/>
              </a:rPr>
              <a:t>ebih mudah putus, dan mengalami gangguan lain sewaktu kabel terpuntir atau kusut. </a:t>
            </a:r>
            <a:endParaRPr lang="en-US" sz="2800" dirty="0" smtClean="0">
              <a:latin typeface="Britannic Bold" pitchFamily="34" charset="0"/>
            </a:endParaRPr>
          </a:p>
          <a:p>
            <a:pPr marL="354013" indent="-354013">
              <a:buFont typeface="Wingdings" pitchFamily="2" charset="2"/>
              <a:buChar char="ü"/>
            </a:pPr>
            <a:r>
              <a:rPr lang="id-ID" sz="2800" dirty="0" smtClean="0">
                <a:latin typeface="Britannic Bold" pitchFamily="34" charset="0"/>
              </a:rPr>
              <a:t>Keunggulan dari kabel twisted-pair adalah dampaknya terhadap jaringan secara keseluruhan: apabila sebagian kabel twisted-pair rusak, tidak seluruh jaringan terhenti, sebagaimana yang mungkin terjadi pada coaxial. </a:t>
            </a:r>
            <a:endParaRPr lang="en-US" sz="2800" dirty="0">
              <a:latin typeface="Britannic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477020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a. Shielded Twisted Pair (STP)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57224" y="2000240"/>
            <a:ext cx="77153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id-ID" sz="2800" dirty="0" smtClean="0">
                <a:latin typeface="Arial Rounded MT Bold" pitchFamily="34" charset="0"/>
              </a:rPr>
              <a:t>Kabel STP mengkombinasikan teknik-teknik perlindungan dan antisipasi tekukan kabel.</a:t>
            </a:r>
            <a:endParaRPr lang="en-US" sz="2800" dirty="0" smtClean="0">
              <a:latin typeface="Arial Rounded MT Bold" pitchFamily="34" charset="0"/>
            </a:endParaRPr>
          </a:p>
          <a:p>
            <a:pPr marL="442913" indent="-442913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en-US" sz="2800" dirty="0" smtClean="0">
                <a:latin typeface="Arial Rounded MT Bold" pitchFamily="34" charset="0"/>
              </a:rPr>
              <a:t>K</a:t>
            </a:r>
            <a:r>
              <a:rPr lang="id-ID" sz="2800" dirty="0" smtClean="0">
                <a:latin typeface="Arial Rounded MT Bold" pitchFamily="34" charset="0"/>
              </a:rPr>
              <a:t>eunggulan STP adalah jaminan proteksi jaringan dari interferensi-interferensi eksternal, </a:t>
            </a:r>
            <a:endParaRPr lang="en-US" sz="2800" dirty="0" smtClean="0">
              <a:latin typeface="Arial Rounded MT Bold" pitchFamily="34" charset="0"/>
            </a:endParaRPr>
          </a:p>
          <a:p>
            <a:pPr marL="442913" indent="-442913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id-ID" sz="2800" dirty="0" smtClean="0">
                <a:latin typeface="Arial Rounded MT Bold" pitchFamily="34" charset="0"/>
              </a:rPr>
              <a:t>STP sedikit lebih mahal dibandingkan UTP.</a:t>
            </a:r>
            <a:endParaRPr lang="en-US" sz="2800" dirty="0" smtClean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Guided Media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428860" y="6421461"/>
            <a:ext cx="4876824" cy="365125"/>
          </a:xfrm>
        </p:spPr>
        <p:txBody>
          <a:bodyPr/>
          <a:lstStyle/>
          <a:p>
            <a:r>
              <a:rPr lang="pt-BR" smtClean="0"/>
              <a:t>Bahan Ajar Semester IV – 2013 / Kelas R4B, R4C, R4D, R4E, S4A, S4B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8596" y="1477020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a. Shielded Twisted Pair (STP)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857224" y="2388944"/>
            <a:ext cx="77153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id-ID" sz="2800" dirty="0" smtClean="0">
                <a:latin typeface="Arial Rounded MT Bold" pitchFamily="34" charset="0"/>
              </a:rPr>
              <a:t>Kabel STP tidak dapat dipakai </a:t>
            </a:r>
            <a:r>
              <a:rPr lang="en-US" sz="2800" dirty="0" err="1" smtClean="0">
                <a:latin typeface="Arial Rounded MT Bold" pitchFamily="34" charset="0"/>
              </a:rPr>
              <a:t>untuk</a:t>
            </a:r>
            <a:r>
              <a:rPr lang="en-US" sz="2800" dirty="0" smtClean="0">
                <a:latin typeface="Arial Rounded MT Bold" pitchFamily="34" charset="0"/>
              </a:rPr>
              <a:t> </a:t>
            </a:r>
            <a:r>
              <a:rPr lang="id-ID" sz="2800" dirty="0" smtClean="0">
                <a:latin typeface="Arial Rounded MT Bold" pitchFamily="34" charset="0"/>
              </a:rPr>
              <a:t>jarak lebih jauh sebagaimana media-media lain (seperti kabel coaxial) tanpa bantuan device penguat (repeater).</a:t>
            </a:r>
            <a:endParaRPr lang="en-US" sz="2800" dirty="0" smtClean="0">
              <a:latin typeface="Arial Rounded MT Bold" pitchFamily="34" charset="0"/>
            </a:endParaRPr>
          </a:p>
          <a:p>
            <a:pPr marL="442913" lvl="0" indent="-442913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id-ID" sz="2800" dirty="0" smtClean="0">
                <a:latin typeface="Arial Rounded MT Bold" pitchFamily="34" charset="0"/>
              </a:rPr>
              <a:t>Kecepatan dan keluaran: 10-100 Mbps</a:t>
            </a:r>
            <a:endParaRPr lang="en-US" sz="2800" dirty="0" smtClean="0">
              <a:latin typeface="Arial Rounded MT Bold" pitchFamily="34" charset="0"/>
            </a:endParaRPr>
          </a:p>
          <a:p>
            <a:pPr marL="442913" lvl="0" indent="-442913" algn="just">
              <a:spcBef>
                <a:spcPts val="1200"/>
              </a:spcBef>
              <a:buFont typeface="Wingdings" pitchFamily="2" charset="2"/>
              <a:buChar char="ü"/>
            </a:pPr>
            <a:r>
              <a:rPr lang="id-ID" sz="2800" dirty="0" smtClean="0">
                <a:latin typeface="Arial Rounded MT Bold" pitchFamily="34" charset="0"/>
              </a:rPr>
              <a:t>Panjang kabel maksimum yang diizinkan : 100m (pendek).</a:t>
            </a:r>
            <a:endParaRPr lang="en-US" sz="28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1324</TotalTime>
  <Words>1417</Words>
  <Application>Microsoft Office PowerPoint</Application>
  <PresentationFormat>On-screen Show (4:3)</PresentationFormat>
  <Paragraphs>205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Module</vt:lpstr>
      <vt:lpstr>Jaringan Komputer</vt:lpstr>
      <vt:lpstr>Dasar-dasar Teori Komunikasi Data</vt:lpstr>
      <vt:lpstr>Komponen Komunikasi Data</vt:lpstr>
      <vt:lpstr>Model Komunikasi Data</vt:lpstr>
      <vt:lpstr>Model Komunikasi Data</vt:lpstr>
      <vt:lpstr>Media Transmisi</vt:lpstr>
      <vt:lpstr>Guided Media</vt:lpstr>
      <vt:lpstr>Guided Media</vt:lpstr>
      <vt:lpstr>Guided Media</vt:lpstr>
      <vt:lpstr>Guided Media</vt:lpstr>
      <vt:lpstr>Guided Media</vt:lpstr>
      <vt:lpstr>Guided Media</vt:lpstr>
      <vt:lpstr>Guided Media</vt:lpstr>
      <vt:lpstr>Guided Media</vt:lpstr>
      <vt:lpstr>Guided Media</vt:lpstr>
      <vt:lpstr>Guided Media</vt:lpstr>
      <vt:lpstr>Guided Media</vt:lpstr>
      <vt:lpstr>Guided Media</vt:lpstr>
      <vt:lpstr>Unguided Media</vt:lpstr>
      <vt:lpstr>Unguided Media</vt:lpstr>
      <vt:lpstr>Unguided Media</vt:lpstr>
      <vt:lpstr>Unguided Media</vt:lpstr>
      <vt:lpstr>Unguided Media</vt:lpstr>
      <vt:lpstr>Unguided Media</vt:lpstr>
      <vt:lpstr>Unguided Media</vt:lpstr>
      <vt:lpstr>Unguided Media</vt:lpstr>
      <vt:lpstr>Unguided Media</vt:lpstr>
      <vt:lpstr>Slide 28</vt:lpstr>
      <vt:lpstr>Slide 29</vt:lpstr>
      <vt:lpstr>Latihan 2 </vt:lpstr>
    </vt:vector>
  </TitlesOfParts>
  <Company>Caraka Media Persada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Jaringan Komputer</dc:title>
  <dc:creator>Yuli Haryanto</dc:creator>
  <cp:lastModifiedBy>fadlyfadlan</cp:lastModifiedBy>
  <cp:revision>151</cp:revision>
  <dcterms:created xsi:type="dcterms:W3CDTF">2011-03-22T11:54:04Z</dcterms:created>
  <dcterms:modified xsi:type="dcterms:W3CDTF">2017-10-14T03:15:31Z</dcterms:modified>
</cp:coreProperties>
</file>