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1FF0-F41C-4766-8FE1-6202055611A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FCFF-2977-4C69-A706-DC9E4BAB69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1FF0-F41C-4766-8FE1-6202055611A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FCFF-2977-4C69-A706-DC9E4BAB69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1FF0-F41C-4766-8FE1-6202055611A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FCFF-2977-4C69-A706-DC9E4BAB69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1FF0-F41C-4766-8FE1-6202055611A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FCFF-2977-4C69-A706-DC9E4BAB69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1FF0-F41C-4766-8FE1-6202055611A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FCFF-2977-4C69-A706-DC9E4BAB69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1FF0-F41C-4766-8FE1-6202055611A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FCFF-2977-4C69-A706-DC9E4BAB69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1FF0-F41C-4766-8FE1-6202055611A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FCFF-2977-4C69-A706-DC9E4BAB69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1FF0-F41C-4766-8FE1-6202055611A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FCFF-2977-4C69-A706-DC9E4BAB69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1FF0-F41C-4766-8FE1-6202055611A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FCFF-2977-4C69-A706-DC9E4BAB69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1FF0-F41C-4766-8FE1-6202055611A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FCFF-2977-4C69-A706-DC9E4BAB69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1FF0-F41C-4766-8FE1-6202055611A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FCFF-2977-4C69-A706-DC9E4BAB69C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C1FF0-F41C-4766-8FE1-6202055611A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2FCFF-2977-4C69-A706-DC9E4BAB69C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NUNU KUSTIAN, M.KOM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"/>
            <a:ext cx="12192000" cy="37394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15653" y="4162567"/>
            <a:ext cx="6905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program </a:t>
            </a:r>
            <a:r>
              <a:rPr lang="en-US" dirty="0" err="1" smtClean="0"/>
              <a:t>dengan</a:t>
            </a:r>
            <a:r>
              <a:rPr lang="en-US" dirty="0" smtClean="0"/>
              <a:t> output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diterminal</a:t>
            </a:r>
            <a:r>
              <a:rPr lang="en-US" dirty="0" smtClean="0"/>
              <a:t> windows </a:t>
            </a:r>
            <a:r>
              <a:rPr lang="en-US" dirty="0" err="1" smtClean="0"/>
              <a:t>diatas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outputnya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723" y="679024"/>
            <a:ext cx="10515600" cy="1325563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  <a:tabLst>
                <a:tab pos="4489450" algn="l"/>
              </a:tabLst>
            </a:pPr>
            <a:br>
              <a:rPr lang="en-US" sz="2200" dirty="0">
                <a:solidFill>
                  <a:prstClr val="black"/>
                </a:solidFill>
              </a:rPr>
            </a:br>
            <a:br>
              <a:rPr lang="en-US" sz="2200" dirty="0" smtClean="0">
                <a:solidFill>
                  <a:prstClr val="black"/>
                </a:solidFill>
              </a:rPr>
            </a:br>
            <a:br>
              <a:rPr lang="en-US" sz="2200" dirty="0">
                <a:solidFill>
                  <a:prstClr val="black"/>
                </a:solidFill>
              </a:rPr>
            </a:br>
            <a:br>
              <a:rPr lang="en-US" sz="2200" dirty="0" smtClean="0">
                <a:solidFill>
                  <a:prstClr val="black"/>
                </a:solidFill>
              </a:rPr>
            </a:br>
            <a:br>
              <a:rPr lang="en-US" sz="2200" dirty="0">
                <a:solidFill>
                  <a:prstClr val="black"/>
                </a:solidFill>
              </a:rPr>
            </a:br>
            <a:br>
              <a:rPr lang="en-US" sz="2200" dirty="0" smtClean="0">
                <a:solidFill>
                  <a:prstClr val="black"/>
                </a:solidFill>
              </a:rPr>
            </a:br>
            <a:br>
              <a:rPr lang="en-US" sz="2200" dirty="0">
                <a:solidFill>
                  <a:prstClr val="black"/>
                </a:solidFill>
              </a:rPr>
            </a:br>
            <a:br>
              <a:rPr lang="en-US" sz="2200" dirty="0" smtClean="0">
                <a:solidFill>
                  <a:prstClr val="black"/>
                </a:solidFill>
              </a:rPr>
            </a:br>
            <a:br>
              <a:rPr lang="en-US" sz="2200" dirty="0">
                <a:solidFill>
                  <a:prstClr val="black"/>
                </a:solidFill>
              </a:rPr>
            </a:br>
            <a:r>
              <a:rPr lang="en-US" sz="2800" b="1" dirty="0" smtClean="0">
                <a:solidFill>
                  <a:prstClr val="black"/>
                </a:solidFill>
              </a:rPr>
              <a:t>FUNGSI MATH </a:t>
            </a:r>
            <a:r>
              <a:rPr lang="en-US" sz="2800" b="1" dirty="0">
                <a:solidFill>
                  <a:prstClr val="black"/>
                </a:solidFill>
              </a:rPr>
              <a:t>(OPERASI MATEMATIKA)</a:t>
            </a:r>
            <a:br>
              <a:rPr lang="en-US" sz="2800" b="1" dirty="0">
                <a:solidFill>
                  <a:prstClr val="black"/>
                </a:solidFill>
              </a:rPr>
            </a:br>
            <a:r>
              <a:rPr lang="en-US" sz="2800" dirty="0" err="1" smtClean="0">
                <a:solidFill>
                  <a:prstClr val="black"/>
                </a:solidFill>
                <a:latin typeface="+mn-lt"/>
              </a:rPr>
              <a:t>B</a:t>
            </a:r>
            <a:r>
              <a:rPr lang="en-US" sz="1600" dirty="0" err="1" smtClean="0">
                <a:solidFill>
                  <a:prstClr val="black"/>
                </a:solidFill>
                <a:latin typeface="+mn-lt"/>
              </a:rPr>
              <a:t>agaimana</a:t>
            </a:r>
            <a:r>
              <a:rPr lang="en-US" sz="240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+mn-lt"/>
              </a:rPr>
              <a:t>memecahkan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+mn-lt"/>
              </a:rPr>
              <a:t>ekspresi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+mn-lt"/>
              </a:rPr>
              <a:t>matematika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+mn-lt"/>
              </a:rPr>
              <a:t>sederhana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 </a:t>
            </a:r>
            <a:r>
              <a:rPr lang="en-US" sz="2400" dirty="0" err="1">
                <a:solidFill>
                  <a:prstClr val="black"/>
                </a:solidFill>
                <a:latin typeface="+mn-lt"/>
              </a:rPr>
              <a:t>menggunakan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variable constant </a:t>
            </a:r>
            <a:r>
              <a:rPr lang="en-US" sz="2400" dirty="0" err="1">
                <a:solidFill>
                  <a:prstClr val="black"/>
                </a:solidFill>
                <a:latin typeface="+mn-lt"/>
              </a:rPr>
              <a:t>dan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operator </a:t>
            </a:r>
            <a:r>
              <a:rPr lang="en-US" sz="2400" dirty="0" err="1">
                <a:solidFill>
                  <a:prstClr val="black"/>
                </a:solidFill>
                <a:latin typeface="+mn-lt"/>
              </a:rPr>
              <a:t>tapi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+mn-lt"/>
              </a:rPr>
              <a:t>diselesaikan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+mn-lt"/>
              </a:rPr>
              <a:t>dengan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+mn-lt"/>
              </a:rPr>
              <a:t>kekuatan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+mn-lt"/>
              </a:rPr>
              <a:t>akar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+mn-lt"/>
              </a:rPr>
              <a:t>kuadrat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+mn-lt"/>
              </a:rPr>
              <a:t>dan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lain-lain </a:t>
            </a:r>
            <a:r>
              <a:rPr lang="en-US" sz="2400" dirty="0" err="1">
                <a:solidFill>
                  <a:prstClr val="black"/>
                </a:solidFill>
                <a:latin typeface="+mn-lt"/>
              </a:rPr>
              <a:t>kita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+mn-lt"/>
              </a:rPr>
              <a:t>membutuhkan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+mn-lt"/>
              </a:rPr>
              <a:t>beberapa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special function.</a:t>
            </a:r>
            <a:br>
              <a:rPr lang="en-US" sz="2400" dirty="0">
                <a:solidFill>
                  <a:prstClr val="black"/>
                </a:solidFill>
                <a:latin typeface="+mn-lt"/>
              </a:rPr>
            </a:br>
            <a:r>
              <a:rPr lang="en-US" sz="2400" dirty="0">
                <a:solidFill>
                  <a:prstClr val="black"/>
                </a:solidFill>
                <a:latin typeface="+mn-lt"/>
              </a:rPr>
              <a:t>Java </a:t>
            </a:r>
            <a:r>
              <a:rPr lang="en-US" sz="2400" dirty="0" err="1">
                <a:solidFill>
                  <a:prstClr val="black"/>
                </a:solidFill>
                <a:latin typeface="+mn-lt"/>
              </a:rPr>
              <a:t>menyediakan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math class function yang </a:t>
            </a:r>
            <a:r>
              <a:rPr lang="en-US" sz="2400" dirty="0" err="1">
                <a:solidFill>
                  <a:prstClr val="black"/>
                </a:solidFill>
                <a:latin typeface="+mn-lt"/>
              </a:rPr>
              <a:t>tersedia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di dot </a:t>
            </a:r>
            <a:r>
              <a:rPr lang="en-US" sz="2400" dirty="0" err="1">
                <a:solidFill>
                  <a:prstClr val="black"/>
                </a:solidFill>
                <a:latin typeface="+mn-lt"/>
              </a:rPr>
              <a:t>lang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package. </a:t>
            </a:r>
            <a:br>
              <a:rPr lang="en-US" sz="2400" dirty="0">
                <a:solidFill>
                  <a:prstClr val="black"/>
                </a:solidFill>
                <a:latin typeface="+mn-lt"/>
              </a:rPr>
            </a:br>
            <a:r>
              <a:rPr lang="en-US" sz="2400" dirty="0">
                <a:solidFill>
                  <a:prstClr val="black"/>
                </a:solidFill>
                <a:latin typeface="+mn-lt"/>
              </a:rPr>
              <a:t>Java </a:t>
            </a:r>
            <a:r>
              <a:rPr lang="en-US" sz="2400" dirty="0" err="1">
                <a:solidFill>
                  <a:prstClr val="black"/>
                </a:solidFill>
                <a:latin typeface="+mn-lt"/>
              </a:rPr>
              <a:t>lang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package </a:t>
            </a:r>
            <a:r>
              <a:rPr lang="en-US" sz="2400" dirty="0" err="1">
                <a:solidFill>
                  <a:prstClr val="black"/>
                </a:solidFill>
                <a:latin typeface="+mn-lt"/>
              </a:rPr>
              <a:t>tidak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+mn-lt"/>
              </a:rPr>
              <a:t>perlu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+mn-lt"/>
              </a:rPr>
              <a:t>diimport</a:t>
            </a:r>
            <a:r>
              <a:rPr lang="en-US" sz="2400" dirty="0">
                <a:solidFill>
                  <a:prstClr val="black"/>
                </a:solidFill>
                <a:latin typeface="+mn-lt"/>
              </a:rPr>
              <a:t>. </a:t>
            </a:r>
            <a:br>
              <a:rPr lang="en-US" sz="2400" dirty="0">
                <a:solidFill>
                  <a:prstClr val="black"/>
                </a:solidFill>
                <a:latin typeface="+mn-lt"/>
              </a:rPr>
            </a:br>
            <a:br>
              <a:rPr lang="en-US" sz="2800" dirty="0"/>
            </a:br>
            <a:endParaRPr 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2136140" y="2061845"/>
              <a:ext cx="8128000" cy="4685665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FUNCTION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ACTION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EXAMPLE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OUTPUT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pow(</a:t>
                          </a:r>
                          <a:r>
                            <a:rPr lang="en-US" dirty="0" err="1" smtClean="0"/>
                            <a:t>x,y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0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Math.pow</a:t>
                          </a:r>
                          <a:r>
                            <a:rPr lang="en-US" dirty="0" smtClean="0"/>
                            <a:t>(5,2);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25.0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985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Sqrt</a:t>
                          </a:r>
                          <a:r>
                            <a:rPr lang="en-US" dirty="0" smtClean="0"/>
                            <a:t>(x)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Math.sqrt</a:t>
                          </a:r>
                          <a:r>
                            <a:rPr lang="en-US" dirty="0" smtClean="0"/>
                            <a:t>(36);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6.0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ceil(X0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Round</a:t>
                          </a:r>
                          <a:r>
                            <a:rPr lang="en-US" baseline="0" dirty="0" smtClean="0"/>
                            <a:t> 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Math.ceil</a:t>
                          </a:r>
                          <a:r>
                            <a:rPr lang="en-US" dirty="0" smtClean="0"/>
                            <a:t>(312.34);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313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floor(x)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Round down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Math.floor</a:t>
                          </a:r>
                          <a:r>
                            <a:rPr lang="en-US" dirty="0" smtClean="0"/>
                            <a:t>(45.81);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45.0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rint</a:t>
                          </a:r>
                          <a:r>
                            <a:rPr lang="en-US" dirty="0" smtClean="0"/>
                            <a:t>(x)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Round off as per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maths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Math.rint</a:t>
                          </a:r>
                          <a:r>
                            <a:rPr lang="en-US" dirty="0" smtClean="0"/>
                            <a:t>(91.56);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92.0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abs(x)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Absolute 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Math.abs</a:t>
                          </a:r>
                          <a:r>
                            <a:rPr lang="en-US" dirty="0" smtClean="0"/>
                            <a:t>(-72.3)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72.3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max(</a:t>
                          </a:r>
                          <a:r>
                            <a:rPr lang="en-US" dirty="0" err="1" smtClean="0"/>
                            <a:t>x,y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Greater 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Math.max</a:t>
                          </a:r>
                          <a:r>
                            <a:rPr lang="en-US" dirty="0" smtClean="0"/>
                            <a:t>(5.6, 7.2)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7.2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min(</a:t>
                          </a:r>
                          <a:r>
                            <a:rPr lang="en-US" dirty="0" err="1" smtClean="0"/>
                            <a:t>x,y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Smaller</a:t>
                          </a:r>
                          <a:r>
                            <a:rPr lang="en-US" baseline="0" dirty="0" smtClean="0"/>
                            <a:t> 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Math.min</a:t>
                          </a:r>
                          <a:r>
                            <a:rPr lang="en-US" dirty="0" smtClean="0"/>
                            <a:t>(82.6,</a:t>
                          </a:r>
                          <a:r>
                            <a:rPr lang="en-US" baseline="0" dirty="0" smtClean="0"/>
                            <a:t> 23.4)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82.6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2136140" y="2061845"/>
              <a:ext cx="8128000" cy="4685665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FUNCTION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ACTION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EXAMPLE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OUTPUT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pow(</a:t>
                          </a:r>
                          <a:r>
                            <a:rPr lang="en-US" dirty="0" err="1" smtClean="0"/>
                            <a:t>x,y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Math.pow</a:t>
                          </a:r>
                          <a:r>
                            <a:rPr lang="en-US" dirty="0" smtClean="0"/>
                            <a:t>(5,2);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25.0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985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Sqrt</a:t>
                          </a:r>
                          <a:r>
                            <a:rPr lang="en-US" dirty="0" smtClean="0"/>
                            <a:t>(x)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Math.sqrt</a:t>
                          </a:r>
                          <a:r>
                            <a:rPr lang="en-US" dirty="0" smtClean="0"/>
                            <a:t>(36);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6.0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ceil(X0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Round</a:t>
                          </a:r>
                          <a:r>
                            <a:rPr lang="en-US" baseline="0" dirty="0" smtClean="0"/>
                            <a:t> 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Math.ceil</a:t>
                          </a:r>
                          <a:r>
                            <a:rPr lang="en-US" dirty="0" smtClean="0"/>
                            <a:t>(312.34);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313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floor(x)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Round down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Math.floor</a:t>
                          </a:r>
                          <a:r>
                            <a:rPr lang="en-US" dirty="0" smtClean="0"/>
                            <a:t>(45.81);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45.0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rint</a:t>
                          </a:r>
                          <a:r>
                            <a:rPr lang="en-US" dirty="0" smtClean="0"/>
                            <a:t>(x)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Round off as per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maths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Math.rint</a:t>
                          </a:r>
                          <a:r>
                            <a:rPr lang="en-US" dirty="0" smtClean="0"/>
                            <a:t>(91.56);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92.0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abs(x)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Absolute 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Math.abs</a:t>
                          </a:r>
                          <a:r>
                            <a:rPr lang="en-US" dirty="0" smtClean="0"/>
                            <a:t>(-72.3)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72.3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max(</a:t>
                          </a:r>
                          <a:r>
                            <a:rPr lang="en-US" dirty="0" err="1" smtClean="0"/>
                            <a:t>x,y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Greater 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Math.max</a:t>
                          </a:r>
                          <a:r>
                            <a:rPr lang="en-US" dirty="0" smtClean="0"/>
                            <a:t>(5.6, 7.2)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7.2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min(</a:t>
                          </a:r>
                          <a:r>
                            <a:rPr lang="en-US" dirty="0" err="1" smtClean="0"/>
                            <a:t>x,y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Smaller</a:t>
                          </a:r>
                          <a:r>
                            <a:rPr lang="en-US" baseline="0" dirty="0" smtClean="0"/>
                            <a:t> 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Math.min</a:t>
                          </a:r>
                          <a:r>
                            <a:rPr lang="en-US" dirty="0" smtClean="0"/>
                            <a:t>(82.6,</a:t>
                          </a:r>
                          <a:r>
                            <a:rPr lang="en-US" baseline="0" dirty="0" smtClean="0"/>
                            <a:t> 23.4)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82.6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1184564" y="623454"/>
            <a:ext cx="96635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Syntax math Function:</a:t>
            </a:r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err="1" smtClean="0"/>
              <a:t>Math.functionName</a:t>
            </a:r>
            <a:r>
              <a:rPr lang="en-US" sz="3200" b="1" dirty="0" smtClean="0"/>
              <a:t>(argument list);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9476" y="336231"/>
            <a:ext cx="883227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Pow(</a:t>
            </a:r>
            <a:r>
              <a:rPr lang="en-US" dirty="0" err="1" smtClean="0"/>
              <a:t>x,y</a:t>
            </a:r>
            <a:r>
              <a:rPr lang="en-US" dirty="0" smtClean="0"/>
              <a:t>) =  X </a:t>
            </a:r>
            <a:r>
              <a:rPr lang="en-US" dirty="0" err="1" smtClean="0"/>
              <a:t>koma</a:t>
            </a:r>
            <a:r>
              <a:rPr lang="en-US" dirty="0" smtClean="0"/>
              <a:t> Y. </a:t>
            </a:r>
            <a:r>
              <a:rPr lang="en-US" dirty="0" err="1" smtClean="0"/>
              <a:t>jadi</a:t>
            </a:r>
            <a:r>
              <a:rPr lang="en-US" dirty="0" smtClean="0"/>
              <a:t> X </a:t>
            </a:r>
            <a:r>
              <a:rPr lang="en-US" dirty="0" err="1" smtClean="0"/>
              <a:t>dan</a:t>
            </a:r>
            <a:r>
              <a:rPr lang="en-US" dirty="0" smtClean="0"/>
              <a:t> Y </a:t>
            </a:r>
            <a:r>
              <a:rPr lang="en-US" dirty="0" err="1" smtClean="0"/>
              <a:t>adalah</a:t>
            </a:r>
            <a:r>
              <a:rPr lang="en-US" dirty="0" smtClean="0"/>
              <a:t> argument. Di </a:t>
            </a:r>
            <a:r>
              <a:rPr lang="en-US" dirty="0" err="1" smtClean="0"/>
              <a:t>sini</a:t>
            </a:r>
            <a:r>
              <a:rPr lang="en-US" dirty="0" smtClean="0"/>
              <a:t> Y </a:t>
            </a:r>
            <a:r>
              <a:rPr lang="en-US" dirty="0" err="1" smtClean="0"/>
              <a:t>dipangkatkan</a:t>
            </a:r>
            <a:r>
              <a:rPr lang="en-US" dirty="0" smtClean="0"/>
              <a:t> X.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itik</a:t>
            </a:r>
            <a:r>
              <a:rPr lang="en-US" dirty="0" smtClean="0"/>
              <a:t> POW </a:t>
            </a:r>
            <a:r>
              <a:rPr lang="en-US" dirty="0" err="1" smtClean="0"/>
              <a:t>dari</a:t>
            </a:r>
            <a:r>
              <a:rPr lang="en-US" dirty="0" smtClean="0"/>
              <a:t> 5 </a:t>
            </a:r>
            <a:r>
              <a:rPr lang="en-US" dirty="0" err="1" smtClean="0"/>
              <a:t>koma</a:t>
            </a:r>
            <a:r>
              <a:rPr lang="en-US" dirty="0" smtClean="0"/>
              <a:t> 2, </a:t>
            </a:r>
            <a:r>
              <a:rPr lang="en-US" dirty="0" err="1" smtClean="0"/>
              <a:t>hasinya</a:t>
            </a:r>
            <a:r>
              <a:rPr lang="en-US" dirty="0" smtClean="0"/>
              <a:t> 25.0.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mengembalikan</a:t>
            </a:r>
            <a:r>
              <a:rPr lang="en-US" dirty="0" smtClean="0"/>
              <a:t>  double type output.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Sqrt</a:t>
            </a:r>
            <a:r>
              <a:rPr lang="en-US" dirty="0" smtClean="0"/>
              <a:t>(x)= argument </a:t>
            </a:r>
            <a:r>
              <a:rPr lang="en-US" dirty="0" err="1" smtClean="0"/>
              <a:t>apapun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persegi</a:t>
            </a:r>
            <a:r>
              <a:rPr lang="en-US" dirty="0" smtClean="0"/>
              <a:t> </a:t>
            </a:r>
            <a:r>
              <a:rPr lang="en-US" dirty="0" err="1" smtClean="0"/>
              <a:t>akar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s </a:t>
            </a:r>
            <a:r>
              <a:rPr lang="en-US" dirty="0" err="1" smtClean="0"/>
              <a:t>qrp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36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mengembalikan</a:t>
            </a:r>
            <a:r>
              <a:rPr lang="en-US" dirty="0" smtClean="0"/>
              <a:t> 6.0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Ceil(x)=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membulatkan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decimal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integer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double.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= Kita </a:t>
            </a:r>
            <a:r>
              <a:rPr lang="en-US" dirty="0" err="1" smtClean="0"/>
              <a:t>mempunya</a:t>
            </a:r>
            <a:r>
              <a:rPr lang="en-US" dirty="0" smtClean="0"/>
              <a:t> 312.34 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dibulatkan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integer </a:t>
            </a:r>
            <a:r>
              <a:rPr lang="en-US" dirty="0" err="1" smtClean="0"/>
              <a:t>berikutnya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.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disini</a:t>
            </a:r>
            <a:r>
              <a:rPr lang="en-US" dirty="0" smtClean="0"/>
              <a:t>, .34 </a:t>
            </a:r>
            <a:r>
              <a:rPr lang="en-US" dirty="0" err="1" smtClean="0"/>
              <a:t>apapun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yang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5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5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dibulatkan</a:t>
            </a:r>
            <a:r>
              <a:rPr lang="en-US" dirty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313.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loor(x)= 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membulatkan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decimal </a:t>
            </a:r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koma</a:t>
            </a:r>
            <a:r>
              <a:rPr lang="en-US" dirty="0" smtClean="0"/>
              <a:t> decimal </a:t>
            </a:r>
            <a:r>
              <a:rPr lang="en-US" dirty="0" err="1" smtClean="0"/>
              <a:t>memiliki</a:t>
            </a:r>
            <a:r>
              <a:rPr lang="en-US" dirty="0" smtClean="0"/>
              <a:t> 5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dipertimbangkan</a:t>
            </a:r>
            <a:r>
              <a:rPr lang="en-US" dirty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dibulatkan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decimal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benar-benar</a:t>
            </a:r>
            <a:r>
              <a:rPr lang="en-US" dirty="0" smtClean="0"/>
              <a:t> </a:t>
            </a:r>
            <a:r>
              <a:rPr lang="en-US" dirty="0" err="1" smtClean="0"/>
              <a:t>tersisa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mudian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45.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rint</a:t>
            </a:r>
            <a:r>
              <a:rPr lang="en-US" dirty="0" smtClean="0"/>
              <a:t>(x)= </a:t>
            </a:r>
            <a:r>
              <a:rPr lang="en-US" dirty="0" err="1" smtClean="0"/>
              <a:t>Angka</a:t>
            </a:r>
            <a:r>
              <a:rPr lang="en-US" dirty="0" smtClean="0"/>
              <a:t> yang </a:t>
            </a:r>
            <a:r>
              <a:rPr lang="en-US" dirty="0" err="1" smtClean="0"/>
              <a:t>dibulatkan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= </a:t>
            </a:r>
            <a:r>
              <a:rPr lang="en-US" dirty="0" err="1" smtClean="0"/>
              <a:t>disni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91.56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dibulatkan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92.0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9036" y="445762"/>
            <a:ext cx="1066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Abs(x)=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absolut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di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0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/>
          <a:srcRect l="4931" t="42329" r="48392" b="41762"/>
          <a:stretch>
            <a:fillRect/>
          </a:stretch>
        </p:blipFill>
        <p:spPr>
          <a:xfrm>
            <a:off x="2279176" y="1066386"/>
            <a:ext cx="6073254" cy="116378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49036" y="2230169"/>
            <a:ext cx="10668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Di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negative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menganggap</a:t>
            </a:r>
            <a:r>
              <a:rPr lang="en-US" dirty="0" smtClean="0"/>
              <a:t> -3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mutlak</a:t>
            </a:r>
            <a:r>
              <a:rPr lang="en-US" dirty="0" smtClean="0"/>
              <a:t>.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3 yang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mengimbangi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disisi</a:t>
            </a:r>
            <a:r>
              <a:rPr lang="en-US" dirty="0" smtClean="0"/>
              <a:t> negative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positiif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mutlak</a:t>
            </a:r>
            <a:r>
              <a:rPr lang="en-US" dirty="0" smtClean="0"/>
              <a:t> -3 </a:t>
            </a:r>
            <a:r>
              <a:rPr lang="en-US" dirty="0" err="1" smtClean="0"/>
              <a:t>menjadi</a:t>
            </a:r>
            <a:r>
              <a:rPr lang="en-US" dirty="0" smtClean="0"/>
              <a:t> 3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matermatika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vertical. </a:t>
            </a:r>
            <a:r>
              <a:rPr lang="en-US" dirty="0"/>
              <a:t> </a:t>
            </a:r>
            <a:r>
              <a:rPr lang="en-US" dirty="0" smtClean="0"/>
              <a:t>| -3 | = 3.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1,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aboslut</a:t>
            </a:r>
            <a:r>
              <a:rPr lang="en-US" dirty="0" smtClean="0"/>
              <a:t>. 1 </a:t>
            </a:r>
            <a:r>
              <a:rPr lang="en-US" dirty="0" err="1" smtClean="0"/>
              <a:t>adalah</a:t>
            </a:r>
            <a:r>
              <a:rPr lang="en-US" dirty="0" smtClean="0"/>
              <a:t> 1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negative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. | 1 | = 1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Max(</a:t>
            </a:r>
            <a:r>
              <a:rPr lang="en-US" dirty="0" err="1" smtClean="0"/>
              <a:t>x,y</a:t>
            </a:r>
            <a:r>
              <a:rPr lang="en-US" dirty="0" smtClean="0"/>
              <a:t>)=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=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5.6 </a:t>
            </a:r>
            <a:r>
              <a:rPr lang="en-US" dirty="0" err="1" smtClean="0"/>
              <a:t>dan</a:t>
            </a:r>
            <a:r>
              <a:rPr lang="en-US" dirty="0" smtClean="0"/>
              <a:t> 7.2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smtClean="0"/>
              <a:t> 7.2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dikembalikan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Min(</a:t>
            </a:r>
            <a:r>
              <a:rPr lang="en-US" dirty="0" err="1" smtClean="0"/>
              <a:t>x,y</a:t>
            </a:r>
            <a:r>
              <a:rPr lang="en-US" dirty="0" smtClean="0"/>
              <a:t>)=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= 8.26 </a:t>
            </a:r>
            <a:r>
              <a:rPr lang="en-US" dirty="0" err="1" smtClean="0"/>
              <a:t>dan</a:t>
            </a:r>
            <a:r>
              <a:rPr lang="en-US" dirty="0" smtClean="0"/>
              <a:t> 23.4. </a:t>
            </a:r>
            <a:r>
              <a:rPr lang="en-US" dirty="0" err="1" smtClean="0"/>
              <a:t>Nilai</a:t>
            </a:r>
            <a:r>
              <a:rPr lang="en-US" dirty="0" smtClean="0"/>
              <a:t> yang paling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8.26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dikembalikan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2032000" y="955656"/>
              <a:ext cx="7901708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5224"/>
                    <a:gridCol w="3257985"/>
                    <a:gridCol w="2238499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FUNCTION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ACTION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EXAMPLE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exp</a:t>
                          </a:r>
                          <a:r>
                            <a:rPr lang="en-US" sz="2400" dirty="0" smtClean="0"/>
                            <a:t>(x)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Math.exp</a:t>
                          </a:r>
                          <a:r>
                            <a:rPr lang="en-US" sz="2400" dirty="0" smtClean="0"/>
                            <a:t>(5);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log(x)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Logarithm of x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Math.log(451);</a:t>
                          </a:r>
                          <a:endParaRPr lang="en-US" sz="240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sin(x)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Sin value of x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Math.sin</a:t>
                          </a:r>
                          <a:r>
                            <a:rPr lang="en-US" sz="2400" dirty="0" smtClean="0"/>
                            <a:t>(45);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cos(x)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Cos value</a:t>
                          </a:r>
                          <a:r>
                            <a:rPr lang="en-US" sz="2400" baseline="0" dirty="0" smtClean="0"/>
                            <a:t> of x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Math.cos</a:t>
                          </a:r>
                          <a:r>
                            <a:rPr lang="en-US" sz="2400" dirty="0" smtClean="0"/>
                            <a:t>(5);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Tan(x)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Tan value of x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Math.tan</a:t>
                          </a:r>
                          <a:r>
                            <a:rPr lang="en-US" sz="2400" dirty="0" smtClean="0"/>
                            <a:t>(45);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Randon</a:t>
                          </a:r>
                          <a:r>
                            <a:rPr lang="en-US" sz="2400" dirty="0" smtClean="0"/>
                            <a:t>()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Returns</a:t>
                          </a:r>
                          <a:r>
                            <a:rPr lang="en-US" sz="2400" baseline="0" dirty="0" smtClean="0"/>
                            <a:t> </a:t>
                          </a:r>
                          <a:r>
                            <a:rPr lang="en-US" sz="2400" baseline="0" dirty="0" err="1" smtClean="0"/>
                            <a:t>randoms</a:t>
                          </a:r>
                          <a:r>
                            <a:rPr lang="en-US" sz="2400" baseline="0" dirty="0" smtClean="0"/>
                            <a:t> number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Random();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2032000" y="955656"/>
              <a:ext cx="7901708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5224"/>
                    <a:gridCol w="3257985"/>
                    <a:gridCol w="2238499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FUNCTION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ACTION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EXAMPLE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exp</a:t>
                          </a:r>
                          <a:r>
                            <a:rPr lang="en-US" sz="2400" dirty="0" smtClean="0"/>
                            <a:t>(x)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Math.exp</a:t>
                          </a:r>
                          <a:r>
                            <a:rPr lang="en-US" sz="2400" dirty="0" smtClean="0"/>
                            <a:t>(5);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log(x)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Logarithm of x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Math.log(451);</a:t>
                          </a:r>
                          <a:endParaRPr lang="en-US" sz="240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sin(x)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Sin value of x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Math.sin</a:t>
                          </a:r>
                          <a:r>
                            <a:rPr lang="en-US" sz="2400" dirty="0" smtClean="0"/>
                            <a:t>(45);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cos(x)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Cos value</a:t>
                          </a:r>
                          <a:r>
                            <a:rPr lang="en-US" sz="2400" baseline="0" dirty="0" smtClean="0"/>
                            <a:t> of x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Math.cos</a:t>
                          </a:r>
                          <a:r>
                            <a:rPr lang="en-US" sz="2400" dirty="0" smtClean="0"/>
                            <a:t>(5);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Tan(x)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Tan value of x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Math.tan</a:t>
                          </a:r>
                          <a:r>
                            <a:rPr lang="en-US" sz="2400" dirty="0" smtClean="0"/>
                            <a:t>(45);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err="1" smtClean="0"/>
                            <a:t>Randon</a:t>
                          </a:r>
                          <a:r>
                            <a:rPr lang="en-US" sz="2400" dirty="0" smtClean="0"/>
                            <a:t>()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Returns</a:t>
                          </a:r>
                          <a:r>
                            <a:rPr lang="en-US" sz="2400" baseline="0" dirty="0" smtClean="0"/>
                            <a:t> </a:t>
                          </a:r>
                          <a:r>
                            <a:rPr lang="en-US" sz="2400" baseline="0" dirty="0" err="1" smtClean="0"/>
                            <a:t>randoms</a:t>
                          </a:r>
                          <a:r>
                            <a:rPr lang="en-US" sz="2400" baseline="0" dirty="0" smtClean="0"/>
                            <a:t> number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Random();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731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"/>
            <a:ext cx="12192000" cy="37121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15653" y="4162567"/>
            <a:ext cx="6905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program </a:t>
            </a:r>
            <a:r>
              <a:rPr lang="en-US" dirty="0" err="1" smtClean="0"/>
              <a:t>dengan</a:t>
            </a:r>
            <a:r>
              <a:rPr lang="en-US" dirty="0" smtClean="0"/>
              <a:t> output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diterminal</a:t>
            </a:r>
            <a:r>
              <a:rPr lang="en-US" dirty="0" smtClean="0"/>
              <a:t> windows </a:t>
            </a:r>
            <a:r>
              <a:rPr lang="en-US" dirty="0" err="1" smtClean="0"/>
              <a:t>diatas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jelaskan</a:t>
            </a:r>
            <a:r>
              <a:rPr lang="en-US" dirty="0" smtClean="0"/>
              <a:t> </a:t>
            </a:r>
            <a:r>
              <a:rPr lang="en-US" dirty="0" err="1" smtClean="0"/>
              <a:t>outputnya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3116</Words>
  <Application>WPS Presentation</Application>
  <PresentationFormat>Widescreen</PresentationFormat>
  <Paragraphs>159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Nimbus Roman No9 L</vt:lpstr>
      <vt:lpstr>Cambria Math</vt:lpstr>
      <vt:lpstr>DejaVu Math TeX Gyre</vt:lpstr>
      <vt:lpstr>Calibri Light</vt:lpstr>
      <vt:lpstr>DejaVu Sans</vt:lpstr>
      <vt:lpstr>Calibri</vt:lpstr>
      <vt:lpstr>Microsoft YaHei</vt:lpstr>
      <vt:lpstr>Droid Sans Fallback</vt:lpstr>
      <vt:lpstr>Arial Unicode MS</vt:lpstr>
      <vt:lpstr>Office Theme</vt:lpstr>
      <vt:lpstr>MATH FUNCTION</vt:lpstr>
      <vt:lpstr>         FUNGSI MATH (OPERASI MATEMATIKA) Bagaimana memecahkan ekspresi matematika sederhana  menggunakan variable constant dan operator tapi diselesaikan dengan kekuatan akar kuadrat dan lain-lain kita membutuhkan beberapa special function. Java menyediakan math class function yang tersedia di dot lang package.  Java lang package tidak perlu diimport.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FUNCTION</dc:title>
  <dc:creator>HOLMES SHINICHI</dc:creator>
  <cp:lastModifiedBy>puji</cp:lastModifiedBy>
  <cp:revision>13</cp:revision>
  <dcterms:created xsi:type="dcterms:W3CDTF">2022-10-17T00:35:50Z</dcterms:created>
  <dcterms:modified xsi:type="dcterms:W3CDTF">2022-10-17T00:35:50Z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