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Medium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989D0A-D253-4328-9257-F8FBED0E7C53}">
  <a:tblStyle styleId="{3A989D0A-D253-4328-9257-F8FBED0E7C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6a9f1e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6a9f1e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0484734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048473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6a9f1e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6a9f1e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9D1D9"/>
                </a:solidFill>
                <a:highlight>
                  <a:srgbClr val="0D1117"/>
                </a:highlight>
              </a:rPr>
              <a:t>We defined the model’s purpose to be an efficient, coarse filter to remove obviously irrelevant articles. Therefore, we require a high recall score, to avoid missing relevant articles</a:t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9D1D9"/>
                </a:solidFill>
                <a:highlight>
                  <a:srgbClr val="0D1117"/>
                </a:highlight>
              </a:rPr>
              <a:t>Embeddings are created using Google News Vectors. From Google News we obtain word2Vec embeddings. To create document embeddings for the title and the content, we obtain the mean embeddings. </a:t>
            </a:r>
            <a:r>
              <a:rPr lang="en-GB" sz="1200">
                <a:solidFill>
                  <a:srgbClr val="C9D1D9"/>
                </a:solidFill>
                <a:highlight>
                  <a:srgbClr val="0D1117"/>
                </a:highlight>
              </a:rPr>
              <a:t>Essentially</a:t>
            </a:r>
            <a:r>
              <a:rPr lang="en-GB" sz="1200">
                <a:solidFill>
                  <a:srgbClr val="C9D1D9"/>
                </a:solidFill>
                <a:highlight>
                  <a:srgbClr val="0D1117"/>
                </a:highlight>
              </a:rPr>
              <a:t> a weighted average on the word frequency in the document.</a:t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9D1D9"/>
                </a:solidFill>
                <a:highlight>
                  <a:srgbClr val="0D1117"/>
                </a:highlight>
              </a:rPr>
              <a:t>The model itself perform binary classification. Given document features, the model outputs 1 if law violations are not mentioned else it predicts 0. </a:t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f49ef27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f49ef27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e6a9f1e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e6a9f1e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e4048473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e4048473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4048473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e4048473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Country dict is not updated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OpenStreetAPI only queried to city granularity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validates the locations, if incorrectly identified by the NER models.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c05849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9c05849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f49ef27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f49ef27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e40484734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e4048473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1fde83a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1fde83a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6a9f1e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e6a9f1e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4048473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e4048473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CRUD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relevant are the sourceMetricDelta which allows to determine the top feeds in the given time period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 parameters to filter by minimum number of total articles and min hit rate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e6a9f1e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e6a9f1e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Agg_locations: news coverage of model, counts for country and state level granularity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6a9f1e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6a9f1e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1fde83ab3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1fde83ab3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404847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40484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realise such a system, we identified 4 main components for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Retrieval and Storage: for downstream tasks the data is accessible through the Api.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8a38ab1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8a38ab1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 detect is at times faulty recognising english as other 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it is fine as its being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8a38ab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8a38ab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extracting new news sources: we utilise RSS feeds and Google News API, which searches news based on keywords.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preprocessing pipeline: we have a general scraper for robustly scraping the sources.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Translation is performed on sources which are not in english.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 after processing, we feed this data to the classifier to mark the relevance of the article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Processed data is then stored into a Relational DB using the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downstream tasks: we use the API to output news source metrics, required to identify new relevant news sources. Location data, detailing the news coverage of our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e6a9f1e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e6a9f1e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4048473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4048473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6a9f1e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6a9f1e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Feedparser: only handles standard RSS feed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BeautifulSoup where the schema is irregular (field name are different ts, published)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Duplicates:  feeds updated every month or 2 weeks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6a9f1e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6a9f1e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Keywords: human intervention, and stopword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Duplicates:  feeds updated every month or 2 weeks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Chain News Monitoring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Translation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524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Initially</a:t>
            </a:r>
            <a:r>
              <a:rPr lang="en-GB" sz="6000"/>
              <a:t> Google Cloud </a:t>
            </a:r>
            <a:r>
              <a:rPr lang="en-GB" sz="6000"/>
              <a:t>Translate API</a:t>
            </a:r>
            <a:r>
              <a:rPr lang="en-GB" sz="6000"/>
              <a:t> was used</a:t>
            </a:r>
            <a:endParaRPr sz="6000"/>
          </a:p>
          <a:p>
            <a:pPr indent="-35242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Due to credit limitations, we moved to ensemble of open-source </a:t>
            </a:r>
            <a:r>
              <a:rPr lang="en-GB" sz="6000"/>
              <a:t>translation</a:t>
            </a:r>
            <a:r>
              <a:rPr lang="en-GB" sz="6000"/>
              <a:t> APIs to get coverage for majority languages. </a:t>
            </a:r>
            <a:endParaRPr sz="6000"/>
          </a:p>
          <a:p>
            <a:pPr indent="-35242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Transformer-based models were considered, but models were language </a:t>
            </a:r>
            <a:r>
              <a:rPr lang="en-GB" sz="6000"/>
              <a:t>specific or too large (&gt; 5GB) for our use case.</a:t>
            </a:r>
            <a:endParaRPr sz="6000"/>
          </a:p>
          <a:p>
            <a:pPr indent="-35242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Before translation we perform language detection for improving accuracy of translation.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4"/>
          <p:cNvGraphicFramePr/>
          <p:nvPr/>
        </p:nvGraphicFramePr>
        <p:xfrm>
          <a:off x="523325" y="240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{3A989D0A-D253-4328-9257-F8FBED0E7C53}</a:tableStyleId>
              </a:tblPr>
              <a:tblGrid>
                <a:gridCol w="4852250"/>
                <a:gridCol w="851475"/>
                <a:gridCol w="1111075"/>
                <a:gridCol w="1110525"/>
              </a:tblGrid>
              <a:tr h="22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Model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Recall 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Precision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F1-score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22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Baseline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0.36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0.04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0.07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22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XG-boost w/w Meta-Cost @r=5, m=50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0.10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0.53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0.17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22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Support Vector Classification (S</a:t>
                      </a:r>
                      <a:r>
                        <a:rPr lang="en-GB">
                          <a:solidFill>
                            <a:srgbClr val="C9D1D9"/>
                          </a:solidFill>
                        </a:rPr>
                        <a:t>VC)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0.72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0.05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0.09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22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SVC w/w Meta-Cost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0.98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0.02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0.04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22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L</a:t>
                      </a:r>
                      <a:r>
                        <a:rPr lang="en-GB">
                          <a:solidFill>
                            <a:srgbClr val="C9D1D9"/>
                          </a:solidFill>
                        </a:rPr>
                        <a:t>R w/w Boosting, n=30 e</a:t>
                      </a:r>
                      <a:r>
                        <a:rPr lang="en-GB">
                          <a:solidFill>
                            <a:srgbClr val="C9D1D9"/>
                          </a:solidFill>
                        </a:rPr>
                        <a:t>mbeding</a:t>
                      </a:r>
                      <a:r>
                        <a:rPr lang="en-GB">
                          <a:solidFill>
                            <a:srgbClr val="C9D1D9"/>
                          </a:solidFill>
                        </a:rPr>
                        <a:t>_dim = 300 + PCA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0.80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0.09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C9D1D9"/>
                          </a:solidFill>
                        </a:rPr>
                        <a:t>0.17</a:t>
                      </a:r>
                      <a:endParaRPr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25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LR</a:t>
                      </a:r>
                      <a:r>
                        <a:rPr b="1" lang="en-GB">
                          <a:solidFill>
                            <a:srgbClr val="C9D1D9"/>
                          </a:solidFill>
                        </a:rPr>
                        <a:t> w/w Boosting, n=30 embeding_dim = 300 + PCA *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0.88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0.17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>
                          <a:solidFill>
                            <a:srgbClr val="C9D1D9"/>
                          </a:solidFill>
                        </a:rPr>
                        <a:t>0.28</a:t>
                      </a:r>
                      <a:endParaRPr b="1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  <p:sp>
        <p:nvSpPr>
          <p:cNvPr id="154" name="Google Shape;154;p24"/>
          <p:cNvSpPr/>
          <p:nvPr/>
        </p:nvSpPr>
        <p:spPr>
          <a:xfrm>
            <a:off x="461700" y="13911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091875" y="13911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3819300" y="13839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PCA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449450" y="13857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w/w Boosting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7062050" y="13857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cxnSp>
        <p:nvCxnSpPr>
          <p:cNvPr id="159" name="Google Shape;159;p24"/>
          <p:cNvCxnSpPr>
            <a:stCxn id="154" idx="3"/>
            <a:endCxn id="155" idx="1"/>
          </p:cNvCxnSpPr>
          <p:nvPr/>
        </p:nvCxnSpPr>
        <p:spPr>
          <a:xfrm>
            <a:off x="1848300" y="1709600"/>
            <a:ext cx="24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>
            <a:stCxn id="156" idx="3"/>
            <a:endCxn id="157" idx="1"/>
          </p:cNvCxnSpPr>
          <p:nvPr/>
        </p:nvCxnSpPr>
        <p:spPr>
          <a:xfrm>
            <a:off x="5205900" y="1702400"/>
            <a:ext cx="243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endCxn id="158" idx="1"/>
          </p:cNvCxnSpPr>
          <p:nvPr/>
        </p:nvCxnSpPr>
        <p:spPr>
          <a:xfrm flipH="1" rot="10800000">
            <a:off x="6836150" y="1704200"/>
            <a:ext cx="2259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>
            <a:stCxn id="155" idx="3"/>
            <a:endCxn id="156" idx="1"/>
          </p:cNvCxnSpPr>
          <p:nvPr/>
        </p:nvCxnSpPr>
        <p:spPr>
          <a:xfrm flipH="1" rot="10800000">
            <a:off x="3478475" y="1702400"/>
            <a:ext cx="3408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- Classifier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-  Articles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37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the processing data is fed into a relation DB </a:t>
            </a:r>
            <a:r>
              <a:rPr lang="en-GB"/>
              <a:t>instance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Relevant Article</a:t>
            </a:r>
            <a:r>
              <a:rPr lang="en-GB"/>
              <a:t> </a:t>
            </a:r>
            <a:r>
              <a:rPr lang="en-GB"/>
              <a:t>table</a:t>
            </a:r>
            <a:r>
              <a:rPr lang="en-GB"/>
              <a:t> is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Scheduled posting into the DB using the API.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4807550" y="133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{3A989D0A-D253-4328-9257-F8FBED0E7C53}</a:tableStyleId>
              </a:tblPr>
              <a:tblGrid>
                <a:gridCol w="979050"/>
                <a:gridCol w="239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6EDF3"/>
                          </a:solidFill>
                        </a:rPr>
                        <a:t>Column </a:t>
                      </a:r>
                      <a:endParaRPr b="1"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6EDF3"/>
                          </a:solidFill>
                        </a:rPr>
                        <a:t>Description</a:t>
                      </a:r>
                      <a:endParaRPr b="1"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id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GUID or URL of the article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ts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Timestamp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source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The link to the article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title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The title of the article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content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The content of the RSS feed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RSS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Link to the RSS feeds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label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Binary label for law violation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Extraction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</a:t>
            </a:r>
            <a:r>
              <a:rPr lang="en-GB"/>
              <a:t>Extraction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46776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Location extraction is performed on all articles from relevant 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Identify hotspots and uncovered regions in the monitor.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create 3 dictionaries for efficient lookup: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Country</a:t>
            </a:r>
            <a:endParaRPr/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53075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{3A989D0A-D253-4328-9257-F8FBED0E7C53}</a:tableStyleId>
              </a:tblPr>
              <a:tblGrid>
                <a:gridCol w="1163400"/>
                <a:gridCol w="1949900"/>
              </a:tblGrid>
              <a:tr h="26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C9D1D9"/>
                          </a:solidFill>
                        </a:rPr>
                        <a:t>Key</a:t>
                      </a:r>
                      <a:endParaRPr b="1"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C9D1D9"/>
                          </a:solidFill>
                        </a:rPr>
                        <a:t>Description</a:t>
                      </a:r>
                      <a:endParaRPr b="1"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Latitude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Latitude of the location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Longitude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Longitude of the location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Country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Country of the location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State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State of the location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City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City of the location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44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country_code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ISO-2 code of country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state_code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C9D1D9"/>
                          </a:solidFill>
                        </a:rPr>
                        <a:t>ISO-2 code of state</a:t>
                      </a:r>
                      <a:endParaRPr sz="1200">
                        <a:solidFill>
                          <a:srgbClr val="C9D1D9"/>
                        </a:solidFill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240600" y="1988400"/>
            <a:ext cx="36585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Extraction Algorithm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00" y="312488"/>
            <a:ext cx="4868998" cy="451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Cases and Limitations</a:t>
            </a: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810250" y="133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{3A989D0A-D253-4328-9257-F8FBED0E7C53}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Limitations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Mitigation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Countries and cities with same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Usa, Japan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Uk, Russia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Removal from Cities dictionary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Multiple cities in same countries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16 Washingtons in United States alone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Output country itself, when state information is unavailable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Planets and Directions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Ignored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Single city present in multiple countries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Hyderabad present in both India and Pakistan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Lookup state or country in tagged locations. If not present, the city is not tagged.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- Locations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36783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Tagged </a:t>
            </a:r>
            <a:r>
              <a:rPr lang="en-GB"/>
              <a:t>locations are stored in the DB daily.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Locations table in the DB.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Raw data stored to article-level granularity.</a:t>
            </a:r>
            <a:endParaRPr/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5358225" y="103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{3A989D0A-D253-4328-9257-F8FBED0E7C53}</a:tableStyleId>
              </a:tblPr>
              <a:tblGrid>
                <a:gridCol w="1340300"/>
                <a:gridCol w="1921875"/>
              </a:tblGrid>
              <a:tr h="264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6EDF3"/>
                          </a:solidFill>
                        </a:rPr>
                        <a:t>Column </a:t>
                      </a:r>
                      <a:endParaRPr b="1"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E6EDF3"/>
                          </a:solidFill>
                        </a:rPr>
                        <a:t>Description</a:t>
                      </a:r>
                      <a:endParaRPr b="1"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id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Counter variable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RSS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Link to the RSS feeds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ts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Timestamp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Latitude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Latitude of the location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Longitude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Longitude of the location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Country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Country of the location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State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State of the location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City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City of the location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country_code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ISO code of country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3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state_code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E6EDF3"/>
                          </a:solidFill>
                        </a:rPr>
                        <a:t>ISO code of state</a:t>
                      </a:r>
                      <a:endParaRPr sz="1200">
                        <a:solidFill>
                          <a:srgbClr val="E6EDF3"/>
                        </a:solidFill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14490" l="7293" r="7302" t="6626"/>
          <a:stretch/>
        </p:blipFill>
        <p:spPr>
          <a:xfrm>
            <a:off x="0" y="-82300"/>
            <a:ext cx="9164976" cy="5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>
            <p:ph type="title"/>
          </p:nvPr>
        </p:nvSpPr>
        <p:spPr>
          <a:xfrm>
            <a:off x="169475" y="31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News Coverage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Supply Chain Due Diligence 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20375"/>
            <a:ext cx="82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Act should reduce human right violations within global supply chains</a:t>
            </a:r>
            <a:endParaRPr sz="6000"/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Medium and large companies in Germany will be accountable and must act upon for violations that happen anywhere in their supply chain </a:t>
            </a:r>
            <a:endParaRPr sz="6000"/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Breaking the law can lead to penalties up to 2% of yearly revenue.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Endpoints - Source Metrics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5513"/>
            <a:ext cx="8520602" cy="30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Endpoints - Location extraction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8250"/>
            <a:ext cx="8520602" cy="21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Article bundling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Online Learning - classification, and keyword identification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New news sources for under covered regions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232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the News Monitor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6649725" y="1092675"/>
            <a:ext cx="1870237" cy="3711155"/>
            <a:chOff x="1118231" y="283725"/>
            <a:chExt cx="2090819" cy="4076400"/>
          </a:xfrm>
        </p:grpSpPr>
        <p:sp>
          <p:nvSpPr>
            <p:cNvPr id="68" name="Google Shape;68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233910" y="1225074"/>
              <a:ext cx="1815000" cy="9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Efficient storage and data retrieval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REST-API framework for access to processed sources and locations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2609411" y="1092675"/>
            <a:ext cx="1870237" cy="3711155"/>
            <a:chOff x="1118231" y="283725"/>
            <a:chExt cx="2090819" cy="4076400"/>
          </a:xfrm>
        </p:grpSpPr>
        <p:sp>
          <p:nvSpPr>
            <p:cNvPr id="74" name="Google Shape;74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Identify violations or possible violations that may require actions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Efficient classification method to remove clearly irrelevant articles, with high recall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589247" y="1092675"/>
            <a:ext cx="1870237" cy="3711155"/>
            <a:chOff x="1118231" y="283725"/>
            <a:chExt cx="2090819" cy="4076400"/>
          </a:xfrm>
        </p:grpSpPr>
        <p:sp>
          <p:nvSpPr>
            <p:cNvPr id="80" name="Google Shape;80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Discover and assess new sources of news articles, ensuring global coverage.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3000+ sources being evaluated daily through automated scraping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629584" y="1092675"/>
            <a:ext cx="1870225" cy="3711155"/>
            <a:chOff x="1118245" y="283725"/>
            <a:chExt cx="2090805" cy="4076400"/>
          </a:xfrm>
        </p:grpSpPr>
        <p:sp>
          <p:nvSpPr>
            <p:cNvPr id="86" name="Google Shape;86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118245" y="35352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Identify relevant locations in article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 location extraction to determine news coverage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383550" y="1676675"/>
            <a:ext cx="8495550" cy="1790150"/>
            <a:chOff x="383550" y="2107475"/>
            <a:chExt cx="8495550" cy="1790150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4188" y="2107475"/>
              <a:ext cx="832800" cy="104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6838" y="2107475"/>
              <a:ext cx="1000173" cy="104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61113" y="2118700"/>
              <a:ext cx="1000175" cy="100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6625" y="2251013"/>
              <a:ext cx="1114109" cy="87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46800" y="2173075"/>
              <a:ext cx="1114100" cy="913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6"/>
            <p:cNvSpPr txBox="1"/>
            <p:nvPr/>
          </p:nvSpPr>
          <p:spPr>
            <a:xfrm>
              <a:off x="383550" y="3232300"/>
              <a:ext cx="163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3.5M+ Articles Scrapped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2122638" y="3270788"/>
              <a:ext cx="163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3.8k News sources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3791763" y="3282025"/>
              <a:ext cx="163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45 languages translated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5519288" y="3282013"/>
              <a:ext cx="163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News covering 158 countries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7246800" y="3282013"/>
              <a:ext cx="163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200k+ Relevant articles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r>
              <a:rPr lang="en-GB"/>
              <a:t> Overview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113" y="958475"/>
            <a:ext cx="66422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Discovery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news sources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Aim: to identify new sources with high proportion of articles on law violations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We monitor this through two channels: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RSS feeds from Blog.feedspot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Google news extracted through keyword search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Scraped articles are classified to determine relevance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Source relevance is assessed based on the proportion of articles classified as relevant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RSS Feed scraper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Uses multiple approaches: Feedparser and BeautifulSoup 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Feedparser handles standard RSS schema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BeautifulSoup for handling variations in schema names.</a:t>
            </a:r>
            <a:endParaRPr sz="6000"/>
          </a:p>
          <a:p>
            <a:pPr indent="-30162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4600"/>
              <a:t>Timestamp : published, date</a:t>
            </a:r>
            <a:endParaRPr sz="4600"/>
          </a:p>
          <a:p>
            <a:pPr indent="-30162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4600"/>
              <a:t>URL : Source, Link, RSS</a:t>
            </a:r>
            <a:endParaRPr sz="46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Custom date parser to store dates in UNIX format.</a:t>
            </a:r>
            <a:endParaRPr sz="6000"/>
          </a:p>
          <a:p>
            <a:pPr indent="-30162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4600"/>
              <a:t>06-09-2022 , 06/09/22</a:t>
            </a:r>
            <a:endParaRPr sz="4600"/>
          </a:p>
          <a:p>
            <a:pPr indent="-30162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4600"/>
              <a:t>06 Sep 2022, September 06 2022</a:t>
            </a:r>
            <a:endParaRPr sz="4600"/>
          </a:p>
          <a:p>
            <a:pPr indent="-30162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4600"/>
              <a:t>20220609</a:t>
            </a:r>
            <a:endParaRPr sz="46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Lookback period of 5 days to avoid duplicate scraping and translation 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News Articles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53667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Keyword-based news search</a:t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Keywords are identified using the most frequently occurring words in the gold standard data.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Query the google news website using individual keywords 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Custom parser for converting standard format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No content and source information available.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Google news RSS link is stored as the source instead.</a:t>
            </a:r>
            <a:endParaRPr sz="60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6000"/>
              <a:t>More targeted search has led to higher hit rates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400" y="1466875"/>
            <a:ext cx="3107399" cy="1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