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jo2YQq7v8lAtRLzvPHQHgF/ngL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08CC41-2BC7-46BA-B0CA-92D1F7DE4D9A}">
  <a:tblStyle styleId="{A608CC41-2BC7-46BA-B0CA-92D1F7DE4D9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892C4998-C911-4EEE-8DA0-53CFCA91272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tp/fn+tp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1b9c38a8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41b9c38a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1b9c38a8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1b9c38a8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1b9c38a8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1b9c38a8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1b9c38a8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1b9c38a8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1b9c38a8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1b9c38a8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Chain News Monitoring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Keyword Classifier (Baseline Classifier)</a:t>
            </a:r>
            <a:endParaRPr/>
          </a:p>
        </p:txBody>
      </p:sp>
      <p:sp>
        <p:nvSpPr>
          <p:cNvPr id="112" name="Google Shape;112;p10"/>
          <p:cNvSpPr/>
          <p:nvPr/>
        </p:nvSpPr>
        <p:spPr>
          <a:xfrm>
            <a:off x="2160325" y="2400025"/>
            <a:ext cx="1386600" cy="636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0"/>
          <p:cNvSpPr/>
          <p:nvPr/>
        </p:nvSpPr>
        <p:spPr>
          <a:xfrm>
            <a:off x="4037425" y="2187625"/>
            <a:ext cx="1464000" cy="1072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/>
              <a:t>Key word / (combination of key words)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0"/>
          <p:cNvSpPr/>
          <p:nvPr/>
        </p:nvSpPr>
        <p:spPr>
          <a:xfrm>
            <a:off x="5727325" y="2400025"/>
            <a:ext cx="1386600" cy="636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10"/>
          <p:cNvCxnSpPr>
            <a:stCxn id="112" idx="3"/>
            <a:endCxn id="113" idx="1"/>
          </p:cNvCxnSpPr>
          <p:nvPr/>
        </p:nvCxnSpPr>
        <p:spPr>
          <a:xfrm>
            <a:off x="3546925" y="2718475"/>
            <a:ext cx="490500" cy="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" name="Google Shape;116;p10"/>
          <p:cNvCxnSpPr>
            <a:endCxn id="114" idx="1"/>
          </p:cNvCxnSpPr>
          <p:nvPr/>
        </p:nvCxnSpPr>
        <p:spPr>
          <a:xfrm flipH="1" rot="10800000">
            <a:off x="5501425" y="2718475"/>
            <a:ext cx="225900" cy="1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Results</a:t>
            </a:r>
            <a:endParaRPr/>
          </a:p>
        </p:txBody>
      </p:sp>
      <p:graphicFrame>
        <p:nvGraphicFramePr>
          <p:cNvPr id="122" name="Google Shape;122;p11"/>
          <p:cNvGraphicFramePr/>
          <p:nvPr/>
        </p:nvGraphicFramePr>
        <p:xfrm>
          <a:off x="10268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{A608CC41-2BC7-46BA-B0CA-92D1F7DE4D9A}</a:tableStyleId>
              </a:tblPr>
              <a:tblGrid>
                <a:gridCol w="3271950"/>
                <a:gridCol w="1525450"/>
                <a:gridCol w="1154750"/>
                <a:gridCol w="1138250"/>
              </a:tblGrid>
              <a:tr h="37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Model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Recall Score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F1-score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Baseline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0.36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0.04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0.07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XGBoost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0.00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0.00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0.00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2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XG-boost w/w Meta-Cost @r=5, m=50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0.1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0.53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0.17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XG-boost w/w Meta-Cost @r=20, m=50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0.35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0.19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0.25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Support Vector Classification (SVC)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0.72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0.05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0.09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SVC w/w Meta-Cost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0.98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0.02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0.04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1b9c38a85_1_0"/>
          <p:cNvSpPr txBox="1"/>
          <p:nvPr/>
        </p:nvSpPr>
        <p:spPr>
          <a:xfrm>
            <a:off x="272675" y="247875"/>
            <a:ext cx="10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41b9c38a85_1_0"/>
          <p:cNvSpPr txBox="1"/>
          <p:nvPr/>
        </p:nvSpPr>
        <p:spPr>
          <a:xfrm>
            <a:off x="384225" y="483375"/>
            <a:ext cx="8006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</a:rPr>
              <a:t>Results on Scraped Data</a:t>
            </a:r>
            <a:endParaRPr sz="2500">
              <a:solidFill>
                <a:schemeClr val="dk1"/>
              </a:solidFill>
            </a:endParaRPr>
          </a:p>
        </p:txBody>
      </p:sp>
      <p:graphicFrame>
        <p:nvGraphicFramePr>
          <p:cNvPr id="129" name="Google Shape;129;g141b9c38a85_1_0"/>
          <p:cNvGraphicFramePr/>
          <p:nvPr/>
        </p:nvGraphicFramePr>
        <p:xfrm>
          <a:off x="865750" y="15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{892C4998-C911-4EEE-8DA0-53CFCA912725}</a:tableStyleId>
              </a:tblPr>
              <a:tblGrid>
                <a:gridCol w="2427450"/>
                <a:gridCol w="2427450"/>
                <a:gridCol w="2427450"/>
              </a:tblGrid>
              <a:tr h="65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>
                          <a:solidFill>
                            <a:schemeClr val="dk1"/>
                          </a:solidFill>
                        </a:rPr>
                        <a:t>Classifier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1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5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Baseline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2853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276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5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SVC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2430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699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1b9c38a85_1_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examples of Data labelled relevant</a:t>
            </a:r>
            <a:endParaRPr/>
          </a:p>
        </p:txBody>
      </p:sp>
      <p:sp>
        <p:nvSpPr>
          <p:cNvPr id="135" name="Google Shape;135;g141b9c38a85_1_8"/>
          <p:cNvSpPr txBox="1"/>
          <p:nvPr/>
        </p:nvSpPr>
        <p:spPr>
          <a:xfrm>
            <a:off x="377600" y="1132800"/>
            <a:ext cx="8205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Man lays electric wire to kill wife but mother-in-law gets electrocuted in M.P.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Polish firms may start to cut employment costs says business lobby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LABOUR PAINS: Negotiations lead to withdrawal of suspension notices for maternity ward strike leaders at Dora Nginza Hospital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Business Maverick: Singapore Air won’t fire pregnant flight attendants anymore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ISS TODAY ANALYSIS: Congo Basin’s wildlife guardians in firing line from terror groups and poachers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141b9c38a85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2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/>
          <p:nvPr>
            <p:ph type="title"/>
          </p:nvPr>
        </p:nvSpPr>
        <p:spPr>
          <a:xfrm>
            <a:off x="311700" y="2320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Supply Chain Due Diligence Act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520375"/>
            <a:ext cx="8263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</a:rPr>
              <a:t>Act should reduce human right violations and pollution within global supply chains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</a:rPr>
              <a:t>Medium and large companies in Germany will be accountable and must act upon for violations that happen anywhere in their supply chain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</a:rPr>
              <a:t>Breaking the law can lead to penalties up to 2% of yearly revenue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Project Overview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</a:rPr>
              <a:t>Infrastructure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</a:rPr>
              <a:t>(A) Server with database and periodically running tasks to discover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000000"/>
                </a:solidFill>
              </a:rPr>
              <a:t>•	</a:t>
            </a:r>
            <a:r>
              <a:rPr lang="en-GB">
                <a:solidFill>
                  <a:srgbClr val="FFFFFF"/>
                </a:solidFill>
              </a:rPr>
              <a:t>(B) Discover new news sources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000000"/>
                </a:solidFill>
              </a:rPr>
              <a:t>•	</a:t>
            </a:r>
            <a:r>
              <a:rPr lang="en-GB">
                <a:solidFill>
                  <a:srgbClr val="FFFFFF"/>
                </a:solidFill>
              </a:rPr>
              <a:t>(C) Assess quality of sources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000000"/>
                </a:solidFill>
              </a:rPr>
              <a:t>•	</a:t>
            </a:r>
            <a:r>
              <a:rPr lang="en-GB">
                <a:solidFill>
                  <a:srgbClr val="FFFFFF"/>
                </a:solidFill>
              </a:rPr>
              <a:t>(D) Process news sources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</a:rPr>
              <a:t>(E) Rest-API to get detected relevant sources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4666625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</a:rPr>
              <a:t>NLP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</a:rPr>
              <a:t>(F) Simple Model to cheaply estimate relevance of an article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</a:rPr>
              <a:t>(G) Processing of whole article to extract relevant organizations and locations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</a:rPr>
              <a:t>(H) Bundling of relevant news articles covering the same incident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4"/>
          <p:cNvPicPr preferRelativeResize="0"/>
          <p:nvPr/>
        </p:nvPicPr>
        <p:blipFill rotWithShape="1">
          <a:blip r:embed="rId3">
            <a:alphaModFix/>
          </a:blip>
          <a:srcRect b="5043" l="0" r="6606" t="0"/>
          <a:stretch/>
        </p:blipFill>
        <p:spPr>
          <a:xfrm>
            <a:off x="938323" y="749744"/>
            <a:ext cx="7418868" cy="414123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4"/>
          <p:cNvSpPr/>
          <p:nvPr/>
        </p:nvSpPr>
        <p:spPr>
          <a:xfrm flipH="1">
            <a:off x="1297171" y="2359098"/>
            <a:ext cx="170121" cy="241882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311700" y="23356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64"/>
              <a:buFont typeface="Arial"/>
              <a:buNone/>
            </a:pPr>
            <a:r>
              <a:rPr b="0" i="0" lang="en-GB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Scraper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5"/>
          <p:cNvPicPr preferRelativeResize="0"/>
          <p:nvPr/>
        </p:nvPicPr>
        <p:blipFill rotWithShape="1">
          <a:blip r:embed="rId3">
            <a:alphaModFix/>
          </a:blip>
          <a:srcRect b="5715" l="3605" r="8024" t="0"/>
          <a:stretch/>
        </p:blipFill>
        <p:spPr>
          <a:xfrm>
            <a:off x="680484" y="350034"/>
            <a:ext cx="7729869" cy="444343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5"/>
          <p:cNvSpPr/>
          <p:nvPr/>
        </p:nvSpPr>
        <p:spPr>
          <a:xfrm>
            <a:off x="1573619" y="4401879"/>
            <a:ext cx="1509824" cy="391586"/>
          </a:xfrm>
          <a:prstGeom prst="ellipse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3593806" y="4497572"/>
            <a:ext cx="489096" cy="180754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6"/>
          <p:cNvPicPr preferRelativeResize="0"/>
          <p:nvPr/>
        </p:nvPicPr>
        <p:blipFill rotWithShape="1">
          <a:blip r:embed="rId3">
            <a:alphaModFix/>
          </a:blip>
          <a:srcRect b="4681" l="-1163" r="13255" t="0"/>
          <a:stretch/>
        </p:blipFill>
        <p:spPr>
          <a:xfrm>
            <a:off x="552892" y="241489"/>
            <a:ext cx="7836195" cy="466052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6"/>
          <p:cNvSpPr/>
          <p:nvPr/>
        </p:nvSpPr>
        <p:spPr>
          <a:xfrm>
            <a:off x="1297172" y="372140"/>
            <a:ext cx="6900530" cy="391586"/>
          </a:xfrm>
          <a:prstGeom prst="ellipse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6"/>
          <p:cNvCxnSpPr/>
          <p:nvPr/>
        </p:nvCxnSpPr>
        <p:spPr>
          <a:xfrm>
            <a:off x="5263117" y="637953"/>
            <a:ext cx="224347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7"/>
          <p:cNvPicPr preferRelativeResize="0"/>
          <p:nvPr/>
        </p:nvPicPr>
        <p:blipFill rotWithShape="1">
          <a:blip r:embed="rId3">
            <a:alphaModFix/>
          </a:blip>
          <a:srcRect b="5095" l="0" r="5233" t="0"/>
          <a:stretch/>
        </p:blipFill>
        <p:spPr>
          <a:xfrm>
            <a:off x="401379" y="223501"/>
            <a:ext cx="8341241" cy="469649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7"/>
          <p:cNvSpPr/>
          <p:nvPr/>
        </p:nvSpPr>
        <p:spPr>
          <a:xfrm>
            <a:off x="401379" y="3083442"/>
            <a:ext cx="6020686" cy="1836556"/>
          </a:xfrm>
          <a:prstGeom prst="ellipse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1b9c38a85_3_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Storing Scraped Data</a:t>
            </a:r>
            <a:endParaRPr/>
          </a:p>
        </p:txBody>
      </p:sp>
      <p:sp>
        <p:nvSpPr>
          <p:cNvPr id="101" name="Google Shape;101;g141b9c38a85_3_0"/>
          <p:cNvSpPr txBox="1"/>
          <p:nvPr/>
        </p:nvSpPr>
        <p:spPr>
          <a:xfrm>
            <a:off x="377600" y="1132800"/>
            <a:ext cx="5827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Scraped</a:t>
            </a:r>
            <a:r>
              <a:rPr lang="en-GB">
                <a:solidFill>
                  <a:schemeClr val="dk1"/>
                </a:solidFill>
              </a:rPr>
              <a:t> Data is stored in local Database presently.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CRUD operations and </a:t>
            </a:r>
            <a:r>
              <a:rPr lang="en-GB">
                <a:solidFill>
                  <a:schemeClr val="dk1"/>
                </a:solidFill>
              </a:rPr>
              <a:t>querying</a:t>
            </a:r>
            <a:r>
              <a:rPr lang="en-GB">
                <a:solidFill>
                  <a:schemeClr val="dk1"/>
                </a:solidFill>
              </a:rPr>
              <a:t> is handled through an API client.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Features: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POST and GET scraped data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Query meta-data metrics 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Sources scraped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Articles per Source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141b9c38a85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6625"/>
            <a:ext cx="8839203" cy="3890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