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4" r:id="rId6"/>
    <p:sldId id="271" r:id="rId7"/>
    <p:sldId id="272" r:id="rId8"/>
    <p:sldId id="276" r:id="rId9"/>
    <p:sldId id="279" r:id="rId10"/>
    <p:sldId id="273" r:id="rId11"/>
    <p:sldId id="275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C2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3985" autoAdjust="0"/>
  </p:normalViewPr>
  <p:slideViewPr>
    <p:cSldViewPr snapToGrid="0">
      <p:cViewPr>
        <p:scale>
          <a:sx n="119" d="100"/>
          <a:sy n="119" d="100"/>
        </p:scale>
        <p:origin x="57" y="3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6T15:53:52.517" idx="2">
    <p:pos x="10" y="10"/>
    <p:text>Any authentic diagram can be used for this slide....plz do not use the same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6T15:56:15.621" idx="3">
    <p:pos x="576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161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5dbfa9ea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62" name="Google Shape;62;geb5dbfa9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513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78b6042d_0_2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233" name="Google Shape;233;ge878b604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525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78b6042d_0_2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233" name="Google Shape;233;ge878b604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9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78b6042d_0_2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233" name="Google Shape;233;ge878b604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714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784f9cf0_3_74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76" name="Google Shape;76;ge8784f9cf0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738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784f9cf0_2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90" name="Google Shape;90;ge8784f9cf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476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784f9cf0_3_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120" name="Google Shape;120;ge8784f9cf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69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78b6042d_0_2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233" name="Google Shape;233;ge878b604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94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78b6042d_0_2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233" name="Google Shape;233;ge878b604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219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784f9cf0_3_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120" name="Google Shape;120;ge8784f9cf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1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78b6042d_0_2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233" name="Google Shape;233;ge878b604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824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78b6042d_0_2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endParaRPr/>
          </a:p>
        </p:txBody>
      </p:sp>
      <p:sp>
        <p:nvSpPr>
          <p:cNvPr id="233" name="Google Shape;233;ge878b604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949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94627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7964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2" y="59278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7430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169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2" y="59278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6644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3561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474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54018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 type="obj">
  <p:cSld name="Blank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7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4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9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7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0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6206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64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37829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93765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38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319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0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3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41156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3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comments" Target="../comments/comment2.xml"/><Relationship Id="rId5" Type="http://schemas.openxmlformats.org/officeDocument/2006/relationships/hyperlink" Target="https://commons.wikimedia.org/wiki/File:School_bus,_Indore.jpg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466063" y="1831752"/>
            <a:ext cx="73446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lvl="0" algn="ctr">
              <a:buClr>
                <a:schemeClr val="dk1"/>
              </a:buClr>
              <a:buSzPts val="2200"/>
            </a:pPr>
            <a:r>
              <a:rPr lang="de-CH" sz="2200" b="1" dirty="0">
                <a:solidFill>
                  <a:srgbClr val="FF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Multi-mode </a:t>
            </a:r>
            <a:r>
              <a:rPr lang="de-CH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transportation</a:t>
            </a:r>
            <a:endParaRPr sz="6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4257387" cy="2952401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14448" y="189163"/>
            <a:ext cx="839700" cy="83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" sz="19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" sz="19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330951" y="185550"/>
            <a:ext cx="17328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strike="noStrike" cap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425480" y="2639808"/>
            <a:ext cx="4456090" cy="178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" sz="1800" b="1" i="0" strike="noStrike" cap="none" dirty="0">
                <a:solidFill>
                  <a:srgbClr val="00589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STUDENT NAME                USN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   CHINMAY M RAJU             1RV20ET016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   CHIRAG C RAO                   1RV20ET017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   RISHAB RAO             	     1RV20ET043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873634" y="673637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i="0" u="none" strike="noStrike" cap="none" dirty="0">
                <a:solidFill>
                  <a:srgbClr val="00589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DESIGN THINKING LABORATORY [18TE47]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615425" y="968188"/>
            <a:ext cx="6437126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5893"/>
                </a:solidFill>
              </a:rPr>
              <a:t> </a:t>
            </a:r>
            <a:r>
              <a:rPr lang="e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endParaRPr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Technologies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68" y="2189355"/>
            <a:ext cx="3342232" cy="2954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-137179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r>
              <a:rPr lang="en-IN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Stake </a:t>
            </a:r>
            <a:r>
              <a:rPr lang="en-IN" sz="2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IN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older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</a:t>
            </a:r>
            <a:r>
              <a:rPr lang="en-IN" sz="2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PARENTS/GUARDIANS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IN" sz="240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Usually ,either one or both par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ents are working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their workspace or their homes  ,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it difficult to attend in changes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their daily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57055" y="596927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EMPATHY PHASE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 descr="A family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4F83B4F8-DD99-1A70-7E39-9FBDEC14E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431" y="2335891"/>
            <a:ext cx="2688445" cy="17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YOUR MAIN CONCERNS WHEN IT COME TO THE SAFETY OF YOUR CHILDREN?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COMFORTABLE/SAFE SENDING YOUR CHILDREN ALONE BY PUBLIC/PRIVATE TRANSPORT 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YOUR CONCERNS ABOUT IT 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WILLING TO CHANGE THE SYSTEM?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AWARE OF THE ROUTE YOUR CHILDS TRANSPORT SYSTEM USES?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AWARE OF THE TIMING SCHEDULE USED BY YOUR CHILDS TRANSPORT SYSTEM?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EVER CONSIDERED ANY OTHER ALTERNATIVE TRANSPORT FOR YOUR WARD?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DO YOU PAY FOR THE TRANSPORTATION SERVICE?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CONCERENED IF YOUR WARD ARRIVES LATE?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THINK IS THE BEST MODE OF TRANSPORTATION FOR WARD WITHOUT TAKING THE PRICE INTO CONSIDERATION?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SCHOOL TRANSPORT MORE EXPENSIVE THAN PRIVATE VAN/ PUBLIC TRANSPORT?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endParaRPr lang="en-I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endParaRPr lang="en-I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i="0" u="none" strike="noStrike" cap="none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QUESTIONARE 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49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-140368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EMPATHY MAP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" name="Google Shape;256;p27"/>
          <p:cNvSpPr txBox="1"/>
          <p:nvPr/>
        </p:nvSpPr>
        <p:spPr>
          <a:xfrm>
            <a:off x="398039" y="2989726"/>
            <a:ext cx="8370949" cy="7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endParaRPr lang="en-US" sz="2500" dirty="0">
              <a:solidFill>
                <a:srgbClr val="0058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EDF7E-81F6-2101-A9E7-8A7E21194384}"/>
              </a:ext>
            </a:extLst>
          </p:cNvPr>
          <p:cNvSpPr/>
          <p:nvPr/>
        </p:nvSpPr>
        <p:spPr>
          <a:xfrm>
            <a:off x="457055" y="667614"/>
            <a:ext cx="2610852" cy="2011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SAY</a:t>
            </a:r>
          </a:p>
          <a:p>
            <a:pPr algn="ctr"/>
            <a:endParaRPr lang="en-IN" dirty="0"/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NO ONE TO TAKE CARE OF MY KIDS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ABDDF-5ADA-6E20-4CA4-5F3D1285AEDB}"/>
              </a:ext>
            </a:extLst>
          </p:cNvPr>
          <p:cNvSpPr/>
          <p:nvPr/>
        </p:nvSpPr>
        <p:spPr>
          <a:xfrm>
            <a:off x="6108033" y="612385"/>
            <a:ext cx="2610852" cy="20196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THINK</a:t>
            </a:r>
            <a:r>
              <a:rPr lang="en-IN" dirty="0"/>
              <a:t> </a:t>
            </a:r>
          </a:p>
          <a:p>
            <a:pPr algn="ctr"/>
            <a:endParaRPr lang="en-IN" dirty="0"/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CAN’T THE SCHOOL MANAGEMENT LOOK AFTER THIS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67CA9-7BB5-5003-99FB-0A2324BDEA9F}"/>
              </a:ext>
            </a:extLst>
          </p:cNvPr>
          <p:cNvSpPr/>
          <p:nvPr/>
        </p:nvSpPr>
        <p:spPr>
          <a:xfrm>
            <a:off x="425116" y="2886256"/>
            <a:ext cx="2642792" cy="20088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</a:t>
            </a:r>
          </a:p>
          <a:p>
            <a:pPr algn="ctr"/>
            <a:endParaRPr lang="en-IN" dirty="0"/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CONSTANTLY CALLING TO CHECK WHETHER MY CHILDREN ARE 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71442-7981-639C-D7B3-593622C85FEC}"/>
              </a:ext>
            </a:extLst>
          </p:cNvPr>
          <p:cNvSpPr/>
          <p:nvPr/>
        </p:nvSpPr>
        <p:spPr>
          <a:xfrm>
            <a:off x="6076095" y="2840544"/>
            <a:ext cx="2642790" cy="19951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FEEL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LACK OF SAFETY FOR OUR CHILDREN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43DFF5-DCF8-5257-A9D8-C61F50280386}"/>
              </a:ext>
            </a:extLst>
          </p:cNvPr>
          <p:cNvSpPr/>
          <p:nvPr/>
        </p:nvSpPr>
        <p:spPr>
          <a:xfrm>
            <a:off x="3641632" y="1797372"/>
            <a:ext cx="1828800" cy="1828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1412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8958" y="2256118"/>
            <a:ext cx="4850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03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04609" y="1128843"/>
            <a:ext cx="4658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2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i="0" u="none" strike="noStrike" cap="none" dirty="0">
                <a:solidFill>
                  <a:srgbClr val="00589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THE DESIGN THINKING PROCESS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38" y="805829"/>
            <a:ext cx="6414517" cy="3845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4011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69517" y="759463"/>
            <a:ext cx="4256483" cy="111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We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have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managed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to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ponder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over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the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various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problems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faced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by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different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stakeholders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de-CH" sz="2400" dirty="0" err="1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frequently</a:t>
            </a:r>
            <a:r>
              <a:rPr lang="de-CH" sz="24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. 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90500" y="2188025"/>
            <a:ext cx="4534300" cy="296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Much needed topic of discussion</a:t>
            </a: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Problems from personal experience</a:t>
            </a: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Stories by close ones about problems</a:t>
            </a:r>
          </a:p>
        </p:txBody>
      </p:sp>
      <p:sp>
        <p:nvSpPr>
          <p:cNvPr id="15" name="Google Shape;71;p15"/>
          <p:cNvSpPr txBox="1"/>
          <p:nvPr/>
        </p:nvSpPr>
        <p:spPr>
          <a:xfrm>
            <a:off x="1236010" y="170158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MULTIMODE TRANSPORTATION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B85A1-CF26-EF94-6072-1C256E65B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81884" y="1282366"/>
            <a:ext cx="4064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i="0" u="none" strike="noStrike" cap="none" dirty="0">
                <a:solidFill>
                  <a:srgbClr val="00589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EMPATHY PHASE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859" y="4416072"/>
            <a:ext cx="647700" cy="6656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4873" y="866073"/>
            <a:ext cx="39560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 1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endParaRPr lang="de-CH" sz="2000" b="1" dirty="0">
              <a:solidFill>
                <a:schemeClr val="accent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20" y="2505350"/>
            <a:ext cx="4324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the worst affected of all the stakeholders that are going to be discussed in the upcoming slides.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face problems related to waiting time, delay due to negligence etc. </a:t>
            </a:r>
            <a:endParaRPr lang="de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oup of children raising their hands&#10;&#10;Description automatically generated">
            <a:extLst>
              <a:ext uri="{FF2B5EF4-FFF2-40B4-BE49-F238E27FC236}">
                <a16:creationId xmlns:a16="http://schemas.microsoft.com/office/drawing/2014/main" id="{301BCE9E-3DCB-C316-3E78-C2D1035A1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619" y="2090110"/>
            <a:ext cx="2558549" cy="1483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39077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PROBLEMS YOU FACE WHILE USING YOUR CONCERNED MODE OF TRANSPORT?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PREFFERED MODE OF TRANSPORT (PUBLIC/ PRIVATE)?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SAFE USING PRIVATE/PUBLIC MODE OF TRANSPORT?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safe walking alone in the evening?</a:t>
            </a:r>
            <a:endParaRPr lang="en-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do you walk everyday</a:t>
            </a: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go somewhere else after you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dropped</a:t>
            </a:r>
            <a:endParaRPr lang="en-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do you pay for your mode of transport?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EVER FACED ANY ISSUE DURING THE DURATION OF YOUR TRAVEL?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faced any issue in locating a seat for the duration of your travel?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i="0" u="none" strike="noStrike" cap="none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QUESTIONARE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11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-140368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EMPATHY MAP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" name="Google Shape;256;p27"/>
          <p:cNvSpPr txBox="1"/>
          <p:nvPr/>
        </p:nvSpPr>
        <p:spPr>
          <a:xfrm>
            <a:off x="398039" y="2989726"/>
            <a:ext cx="8370949" cy="7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endParaRPr lang="en-US" sz="2500" dirty="0">
              <a:solidFill>
                <a:srgbClr val="0058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EDF7E-81F6-2101-A9E7-8A7E21194384}"/>
              </a:ext>
            </a:extLst>
          </p:cNvPr>
          <p:cNvSpPr/>
          <p:nvPr/>
        </p:nvSpPr>
        <p:spPr>
          <a:xfrm>
            <a:off x="457055" y="667614"/>
            <a:ext cx="2610852" cy="2011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IT’S A HASSEL TO GO TO SCHOOL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ABDDF-5ADA-6E20-4CA4-5F3D1285AEDB}"/>
              </a:ext>
            </a:extLst>
          </p:cNvPr>
          <p:cNvSpPr/>
          <p:nvPr/>
        </p:nvSpPr>
        <p:spPr>
          <a:xfrm>
            <a:off x="6108033" y="612385"/>
            <a:ext cx="2610852" cy="20196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THINK</a:t>
            </a:r>
            <a:r>
              <a:rPr lang="en-IN" dirty="0"/>
              <a:t>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IT WON’T BE A PROBLEM IF I GO HOME LATE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67CA9-7BB5-5003-99FB-0A2324BDEA9F}"/>
              </a:ext>
            </a:extLst>
          </p:cNvPr>
          <p:cNvSpPr/>
          <p:nvPr/>
        </p:nvSpPr>
        <p:spPr>
          <a:xfrm>
            <a:off x="457056" y="2886256"/>
            <a:ext cx="2610851" cy="20088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GOING LATE BACK HOME </a:t>
            </a:r>
          </a:p>
          <a:p>
            <a:pPr algn="ctr"/>
            <a:r>
              <a:rPr lang="en-IN" dirty="0"/>
              <a:t>ROAMING AROUND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71442-7981-639C-D7B3-593622C85FEC}"/>
              </a:ext>
            </a:extLst>
          </p:cNvPr>
          <p:cNvSpPr/>
          <p:nvPr/>
        </p:nvSpPr>
        <p:spPr>
          <a:xfrm>
            <a:off x="6076095" y="2840544"/>
            <a:ext cx="2642790" cy="19951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FEEL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DOESN’T FEEL SAFE /</a:t>
            </a:r>
          </a:p>
          <a:p>
            <a:pPr algn="ctr"/>
            <a:r>
              <a:rPr lang="en-IN" dirty="0"/>
              <a:t>FREEDOM FROM GUARDIAN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43DFF5-DCF8-5257-A9D8-C61F50280386}"/>
              </a:ext>
            </a:extLst>
          </p:cNvPr>
          <p:cNvSpPr/>
          <p:nvPr/>
        </p:nvSpPr>
        <p:spPr>
          <a:xfrm>
            <a:off x="3641632" y="1797372"/>
            <a:ext cx="1828800" cy="1828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95755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i="0" u="none" strike="noStrike" cap="none" dirty="0">
                <a:solidFill>
                  <a:srgbClr val="00589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EMPATHY PHASE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859" y="4416072"/>
            <a:ext cx="647700" cy="6656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4873" y="866073"/>
            <a:ext cx="39560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 2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drivers / operators</a:t>
            </a:r>
            <a:endParaRPr lang="de-CH" sz="2000" b="1" dirty="0">
              <a:solidFill>
                <a:schemeClr val="accent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307" y="2501442"/>
            <a:ext cx="4324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 often work overtime. This leads to fatigue and bad mental. Hence affecting their work and also their personal life.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4A7BC-22FB-C9AF-229E-3CEF8F721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420" y="1899162"/>
            <a:ext cx="2831094" cy="18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long have you held this post for?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familiar with the children and their bus routes 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ever face</a:t>
            </a: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any issue during your daily route? If yes, then what are the problems?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students do you drop/pick up everyday?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ever been penalized for any wrong doings?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any student asked you to drop you closer to his/her house?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an average how long does your trip last?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students do you drop in a particular trip?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how do the students go home from the drop location?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wait for the student to reach home before taking off?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exhausted by the end of the day?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over work?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</a:t>
            </a: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do students behave in the bus/van?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" name="Google Shape;71;p15"/>
          <p:cNvSpPr txBox="1"/>
          <p:nvPr/>
        </p:nvSpPr>
        <p:spPr>
          <a:xfrm>
            <a:off x="1140760" y="152273"/>
            <a:ext cx="6504277" cy="80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i="0" u="none" strike="noStrike" cap="none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EMPATHY PHASE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endParaRPr lang="en" sz="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QUESTIONARE</a:t>
            </a:r>
          </a:p>
        </p:txBody>
      </p:sp>
    </p:spTree>
    <p:extLst>
      <p:ext uri="{BB962C8B-B14F-4D97-AF65-F5344CB8AC3E}">
        <p14:creationId xmlns:p14="http://schemas.microsoft.com/office/powerpoint/2010/main" val="29014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-129157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8910" y="199271"/>
            <a:ext cx="62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" name="Google Shape;71;p15"/>
          <p:cNvSpPr txBox="1"/>
          <p:nvPr/>
        </p:nvSpPr>
        <p:spPr>
          <a:xfrm>
            <a:off x="1140760" y="152273"/>
            <a:ext cx="6504277" cy="3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Helvetica Neue"/>
              <a:buNone/>
            </a:pPr>
            <a:r>
              <a:rPr lang="en" sz="22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EMPATHY MAP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" name="Google Shape;256;p27"/>
          <p:cNvSpPr txBox="1"/>
          <p:nvPr/>
        </p:nvSpPr>
        <p:spPr>
          <a:xfrm>
            <a:off x="398039" y="2989726"/>
            <a:ext cx="8370949" cy="7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endParaRPr lang="en-US" sz="2500" dirty="0">
              <a:solidFill>
                <a:srgbClr val="0058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Playfair Display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EDF7E-81F6-2101-A9E7-8A7E21194384}"/>
              </a:ext>
            </a:extLst>
          </p:cNvPr>
          <p:cNvSpPr/>
          <p:nvPr/>
        </p:nvSpPr>
        <p:spPr>
          <a:xfrm>
            <a:off x="457055" y="667614"/>
            <a:ext cx="2610852" cy="2011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THE PARENTS HAVE TO MAKE THE NECESSARY ARRANGEMENTS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ABDDF-5ADA-6E20-4CA4-5F3D1285AEDB}"/>
              </a:ext>
            </a:extLst>
          </p:cNvPr>
          <p:cNvSpPr/>
          <p:nvPr/>
        </p:nvSpPr>
        <p:spPr>
          <a:xfrm>
            <a:off x="6108033" y="612385"/>
            <a:ext cx="2610852" cy="20196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THINK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IT’S NOT MY JOB TO DROP THEM TILL THEIR DOOR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67CA9-7BB5-5003-99FB-0A2324BDEA9F}"/>
              </a:ext>
            </a:extLst>
          </p:cNvPr>
          <p:cNvSpPr/>
          <p:nvPr/>
        </p:nvSpPr>
        <p:spPr>
          <a:xfrm>
            <a:off x="457056" y="2886256"/>
            <a:ext cx="2610851" cy="20088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DROP THE WARD AT A CONVINIENT LOCATION  FOR HIM/HER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71442-7981-639C-D7B3-593622C85FEC}"/>
              </a:ext>
            </a:extLst>
          </p:cNvPr>
          <p:cNvSpPr/>
          <p:nvPr/>
        </p:nvSpPr>
        <p:spPr>
          <a:xfrm>
            <a:off x="6076095" y="2840544"/>
            <a:ext cx="2642790" cy="19951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FEEL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THIS IS THE MOST THAT CAN BE DONE FROM MY SIDE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43DFF5-DCF8-5257-A9D8-C61F50280386}"/>
              </a:ext>
            </a:extLst>
          </p:cNvPr>
          <p:cNvSpPr/>
          <p:nvPr/>
        </p:nvSpPr>
        <p:spPr>
          <a:xfrm>
            <a:off x="3641632" y="1797372"/>
            <a:ext cx="1828800" cy="1828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DRIVER/</a:t>
            </a:r>
          </a:p>
          <a:p>
            <a:pPr algn="ctr"/>
            <a:r>
              <a:rPr lang="en-IN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970586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812</Words>
  <Application>Microsoft Office PowerPoint</Application>
  <PresentationFormat>On-screen Show (16:9)</PresentationFormat>
  <Paragraphs>164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Trebuchet MS</vt:lpstr>
      <vt:lpstr>Arial</vt:lpstr>
      <vt:lpstr>Wingdings 3</vt:lpstr>
      <vt:lpstr>Calibri</vt:lpstr>
      <vt:lpstr>Helvetica Neue</vt:lpstr>
      <vt:lpstr>Times New Roman</vt:lpstr>
      <vt:lpstr>Playfair Display</vt:lpstr>
      <vt:lpstr>Facet</vt:lpstr>
      <vt:lpstr>PowerPoint Presentation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Neethu S</dc:creator>
  <cp:lastModifiedBy>9283</cp:lastModifiedBy>
  <cp:revision>29</cp:revision>
  <dcterms:modified xsi:type="dcterms:W3CDTF">2022-07-19T11:09:18Z</dcterms:modified>
</cp:coreProperties>
</file>