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73" r:id="rId6"/>
    <p:sldId id="268" r:id="rId7"/>
    <p:sldId id="275" r:id="rId8"/>
    <p:sldId id="266" r:id="rId9"/>
    <p:sldId id="269" r:id="rId10"/>
    <p:sldId id="267" r:id="rId11"/>
    <p:sldId id="270" r:id="rId12"/>
    <p:sldId id="274" r:id="rId13"/>
    <p:sldId id="271" r:id="rId14"/>
    <p:sldId id="272" r:id="rId15"/>
    <p:sldId id="259" r:id="rId16"/>
    <p:sldId id="260" r:id="rId17"/>
    <p:sldId id="265" r:id="rId18"/>
    <p:sldId id="261" r:id="rId19"/>
    <p:sldId id="262"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F4B1E4C-0884-429E-AEBE-620137CE6BDC}" type="datetimeFigureOut">
              <a:rPr lang="en-US" smtClean="0"/>
              <a:t>12/16/2017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BF25FAB-C4BD-4DF4-9921-C475D7A66FC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745278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B1E4C-0884-429E-AEBE-620137CE6BDC}" type="datetimeFigureOut">
              <a:rPr lang="en-US" smtClean="0"/>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25FAB-C4BD-4DF4-9921-C475D7A66FC8}" type="slidenum">
              <a:rPr lang="en-US" smtClean="0"/>
              <a:t>‹#›</a:t>
            </a:fld>
            <a:endParaRPr lang="en-US"/>
          </a:p>
        </p:txBody>
      </p:sp>
    </p:spTree>
    <p:extLst>
      <p:ext uri="{BB962C8B-B14F-4D97-AF65-F5344CB8AC3E}">
        <p14:creationId xmlns:p14="http://schemas.microsoft.com/office/powerpoint/2010/main" val="70906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B1E4C-0884-429E-AEBE-620137CE6BDC}" type="datetimeFigureOut">
              <a:rPr lang="en-US" smtClean="0"/>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25FAB-C4BD-4DF4-9921-C475D7A66FC8}" type="slidenum">
              <a:rPr lang="en-US" smtClean="0"/>
              <a:t>‹#›</a:t>
            </a:fld>
            <a:endParaRPr lang="en-US"/>
          </a:p>
        </p:txBody>
      </p:sp>
    </p:spTree>
    <p:extLst>
      <p:ext uri="{BB962C8B-B14F-4D97-AF65-F5344CB8AC3E}">
        <p14:creationId xmlns:p14="http://schemas.microsoft.com/office/powerpoint/2010/main" val="176133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B1E4C-0884-429E-AEBE-620137CE6BDC}" type="datetimeFigureOut">
              <a:rPr lang="en-US" smtClean="0"/>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25FAB-C4BD-4DF4-9921-C475D7A66FC8}" type="slidenum">
              <a:rPr lang="en-US" smtClean="0"/>
              <a:t>‹#›</a:t>
            </a:fld>
            <a:endParaRPr lang="en-US"/>
          </a:p>
        </p:txBody>
      </p:sp>
    </p:spTree>
    <p:extLst>
      <p:ext uri="{BB962C8B-B14F-4D97-AF65-F5344CB8AC3E}">
        <p14:creationId xmlns:p14="http://schemas.microsoft.com/office/powerpoint/2010/main" val="135935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F4B1E4C-0884-429E-AEBE-620137CE6BDC}" type="datetimeFigureOut">
              <a:rPr lang="en-US" smtClean="0"/>
              <a:t>12/16/2017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BF25FAB-C4BD-4DF4-9921-C475D7A66FC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974343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4B1E4C-0884-429E-AEBE-620137CE6BDC}" type="datetimeFigureOut">
              <a:rPr lang="en-US" smtClean="0"/>
              <a:t>12/16/2017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25FAB-C4BD-4DF4-9921-C475D7A66FC8}" type="slidenum">
              <a:rPr lang="en-US" smtClean="0"/>
              <a:t>‹#›</a:t>
            </a:fld>
            <a:endParaRPr lang="en-US"/>
          </a:p>
        </p:txBody>
      </p:sp>
    </p:spTree>
    <p:extLst>
      <p:ext uri="{BB962C8B-B14F-4D97-AF65-F5344CB8AC3E}">
        <p14:creationId xmlns:p14="http://schemas.microsoft.com/office/powerpoint/2010/main" val="288389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4B1E4C-0884-429E-AEBE-620137CE6BDC}" type="datetimeFigureOut">
              <a:rPr lang="en-US" smtClean="0"/>
              <a:t>12/16/2017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25FAB-C4BD-4DF4-9921-C475D7A66FC8}" type="slidenum">
              <a:rPr lang="en-US" smtClean="0"/>
              <a:t>‹#›</a:t>
            </a:fld>
            <a:endParaRPr lang="en-US"/>
          </a:p>
        </p:txBody>
      </p:sp>
    </p:spTree>
    <p:extLst>
      <p:ext uri="{BB962C8B-B14F-4D97-AF65-F5344CB8AC3E}">
        <p14:creationId xmlns:p14="http://schemas.microsoft.com/office/powerpoint/2010/main" val="86670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4B1E4C-0884-429E-AEBE-620137CE6BDC}" type="datetimeFigureOut">
              <a:rPr lang="en-US" smtClean="0"/>
              <a:t>12/16/2017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F25FAB-C4BD-4DF4-9921-C475D7A66FC8}" type="slidenum">
              <a:rPr lang="en-US" smtClean="0"/>
              <a:t>‹#›</a:t>
            </a:fld>
            <a:endParaRPr lang="en-US"/>
          </a:p>
        </p:txBody>
      </p:sp>
    </p:spTree>
    <p:extLst>
      <p:ext uri="{BB962C8B-B14F-4D97-AF65-F5344CB8AC3E}">
        <p14:creationId xmlns:p14="http://schemas.microsoft.com/office/powerpoint/2010/main" val="276420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4B1E4C-0884-429E-AEBE-620137CE6BDC}" type="datetimeFigureOut">
              <a:rPr lang="en-US" smtClean="0"/>
              <a:t>12/16/2017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F25FAB-C4BD-4DF4-9921-C475D7A66FC8}" type="slidenum">
              <a:rPr lang="en-US" smtClean="0"/>
              <a:t>‹#›</a:t>
            </a:fld>
            <a:endParaRPr lang="en-US"/>
          </a:p>
        </p:txBody>
      </p:sp>
    </p:spTree>
    <p:extLst>
      <p:ext uri="{BB962C8B-B14F-4D97-AF65-F5344CB8AC3E}">
        <p14:creationId xmlns:p14="http://schemas.microsoft.com/office/powerpoint/2010/main" val="15334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F4B1E4C-0884-429E-AEBE-620137CE6BDC}" type="datetimeFigureOut">
              <a:rPr lang="en-US" smtClean="0"/>
              <a:t>12/16/2017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BF25FAB-C4BD-4DF4-9921-C475D7A66FC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529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F4B1E4C-0884-429E-AEBE-620137CE6BDC}" type="datetimeFigureOut">
              <a:rPr lang="en-US" smtClean="0"/>
              <a:t>12/16/2017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BF25FAB-C4BD-4DF4-9921-C475D7A66FC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406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F4B1E4C-0884-429E-AEBE-620137CE6BDC}" type="datetimeFigureOut">
              <a:rPr lang="en-US" smtClean="0"/>
              <a:t>12/16/2017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BF25FAB-C4BD-4DF4-9921-C475D7A66FC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7573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A31C3C-2805-403A-B9B6-AF14D058D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346" y="3935896"/>
            <a:ext cx="1327150" cy="1631950"/>
          </a:xfrm>
          <a:prstGeom prst="rect">
            <a:avLst/>
          </a:prstGeom>
        </p:spPr>
      </p:pic>
      <p:pic>
        <p:nvPicPr>
          <p:cNvPr id="6" name="Picture 5">
            <a:extLst>
              <a:ext uri="{FF2B5EF4-FFF2-40B4-BE49-F238E27FC236}">
                <a16:creationId xmlns:a16="http://schemas.microsoft.com/office/drawing/2014/main" id="{8DC259E1-ACC0-4397-8767-94EB10F6C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406" y="2187298"/>
            <a:ext cx="6197031" cy="1748598"/>
          </a:xfrm>
          <a:prstGeom prst="rect">
            <a:avLst/>
          </a:prstGeom>
        </p:spPr>
      </p:pic>
    </p:spTree>
    <p:extLst>
      <p:ext uri="{BB962C8B-B14F-4D97-AF65-F5344CB8AC3E}">
        <p14:creationId xmlns:p14="http://schemas.microsoft.com/office/powerpoint/2010/main" val="143401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ADE8-0EAD-4DBD-958C-8304A6E2CCC6}"/>
              </a:ext>
            </a:extLst>
          </p:cNvPr>
          <p:cNvSpPr>
            <a:spLocks noGrp="1"/>
          </p:cNvSpPr>
          <p:nvPr>
            <p:ph type="title"/>
          </p:nvPr>
        </p:nvSpPr>
        <p:spPr>
          <a:xfrm>
            <a:off x="1371600" y="685800"/>
            <a:ext cx="9233452" cy="1133061"/>
          </a:xfrm>
        </p:spPr>
        <p:txBody>
          <a:bodyPr/>
          <a:lstStyle/>
          <a:p>
            <a:r>
              <a:rPr lang="en-US" b="1" dirty="0"/>
              <a:t>Project Flow</a:t>
            </a:r>
            <a:endParaRPr lang="en-US" dirty="0"/>
          </a:p>
        </p:txBody>
      </p:sp>
      <p:sp>
        <p:nvSpPr>
          <p:cNvPr id="3" name="Content Placeholder 2">
            <a:extLst>
              <a:ext uri="{FF2B5EF4-FFF2-40B4-BE49-F238E27FC236}">
                <a16:creationId xmlns:a16="http://schemas.microsoft.com/office/drawing/2014/main" id="{003B7BF0-7087-47D4-86DD-074769396A71}"/>
              </a:ext>
            </a:extLst>
          </p:cNvPr>
          <p:cNvSpPr>
            <a:spLocks noGrp="1"/>
          </p:cNvSpPr>
          <p:nvPr>
            <p:ph idx="1"/>
          </p:nvPr>
        </p:nvSpPr>
        <p:spPr/>
        <p:txBody>
          <a:bodyPr>
            <a:normAutofit/>
          </a:bodyPr>
          <a:lstStyle/>
          <a:p>
            <a:r>
              <a:rPr lang="en-US" dirty="0"/>
              <a:t>Step 1: The data from sensors is captured using </a:t>
            </a:r>
            <a:r>
              <a:rPr lang="en-US" dirty="0" err="1"/>
              <a:t>OracleIoT</a:t>
            </a:r>
            <a:r>
              <a:rPr lang="en-US" dirty="0"/>
              <a:t> and streamed in to streaming analytics.</a:t>
            </a:r>
          </a:p>
          <a:p>
            <a:r>
              <a:rPr lang="en-US" dirty="0"/>
              <a:t>Step 2: The data is analyzed and tested for any faulty patterns of equipment and stored in Hadoop.</a:t>
            </a:r>
          </a:p>
          <a:p>
            <a:r>
              <a:rPr lang="en-US" dirty="0"/>
              <a:t>Step 3:  Any threatful patterns are identified and alerts will be sent to the Appropriate roles of users.</a:t>
            </a:r>
          </a:p>
          <a:p>
            <a:r>
              <a:rPr lang="en-US" dirty="0"/>
              <a:t>Step 4: The Data stored will be retrieved when asked by the customer or </a:t>
            </a:r>
            <a:r>
              <a:rPr lang="en-US" dirty="0" err="1"/>
              <a:t>herc</a:t>
            </a:r>
            <a:r>
              <a:rPr lang="en-US" dirty="0"/>
              <a:t> employee.</a:t>
            </a:r>
          </a:p>
          <a:p>
            <a:r>
              <a:rPr lang="en-US" dirty="0"/>
              <a:t>Step 5: Hadoop allows to recover deleted and erroneously input data. Rebuilds    the environment and data from last saved backup.</a:t>
            </a:r>
          </a:p>
        </p:txBody>
      </p:sp>
    </p:spTree>
    <p:extLst>
      <p:ext uri="{BB962C8B-B14F-4D97-AF65-F5344CB8AC3E}">
        <p14:creationId xmlns:p14="http://schemas.microsoft.com/office/powerpoint/2010/main" val="116824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4380-3002-44A5-AB6B-A4843C237361}"/>
              </a:ext>
            </a:extLst>
          </p:cNvPr>
          <p:cNvSpPr>
            <a:spLocks noGrp="1"/>
          </p:cNvSpPr>
          <p:nvPr>
            <p:ph type="title"/>
          </p:nvPr>
        </p:nvSpPr>
        <p:spPr>
          <a:xfrm>
            <a:off x="1371600" y="685800"/>
            <a:ext cx="9753600" cy="523240"/>
          </a:xfrm>
        </p:spPr>
        <p:txBody>
          <a:bodyPr>
            <a:normAutofit fontScale="90000"/>
          </a:bodyPr>
          <a:lstStyle/>
          <a:p>
            <a:r>
              <a:rPr lang="en-US" sz="3600" dirty="0"/>
              <a:t>Project Structure</a:t>
            </a:r>
          </a:p>
        </p:txBody>
      </p:sp>
      <p:pic>
        <p:nvPicPr>
          <p:cNvPr id="17" name="Content Placeholder 16">
            <a:extLst>
              <a:ext uri="{FF2B5EF4-FFF2-40B4-BE49-F238E27FC236}">
                <a16:creationId xmlns:a16="http://schemas.microsoft.com/office/drawing/2014/main" id="{DA58C505-8451-47C7-9843-B78AE88CFF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310640"/>
            <a:ext cx="10383520" cy="4937760"/>
          </a:xfrm>
        </p:spPr>
      </p:pic>
    </p:spTree>
    <p:extLst>
      <p:ext uri="{BB962C8B-B14F-4D97-AF65-F5344CB8AC3E}">
        <p14:creationId xmlns:p14="http://schemas.microsoft.com/office/powerpoint/2010/main" val="505003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6BFE-1D31-4645-AF6A-2667C4482804}"/>
              </a:ext>
            </a:extLst>
          </p:cNvPr>
          <p:cNvSpPr>
            <a:spLocks noGrp="1"/>
          </p:cNvSpPr>
          <p:nvPr>
            <p:ph type="title"/>
          </p:nvPr>
        </p:nvSpPr>
        <p:spPr>
          <a:xfrm>
            <a:off x="1371600" y="685800"/>
            <a:ext cx="9670774" cy="695739"/>
          </a:xfrm>
        </p:spPr>
        <p:txBody>
          <a:bodyPr/>
          <a:lstStyle/>
          <a:p>
            <a:r>
              <a:rPr lang="en-US" dirty="0"/>
              <a:t>Organizational Structure</a:t>
            </a:r>
          </a:p>
        </p:txBody>
      </p:sp>
      <p:sp>
        <p:nvSpPr>
          <p:cNvPr id="3" name="Content Placeholder 2">
            <a:extLst>
              <a:ext uri="{FF2B5EF4-FFF2-40B4-BE49-F238E27FC236}">
                <a16:creationId xmlns:a16="http://schemas.microsoft.com/office/drawing/2014/main" id="{A3D98162-6D1E-402F-9131-7F7DD73B9AB8}"/>
              </a:ext>
            </a:extLst>
          </p:cNvPr>
          <p:cNvSpPr>
            <a:spLocks noGrp="1"/>
          </p:cNvSpPr>
          <p:nvPr>
            <p:ph idx="1"/>
          </p:nvPr>
        </p:nvSpPr>
        <p:spPr>
          <a:xfrm>
            <a:off x="1371600" y="1381539"/>
            <a:ext cx="10426148" cy="4989444"/>
          </a:xfrm>
        </p:spPr>
        <p:txBody>
          <a:bodyPr/>
          <a:lstStyle/>
          <a:p>
            <a:pPr marL="0" indent="0">
              <a:buNone/>
            </a:pPr>
            <a:endParaRPr lang="en-US" dirty="0"/>
          </a:p>
        </p:txBody>
      </p:sp>
      <p:sp>
        <p:nvSpPr>
          <p:cNvPr id="4" name="Rectangle 3">
            <a:extLst>
              <a:ext uri="{FF2B5EF4-FFF2-40B4-BE49-F238E27FC236}">
                <a16:creationId xmlns:a16="http://schemas.microsoft.com/office/drawing/2014/main" id="{03BD8FA9-D8DA-4DAF-AD08-7DFE1E60733B}"/>
              </a:ext>
            </a:extLst>
          </p:cNvPr>
          <p:cNvSpPr/>
          <p:nvPr/>
        </p:nvSpPr>
        <p:spPr>
          <a:xfrm>
            <a:off x="2459106" y="1853646"/>
            <a:ext cx="2112894" cy="69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Architect</a:t>
            </a:r>
          </a:p>
        </p:txBody>
      </p:sp>
      <p:sp>
        <p:nvSpPr>
          <p:cNvPr id="5" name="Rectangle 4">
            <a:extLst>
              <a:ext uri="{FF2B5EF4-FFF2-40B4-BE49-F238E27FC236}">
                <a16:creationId xmlns:a16="http://schemas.microsoft.com/office/drawing/2014/main" id="{DE11D4B3-0BE5-4D67-9B86-B8127A46FD06}"/>
              </a:ext>
            </a:extLst>
          </p:cNvPr>
          <p:cNvSpPr/>
          <p:nvPr/>
        </p:nvSpPr>
        <p:spPr>
          <a:xfrm>
            <a:off x="5956852" y="1729408"/>
            <a:ext cx="1858618" cy="69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Manager</a:t>
            </a:r>
          </a:p>
        </p:txBody>
      </p:sp>
      <p:sp>
        <p:nvSpPr>
          <p:cNvPr id="6" name="Rectangle 5">
            <a:extLst>
              <a:ext uri="{FF2B5EF4-FFF2-40B4-BE49-F238E27FC236}">
                <a16:creationId xmlns:a16="http://schemas.microsoft.com/office/drawing/2014/main" id="{BDDCDC74-2E6E-43AC-8497-030880EDD1C1}"/>
              </a:ext>
            </a:extLst>
          </p:cNvPr>
          <p:cNvSpPr/>
          <p:nvPr/>
        </p:nvSpPr>
        <p:spPr>
          <a:xfrm>
            <a:off x="2405270" y="2852530"/>
            <a:ext cx="2166730" cy="7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Architect</a:t>
            </a:r>
          </a:p>
        </p:txBody>
      </p:sp>
      <p:sp>
        <p:nvSpPr>
          <p:cNvPr id="7" name="Rectangle 6">
            <a:extLst>
              <a:ext uri="{FF2B5EF4-FFF2-40B4-BE49-F238E27FC236}">
                <a16:creationId xmlns:a16="http://schemas.microsoft.com/office/drawing/2014/main" id="{FA0A4B8F-52EC-4ACC-8961-2CED6BA0FF90}"/>
              </a:ext>
            </a:extLst>
          </p:cNvPr>
          <p:cNvSpPr/>
          <p:nvPr/>
        </p:nvSpPr>
        <p:spPr>
          <a:xfrm>
            <a:off x="2405270" y="3940866"/>
            <a:ext cx="2166730" cy="7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Engineer</a:t>
            </a:r>
          </a:p>
        </p:txBody>
      </p:sp>
      <p:sp>
        <p:nvSpPr>
          <p:cNvPr id="9" name="Rectangle 8">
            <a:extLst>
              <a:ext uri="{FF2B5EF4-FFF2-40B4-BE49-F238E27FC236}">
                <a16:creationId xmlns:a16="http://schemas.microsoft.com/office/drawing/2014/main" id="{7FBC96AB-3044-43CB-901D-BF1BBA01A500}"/>
              </a:ext>
            </a:extLst>
          </p:cNvPr>
          <p:cNvSpPr/>
          <p:nvPr/>
        </p:nvSpPr>
        <p:spPr>
          <a:xfrm>
            <a:off x="8305800" y="4094922"/>
            <a:ext cx="2166730" cy="7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Systems Architect</a:t>
            </a:r>
          </a:p>
        </p:txBody>
      </p:sp>
      <p:sp>
        <p:nvSpPr>
          <p:cNvPr id="10" name="Rectangle 9">
            <a:extLst>
              <a:ext uri="{FF2B5EF4-FFF2-40B4-BE49-F238E27FC236}">
                <a16:creationId xmlns:a16="http://schemas.microsoft.com/office/drawing/2014/main" id="{8685C68B-5607-4DD2-9286-A31E755F438C}"/>
              </a:ext>
            </a:extLst>
          </p:cNvPr>
          <p:cNvSpPr/>
          <p:nvPr/>
        </p:nvSpPr>
        <p:spPr>
          <a:xfrm>
            <a:off x="4908274" y="4899990"/>
            <a:ext cx="2166730" cy="7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Engineer</a:t>
            </a:r>
          </a:p>
        </p:txBody>
      </p:sp>
      <p:sp>
        <p:nvSpPr>
          <p:cNvPr id="11" name="Rectangle 10">
            <a:extLst>
              <a:ext uri="{FF2B5EF4-FFF2-40B4-BE49-F238E27FC236}">
                <a16:creationId xmlns:a16="http://schemas.microsoft.com/office/drawing/2014/main" id="{2CE84768-CAEC-4198-B477-919F2EC8C7DE}"/>
              </a:ext>
            </a:extLst>
          </p:cNvPr>
          <p:cNvSpPr/>
          <p:nvPr/>
        </p:nvSpPr>
        <p:spPr>
          <a:xfrm>
            <a:off x="8305800" y="2852530"/>
            <a:ext cx="2166730" cy="7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 Architect</a:t>
            </a:r>
          </a:p>
        </p:txBody>
      </p:sp>
      <p:sp>
        <p:nvSpPr>
          <p:cNvPr id="12" name="Rectangle 11">
            <a:extLst>
              <a:ext uri="{FF2B5EF4-FFF2-40B4-BE49-F238E27FC236}">
                <a16:creationId xmlns:a16="http://schemas.microsoft.com/office/drawing/2014/main" id="{8F967557-F4E1-443C-BA80-A247E31D745A}"/>
              </a:ext>
            </a:extLst>
          </p:cNvPr>
          <p:cNvSpPr/>
          <p:nvPr/>
        </p:nvSpPr>
        <p:spPr>
          <a:xfrm>
            <a:off x="4908274" y="3545784"/>
            <a:ext cx="2166730" cy="7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Analyst</a:t>
            </a:r>
          </a:p>
        </p:txBody>
      </p:sp>
      <p:cxnSp>
        <p:nvCxnSpPr>
          <p:cNvPr id="14" name="Straight Arrow Connector 13">
            <a:extLst>
              <a:ext uri="{FF2B5EF4-FFF2-40B4-BE49-F238E27FC236}">
                <a16:creationId xmlns:a16="http://schemas.microsoft.com/office/drawing/2014/main" id="{098E9715-DAA7-4593-B772-E6A06B1BA227}"/>
              </a:ext>
            </a:extLst>
          </p:cNvPr>
          <p:cNvCxnSpPr>
            <a:cxnSpLocks/>
            <a:stCxn id="4" idx="3"/>
            <a:endCxn id="5" idx="1"/>
          </p:cNvCxnSpPr>
          <p:nvPr/>
        </p:nvCxnSpPr>
        <p:spPr>
          <a:xfrm flipV="1">
            <a:off x="4572000" y="2077278"/>
            <a:ext cx="1384852" cy="124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CDB1FE3-C3C9-4F85-A2F8-B8851FD38FB4}"/>
              </a:ext>
            </a:extLst>
          </p:cNvPr>
          <p:cNvCxnSpPr>
            <a:cxnSpLocks/>
            <a:stCxn id="5" idx="2"/>
            <a:endCxn id="6" idx="0"/>
          </p:cNvCxnSpPr>
          <p:nvPr/>
        </p:nvCxnSpPr>
        <p:spPr>
          <a:xfrm flipH="1">
            <a:off x="3488635" y="2425148"/>
            <a:ext cx="3397526" cy="427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158ED13-BAF9-42C5-8729-F48163C68278}"/>
              </a:ext>
            </a:extLst>
          </p:cNvPr>
          <p:cNvCxnSpPr>
            <a:cxnSpLocks/>
            <a:stCxn id="5" idx="2"/>
            <a:endCxn id="11" idx="0"/>
          </p:cNvCxnSpPr>
          <p:nvPr/>
        </p:nvCxnSpPr>
        <p:spPr>
          <a:xfrm>
            <a:off x="6886161" y="2425148"/>
            <a:ext cx="2503004" cy="427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2E52AD7-4EB9-4FDE-B07E-805508EE6BD8}"/>
              </a:ext>
            </a:extLst>
          </p:cNvPr>
          <p:cNvCxnSpPr>
            <a:cxnSpLocks/>
            <a:stCxn id="6" idx="2"/>
            <a:endCxn id="7" idx="0"/>
          </p:cNvCxnSpPr>
          <p:nvPr/>
        </p:nvCxnSpPr>
        <p:spPr>
          <a:xfrm>
            <a:off x="3488635" y="3637722"/>
            <a:ext cx="0" cy="303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52CA9E8-4F71-4A0A-BE53-B3082DA24D5E}"/>
              </a:ext>
            </a:extLst>
          </p:cNvPr>
          <p:cNvCxnSpPr>
            <a:cxnSpLocks/>
            <a:stCxn id="12" idx="2"/>
            <a:endCxn id="10" idx="0"/>
          </p:cNvCxnSpPr>
          <p:nvPr/>
        </p:nvCxnSpPr>
        <p:spPr>
          <a:xfrm>
            <a:off x="5991639" y="4330976"/>
            <a:ext cx="0" cy="569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2CD4C90-7DE3-47E8-B429-104D40115676}"/>
              </a:ext>
            </a:extLst>
          </p:cNvPr>
          <p:cNvCxnSpPr>
            <a:cxnSpLocks/>
            <a:stCxn id="6" idx="3"/>
            <a:endCxn id="12" idx="1"/>
          </p:cNvCxnSpPr>
          <p:nvPr/>
        </p:nvCxnSpPr>
        <p:spPr>
          <a:xfrm>
            <a:off x="4572000" y="3245126"/>
            <a:ext cx="336274" cy="693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8016B06-3C9A-4290-94E4-79977F43AE95}"/>
              </a:ext>
            </a:extLst>
          </p:cNvPr>
          <p:cNvCxnSpPr>
            <a:cxnSpLocks/>
            <a:stCxn id="6" idx="3"/>
            <a:endCxn id="11" idx="1"/>
          </p:cNvCxnSpPr>
          <p:nvPr/>
        </p:nvCxnSpPr>
        <p:spPr>
          <a:xfrm>
            <a:off x="4572000" y="3245126"/>
            <a:ext cx="3733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E025962-E1B8-4BCF-9013-94C618904DDB}"/>
              </a:ext>
            </a:extLst>
          </p:cNvPr>
          <p:cNvCxnSpPr>
            <a:cxnSpLocks/>
            <a:stCxn id="11" idx="2"/>
            <a:endCxn id="9" idx="0"/>
          </p:cNvCxnSpPr>
          <p:nvPr/>
        </p:nvCxnSpPr>
        <p:spPr>
          <a:xfrm>
            <a:off x="9389165" y="3637722"/>
            <a:ext cx="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D18065B-EC16-4E09-AB6D-6389145227A1}"/>
              </a:ext>
            </a:extLst>
          </p:cNvPr>
          <p:cNvCxnSpPr>
            <a:cxnSpLocks/>
            <a:stCxn id="5" idx="2"/>
            <a:endCxn id="12" idx="0"/>
          </p:cNvCxnSpPr>
          <p:nvPr/>
        </p:nvCxnSpPr>
        <p:spPr>
          <a:xfrm flipH="1">
            <a:off x="5991639" y="2425148"/>
            <a:ext cx="894522" cy="1120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454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FE14-F05D-4907-A464-B80430266C29}"/>
              </a:ext>
            </a:extLst>
          </p:cNvPr>
          <p:cNvSpPr>
            <a:spLocks noGrp="1"/>
          </p:cNvSpPr>
          <p:nvPr>
            <p:ph type="title"/>
          </p:nvPr>
        </p:nvSpPr>
        <p:spPr>
          <a:xfrm>
            <a:off x="1371599" y="1"/>
            <a:ext cx="9730409" cy="596348"/>
          </a:xfrm>
        </p:spPr>
        <p:txBody>
          <a:bodyPr>
            <a:normAutofit fontScale="90000"/>
          </a:bodyPr>
          <a:lstStyle/>
          <a:p>
            <a:r>
              <a:rPr lang="en-US" dirty="0"/>
              <a:t>Milestones</a:t>
            </a:r>
          </a:p>
        </p:txBody>
      </p:sp>
      <p:pic>
        <p:nvPicPr>
          <p:cNvPr id="5" name="Content Placeholder 4">
            <a:extLst>
              <a:ext uri="{FF2B5EF4-FFF2-40B4-BE49-F238E27FC236}">
                <a16:creationId xmlns:a16="http://schemas.microsoft.com/office/drawing/2014/main" id="{2A6AB6EF-433B-4225-9388-4D6A85C6E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67" y="850642"/>
            <a:ext cx="10041961" cy="5524146"/>
          </a:xfrm>
        </p:spPr>
      </p:pic>
    </p:spTree>
    <p:extLst>
      <p:ext uri="{BB962C8B-B14F-4D97-AF65-F5344CB8AC3E}">
        <p14:creationId xmlns:p14="http://schemas.microsoft.com/office/powerpoint/2010/main" val="303268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7C4A5-6616-4A1C-86CB-0C950F4004C8}"/>
              </a:ext>
            </a:extLst>
          </p:cNvPr>
          <p:cNvSpPr>
            <a:spLocks noGrp="1"/>
          </p:cNvSpPr>
          <p:nvPr>
            <p:ph idx="1"/>
          </p:nvPr>
        </p:nvSpPr>
        <p:spPr>
          <a:xfrm>
            <a:off x="894080" y="365760"/>
            <a:ext cx="10078720" cy="5501640"/>
          </a:xfrm>
        </p:spPr>
        <p:txBody>
          <a:bodyPr/>
          <a:lstStyle/>
          <a:p>
            <a:endParaRPr lang="en-US" dirty="0"/>
          </a:p>
        </p:txBody>
      </p:sp>
      <p:pic>
        <p:nvPicPr>
          <p:cNvPr id="4" name="Picture 3">
            <a:extLst>
              <a:ext uri="{FF2B5EF4-FFF2-40B4-BE49-F238E27FC236}">
                <a16:creationId xmlns:a16="http://schemas.microsoft.com/office/drawing/2014/main" id="{BE3A73FD-F596-4C81-B87B-0AFC1C6F9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358" y="730537"/>
            <a:ext cx="10041962" cy="1507364"/>
          </a:xfrm>
          <a:prstGeom prst="rect">
            <a:avLst/>
          </a:prstGeom>
        </p:spPr>
      </p:pic>
      <p:pic>
        <p:nvPicPr>
          <p:cNvPr id="5" name="Picture 4">
            <a:extLst>
              <a:ext uri="{FF2B5EF4-FFF2-40B4-BE49-F238E27FC236}">
                <a16:creationId xmlns:a16="http://schemas.microsoft.com/office/drawing/2014/main" id="{F85A86BF-4C00-4B22-BA98-188E3A322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635" y="2602678"/>
            <a:ext cx="10068685" cy="2569370"/>
          </a:xfrm>
          <a:prstGeom prst="rect">
            <a:avLst/>
          </a:prstGeom>
        </p:spPr>
      </p:pic>
      <p:sp>
        <p:nvSpPr>
          <p:cNvPr id="6" name="Content Placeholder 2">
            <a:extLst>
              <a:ext uri="{FF2B5EF4-FFF2-40B4-BE49-F238E27FC236}">
                <a16:creationId xmlns:a16="http://schemas.microsoft.com/office/drawing/2014/main" id="{2BF4D76E-2CF3-4307-B68C-A0EF9C260763}"/>
              </a:ext>
            </a:extLst>
          </p:cNvPr>
          <p:cNvSpPr txBox="1">
            <a:spLocks/>
          </p:cNvSpPr>
          <p:nvPr/>
        </p:nvSpPr>
        <p:spPr>
          <a:xfrm>
            <a:off x="894080" y="284480"/>
            <a:ext cx="10078720" cy="550164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CD5E45F2-28DB-4725-AA7D-4C4C251F8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635" y="2521398"/>
            <a:ext cx="10068685" cy="2569370"/>
          </a:xfrm>
          <a:prstGeom prst="rect">
            <a:avLst/>
          </a:prstGeom>
        </p:spPr>
      </p:pic>
    </p:spTree>
    <p:extLst>
      <p:ext uri="{BB962C8B-B14F-4D97-AF65-F5344CB8AC3E}">
        <p14:creationId xmlns:p14="http://schemas.microsoft.com/office/powerpoint/2010/main" val="1555677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5EB9-38B3-431A-ADF3-D4B45881635A}"/>
              </a:ext>
            </a:extLst>
          </p:cNvPr>
          <p:cNvSpPr>
            <a:spLocks noGrp="1"/>
          </p:cNvSpPr>
          <p:nvPr>
            <p:ph type="title"/>
          </p:nvPr>
        </p:nvSpPr>
        <p:spPr>
          <a:xfrm>
            <a:off x="1371600" y="685800"/>
            <a:ext cx="9601200" cy="848360"/>
          </a:xfrm>
        </p:spPr>
        <p:txBody>
          <a:bodyPr/>
          <a:lstStyle/>
          <a:p>
            <a:r>
              <a:rPr lang="en-US" b="1" dirty="0"/>
              <a:t>Reflected</a:t>
            </a:r>
            <a:r>
              <a:rPr lang="en-US" dirty="0"/>
              <a:t> </a:t>
            </a:r>
            <a:r>
              <a:rPr lang="en-US" b="1" dirty="0"/>
              <a:t>Changes</a:t>
            </a:r>
          </a:p>
        </p:txBody>
      </p:sp>
      <p:sp>
        <p:nvSpPr>
          <p:cNvPr id="3" name="Content Placeholder 2">
            <a:extLst>
              <a:ext uri="{FF2B5EF4-FFF2-40B4-BE49-F238E27FC236}">
                <a16:creationId xmlns:a16="http://schemas.microsoft.com/office/drawing/2014/main" id="{C224EA1D-A71C-401F-9830-56161BAA3405}"/>
              </a:ext>
            </a:extLst>
          </p:cNvPr>
          <p:cNvSpPr>
            <a:spLocks noGrp="1"/>
          </p:cNvSpPr>
          <p:nvPr>
            <p:ph idx="1"/>
          </p:nvPr>
        </p:nvSpPr>
        <p:spPr>
          <a:xfrm>
            <a:off x="1371600" y="1635760"/>
            <a:ext cx="9601200" cy="4480560"/>
          </a:xfrm>
        </p:spPr>
        <p:txBody>
          <a:bodyPr>
            <a:normAutofit/>
          </a:bodyPr>
          <a:lstStyle/>
          <a:p>
            <a:r>
              <a:rPr lang="en-US" sz="2400" dirty="0"/>
              <a:t>Re-architecting the company's </a:t>
            </a:r>
            <a:r>
              <a:rPr lang="en-US" sz="2400" dirty="0" err="1"/>
              <a:t>ProControl</a:t>
            </a:r>
            <a:r>
              <a:rPr lang="en-US" sz="2400" dirty="0"/>
              <a:t> online application, an Internet of Things/telematics and logistics program with an intuitive user interface </a:t>
            </a:r>
          </a:p>
          <a:p>
            <a:r>
              <a:rPr lang="en-US" sz="2400" dirty="0"/>
              <a:t>If an equipment is not available at a particular </a:t>
            </a:r>
            <a:r>
              <a:rPr lang="en-US" sz="2400" dirty="0" err="1"/>
              <a:t>location,Suggests</a:t>
            </a:r>
            <a:r>
              <a:rPr lang="en-US" sz="2400" dirty="0"/>
              <a:t> the customer to the nearest </a:t>
            </a:r>
            <a:r>
              <a:rPr lang="en-US" sz="2400" dirty="0" err="1"/>
              <a:t>herc</a:t>
            </a:r>
            <a:r>
              <a:rPr lang="en-US" sz="2400" dirty="0"/>
              <a:t> branch where the product is available.</a:t>
            </a:r>
          </a:p>
          <a:p>
            <a:r>
              <a:rPr lang="en-US" sz="2400" dirty="0"/>
              <a:t>Offer flexible subscription/chargeback models to its customers.</a:t>
            </a:r>
          </a:p>
          <a:p>
            <a:r>
              <a:rPr lang="en-US" sz="2400" dirty="0"/>
              <a:t>Displays featured equipment and offers based on their previous search patterns.</a:t>
            </a:r>
            <a:endParaRPr lang="en-US" sz="2800" dirty="0"/>
          </a:p>
        </p:txBody>
      </p:sp>
    </p:spTree>
    <p:extLst>
      <p:ext uri="{BB962C8B-B14F-4D97-AF65-F5344CB8AC3E}">
        <p14:creationId xmlns:p14="http://schemas.microsoft.com/office/powerpoint/2010/main" val="4025308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B06B-0922-4579-88B6-D792A89FE757}"/>
              </a:ext>
            </a:extLst>
          </p:cNvPr>
          <p:cNvSpPr>
            <a:spLocks noGrp="1"/>
          </p:cNvSpPr>
          <p:nvPr>
            <p:ph type="title"/>
          </p:nvPr>
        </p:nvSpPr>
        <p:spPr>
          <a:xfrm>
            <a:off x="1371600" y="685800"/>
            <a:ext cx="9601200" cy="929640"/>
          </a:xfrm>
        </p:spPr>
        <p:txBody>
          <a:bodyPr>
            <a:normAutofit fontScale="90000"/>
          </a:bodyPr>
          <a:lstStyle/>
          <a:p>
            <a:r>
              <a:rPr lang="en-US" dirty="0"/>
              <a:t>   </a:t>
            </a:r>
            <a:r>
              <a:rPr lang="en-US" b="1" dirty="0"/>
              <a:t>Sensitive Data &amp; Customer Expectations</a:t>
            </a:r>
          </a:p>
        </p:txBody>
      </p:sp>
      <p:sp>
        <p:nvSpPr>
          <p:cNvPr id="3" name="Content Placeholder 2">
            <a:extLst>
              <a:ext uri="{FF2B5EF4-FFF2-40B4-BE49-F238E27FC236}">
                <a16:creationId xmlns:a16="http://schemas.microsoft.com/office/drawing/2014/main" id="{86F8C438-6069-4C03-9BED-F075EC37DDC2}"/>
              </a:ext>
            </a:extLst>
          </p:cNvPr>
          <p:cNvSpPr>
            <a:spLocks noGrp="1"/>
          </p:cNvSpPr>
          <p:nvPr>
            <p:ph idx="1"/>
          </p:nvPr>
        </p:nvSpPr>
        <p:spPr>
          <a:xfrm>
            <a:off x="1371599" y="1727200"/>
            <a:ext cx="10098157" cy="4140200"/>
          </a:xfrm>
        </p:spPr>
        <p:txBody>
          <a:bodyPr/>
          <a:lstStyle/>
          <a:p>
            <a:pPr>
              <a:buFont typeface="Arial" panose="020B0604020202020204" pitchFamily="34" charset="0"/>
              <a:buChar char="•"/>
            </a:pPr>
            <a:r>
              <a:rPr lang="en-US" sz="2400" dirty="0"/>
              <a:t>Sensitive information like SSN, License number, credit card details must be encrypted. </a:t>
            </a:r>
          </a:p>
          <a:p>
            <a:pPr>
              <a:buFont typeface="Arial" panose="020B0604020202020204" pitchFamily="34" charset="0"/>
              <a:buChar char="•"/>
            </a:pPr>
            <a:r>
              <a:rPr lang="en-US" sz="2400" dirty="0"/>
              <a:t>Customer’s(</a:t>
            </a:r>
            <a:r>
              <a:rPr lang="en-US" sz="2400" dirty="0" err="1"/>
              <a:t>Herc</a:t>
            </a:r>
            <a:r>
              <a:rPr lang="en-US" sz="2400" dirty="0"/>
              <a:t>) main expectation is to retrieve data quickly, accurately. Retrieved data from sensors has to be saved in the database without fail. </a:t>
            </a:r>
          </a:p>
          <a:p>
            <a:pPr>
              <a:buFont typeface="Arial" panose="020B0604020202020204" pitchFamily="34" charset="0"/>
              <a:buChar char="•"/>
            </a:pPr>
            <a:r>
              <a:rPr lang="en-US" sz="2400" dirty="0"/>
              <a:t>The system has to be able to work without halts even when a server is partially failed. (Cassandra takes care)</a:t>
            </a:r>
          </a:p>
        </p:txBody>
      </p:sp>
    </p:spTree>
    <p:extLst>
      <p:ext uri="{BB962C8B-B14F-4D97-AF65-F5344CB8AC3E}">
        <p14:creationId xmlns:p14="http://schemas.microsoft.com/office/powerpoint/2010/main" val="3038440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803378-FE00-472C-94F8-9EDBAD45E53D}"/>
              </a:ext>
            </a:extLst>
          </p:cNvPr>
          <p:cNvSpPr>
            <a:spLocks noGrp="1"/>
          </p:cNvSpPr>
          <p:nvPr>
            <p:ph idx="1"/>
          </p:nvPr>
        </p:nvSpPr>
        <p:spPr>
          <a:xfrm>
            <a:off x="1182757" y="347869"/>
            <a:ext cx="9243391" cy="6271591"/>
          </a:xfrm>
        </p:spPr>
        <p:txBody>
          <a:bodyPr>
            <a:normAutofit/>
          </a:bodyPr>
          <a:lstStyle/>
          <a:p>
            <a:pPr marL="0" indent="0">
              <a:buNone/>
            </a:pPr>
            <a:r>
              <a:rPr lang="en-US" sz="1800" b="1" dirty="0"/>
              <a:t>Strengths</a:t>
            </a:r>
            <a:r>
              <a:rPr lang="en-US" sz="1800" dirty="0"/>
              <a:t>:                                                                  </a:t>
            </a:r>
            <a:r>
              <a:rPr lang="en-US" sz="1800" b="1" dirty="0"/>
              <a:t>Weakness</a:t>
            </a:r>
            <a:r>
              <a:rPr lang="en-US" sz="1800" dirty="0"/>
              <a:t>:</a:t>
            </a:r>
          </a:p>
          <a:p>
            <a:pPr marL="0" indent="0">
              <a:buNone/>
            </a:pPr>
            <a:r>
              <a:rPr lang="en-US" sz="1800" dirty="0"/>
              <a:t>         Increases the life of equipment.                      High use of Internet.</a:t>
            </a:r>
          </a:p>
          <a:p>
            <a:pPr marL="0" indent="0">
              <a:buNone/>
            </a:pPr>
            <a:r>
              <a:rPr lang="en-US" sz="1800" dirty="0"/>
              <a:t>         Reduces equipment loss.                                 Complete dependency on Internet.</a:t>
            </a:r>
          </a:p>
          <a:p>
            <a:pPr marL="0" indent="0">
              <a:buNone/>
            </a:pPr>
            <a:r>
              <a:rPr lang="en-US" sz="1800" dirty="0"/>
              <a:t>         Quality of Service                                               Quite difficult to reach without smart phone</a:t>
            </a:r>
          </a:p>
          <a:p>
            <a:pPr marL="0" indent="0">
              <a:buNone/>
            </a:pPr>
            <a:r>
              <a:rPr lang="en-US" sz="1800" dirty="0"/>
              <a:t>         Ease of Data Analysis                                        Could be expensive </a:t>
            </a:r>
          </a:p>
          <a:p>
            <a:pPr marL="0" indent="0">
              <a:buNone/>
            </a:pPr>
            <a:r>
              <a:rPr lang="en-US" sz="1800" dirty="0"/>
              <a:t>          Self Management of Sensors                           Calibration</a:t>
            </a:r>
          </a:p>
          <a:p>
            <a:pPr marL="0" indent="0">
              <a:buNone/>
            </a:pPr>
            <a:endParaRPr lang="en-US" sz="1800" dirty="0"/>
          </a:p>
          <a:p>
            <a:pPr marL="0" indent="0">
              <a:buNone/>
            </a:pPr>
            <a:endParaRPr lang="en-US" sz="1800" dirty="0"/>
          </a:p>
          <a:p>
            <a:pPr marL="0" indent="0">
              <a:buNone/>
            </a:pPr>
            <a:r>
              <a:rPr lang="en-US" sz="1800" dirty="0"/>
              <a:t>  </a:t>
            </a:r>
            <a:r>
              <a:rPr lang="en-US" sz="1800" b="1" dirty="0"/>
              <a:t>Threats</a:t>
            </a:r>
            <a:r>
              <a:rPr lang="en-US" sz="1800" dirty="0"/>
              <a:t>:                                                                     </a:t>
            </a:r>
            <a:r>
              <a:rPr lang="en-US" sz="1800" b="1" dirty="0"/>
              <a:t>Opportunities</a:t>
            </a:r>
            <a:r>
              <a:rPr lang="en-US" sz="1800" dirty="0"/>
              <a:t>:</a:t>
            </a:r>
          </a:p>
          <a:p>
            <a:pPr marL="0" indent="0">
              <a:buNone/>
            </a:pPr>
            <a:r>
              <a:rPr lang="en-US" sz="1800" dirty="0"/>
              <a:t>       Data Privacy.                                                         Future Scope Increases with growth of IoT</a:t>
            </a:r>
          </a:p>
          <a:p>
            <a:pPr marL="0" indent="0">
              <a:buNone/>
            </a:pPr>
            <a:r>
              <a:rPr lang="en-US" sz="1800" dirty="0"/>
              <a:t>       Corrupted data transmission.                              </a:t>
            </a:r>
          </a:p>
          <a:p>
            <a:pPr marL="0" indent="0">
              <a:buNone/>
            </a:pPr>
            <a:r>
              <a:rPr lang="en-US" sz="1800" dirty="0"/>
              <a:t>       Downfall of IoT                                                       </a:t>
            </a:r>
          </a:p>
          <a:p>
            <a:pPr>
              <a:buFont typeface="Arial" panose="020B0604020202020204" pitchFamily="34" charset="0"/>
              <a:buChar char="•"/>
            </a:pPr>
            <a:endParaRPr lang="en-US" sz="1800" dirty="0"/>
          </a:p>
          <a:p>
            <a:pPr marL="0" indent="0">
              <a:buNone/>
            </a:pPr>
            <a:endParaRPr lang="en-US" sz="1800" dirty="0"/>
          </a:p>
          <a:p>
            <a:pPr marL="0" indent="0">
              <a:buNone/>
            </a:pPr>
            <a:endParaRPr lang="en-US" sz="1800" dirty="0"/>
          </a:p>
        </p:txBody>
      </p:sp>
      <p:cxnSp>
        <p:nvCxnSpPr>
          <p:cNvPr id="4" name="Straight Connector 3">
            <a:extLst>
              <a:ext uri="{FF2B5EF4-FFF2-40B4-BE49-F238E27FC236}">
                <a16:creationId xmlns:a16="http://schemas.microsoft.com/office/drawing/2014/main" id="{C3CAF3F8-E069-49A1-80C2-2B2114851370}"/>
              </a:ext>
            </a:extLst>
          </p:cNvPr>
          <p:cNvCxnSpPr/>
          <p:nvPr/>
        </p:nvCxnSpPr>
        <p:spPr>
          <a:xfrm>
            <a:off x="5784574" y="526774"/>
            <a:ext cx="0" cy="5546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8E0D5BB-98A9-4462-BE27-460E025657D1}"/>
              </a:ext>
            </a:extLst>
          </p:cNvPr>
          <p:cNvCxnSpPr/>
          <p:nvPr/>
        </p:nvCxnSpPr>
        <p:spPr>
          <a:xfrm>
            <a:off x="1272209" y="3011554"/>
            <a:ext cx="88855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83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EF8F-082C-454D-9806-02FD223D15A0}"/>
              </a:ext>
            </a:extLst>
          </p:cNvPr>
          <p:cNvSpPr>
            <a:spLocks noGrp="1"/>
          </p:cNvSpPr>
          <p:nvPr>
            <p:ph type="title"/>
          </p:nvPr>
        </p:nvSpPr>
        <p:spPr>
          <a:xfrm>
            <a:off x="1371600" y="685800"/>
            <a:ext cx="9601200" cy="765313"/>
          </a:xfrm>
        </p:spPr>
        <p:txBody>
          <a:bodyPr/>
          <a:lstStyle/>
          <a:p>
            <a:r>
              <a:rPr lang="en-US" b="1" dirty="0">
                <a:solidFill>
                  <a:schemeClr val="bg2">
                    <a:lumMod val="25000"/>
                  </a:schemeClr>
                </a:solidFill>
              </a:rPr>
              <a:t>Risks</a:t>
            </a:r>
          </a:p>
        </p:txBody>
      </p:sp>
      <p:sp>
        <p:nvSpPr>
          <p:cNvPr id="3" name="Content Placeholder 2">
            <a:extLst>
              <a:ext uri="{FF2B5EF4-FFF2-40B4-BE49-F238E27FC236}">
                <a16:creationId xmlns:a16="http://schemas.microsoft.com/office/drawing/2014/main" id="{1FFBF3CF-DB74-4070-A8AB-C498A889B863}"/>
              </a:ext>
            </a:extLst>
          </p:cNvPr>
          <p:cNvSpPr>
            <a:spLocks noGrp="1"/>
          </p:cNvSpPr>
          <p:nvPr>
            <p:ph idx="1"/>
          </p:nvPr>
        </p:nvSpPr>
        <p:spPr>
          <a:xfrm>
            <a:off x="1371600" y="1451113"/>
            <a:ext cx="9601200" cy="4416287"/>
          </a:xfrm>
        </p:spPr>
        <p:txBody>
          <a:bodyPr/>
          <a:lstStyle/>
          <a:p>
            <a:pPr marL="0" indent="0">
              <a:buNone/>
            </a:pPr>
            <a:endParaRPr lang="en-US" sz="3200" dirty="0"/>
          </a:p>
          <a:p>
            <a:pPr>
              <a:buFont typeface="Arial" panose="020B0604020202020204" pitchFamily="34" charset="0"/>
              <a:buChar char="•"/>
            </a:pPr>
            <a:r>
              <a:rPr lang="en-US" sz="3200" dirty="0"/>
              <a:t>Incompatible Software versions</a:t>
            </a:r>
          </a:p>
          <a:p>
            <a:pPr>
              <a:buFont typeface="Arial" panose="020B0604020202020204" pitchFamily="34" charset="0"/>
              <a:buChar char="•"/>
            </a:pPr>
            <a:r>
              <a:rPr lang="en-US" sz="3200" dirty="0"/>
              <a:t>Network Failures</a:t>
            </a:r>
          </a:p>
          <a:p>
            <a:pPr>
              <a:buFont typeface="Arial" panose="020B0604020202020204" pitchFamily="34" charset="0"/>
              <a:buChar char="•"/>
            </a:pPr>
            <a:r>
              <a:rPr lang="en-US" sz="3200" dirty="0"/>
              <a:t>Functional Failures</a:t>
            </a:r>
          </a:p>
          <a:p>
            <a:pPr>
              <a:buFont typeface="Arial" panose="020B0604020202020204" pitchFamily="34" charset="0"/>
              <a:buChar char="•"/>
            </a:pPr>
            <a:r>
              <a:rPr lang="en-US" sz="3200" dirty="0"/>
              <a:t>Data Corruption</a:t>
            </a:r>
          </a:p>
          <a:p>
            <a:pPr marL="0" indent="0">
              <a:buNone/>
            </a:pPr>
            <a:endParaRPr lang="en-US" dirty="0"/>
          </a:p>
        </p:txBody>
      </p:sp>
    </p:spTree>
    <p:extLst>
      <p:ext uri="{BB962C8B-B14F-4D97-AF65-F5344CB8AC3E}">
        <p14:creationId xmlns:p14="http://schemas.microsoft.com/office/powerpoint/2010/main" val="426481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E22A-C5D2-4641-B828-DA6FAC9B64D4}"/>
              </a:ext>
            </a:extLst>
          </p:cNvPr>
          <p:cNvSpPr>
            <a:spLocks noGrp="1"/>
          </p:cNvSpPr>
          <p:nvPr>
            <p:ph type="title"/>
          </p:nvPr>
        </p:nvSpPr>
        <p:spPr/>
        <p:txBody>
          <a:bodyPr>
            <a:normAutofit/>
          </a:bodyPr>
          <a:lstStyle/>
          <a:p>
            <a:r>
              <a:rPr lang="en-US" b="1" dirty="0"/>
              <a:t>OUTLINE BUSINESS CASE</a:t>
            </a:r>
            <a:br>
              <a:rPr lang="en-US" dirty="0"/>
            </a:br>
            <a:endParaRPr lang="en-US" dirty="0"/>
          </a:p>
        </p:txBody>
      </p:sp>
      <p:sp>
        <p:nvSpPr>
          <p:cNvPr id="3" name="Content Placeholder 2">
            <a:extLst>
              <a:ext uri="{FF2B5EF4-FFF2-40B4-BE49-F238E27FC236}">
                <a16:creationId xmlns:a16="http://schemas.microsoft.com/office/drawing/2014/main" id="{EB33A47C-A5C9-4FC1-BCCF-BB57D6760A33}"/>
              </a:ext>
            </a:extLst>
          </p:cNvPr>
          <p:cNvSpPr>
            <a:spLocks noGrp="1"/>
          </p:cNvSpPr>
          <p:nvPr>
            <p:ph idx="1"/>
          </p:nvPr>
        </p:nvSpPr>
        <p:spPr/>
        <p:txBody>
          <a:bodyPr>
            <a:normAutofit/>
          </a:bodyPr>
          <a:lstStyle/>
          <a:p>
            <a:pPr>
              <a:buFont typeface="Arial" panose="020B0604020202020204" pitchFamily="34" charset="0"/>
              <a:buChar char="•"/>
            </a:pPr>
            <a:r>
              <a:rPr lang="en-US" sz="2400" dirty="0"/>
              <a:t>Using emerging technologies like IoT makes it easy to expand the services provided by the company.</a:t>
            </a:r>
          </a:p>
          <a:p>
            <a:pPr>
              <a:buFont typeface="Arial" panose="020B0604020202020204" pitchFamily="34" charset="0"/>
              <a:buChar char="•"/>
            </a:pPr>
            <a:r>
              <a:rPr lang="en-US" sz="2400" dirty="0"/>
              <a:t>A step ahead of other companies regarding IoT projects.</a:t>
            </a:r>
          </a:p>
        </p:txBody>
      </p:sp>
    </p:spTree>
    <p:extLst>
      <p:ext uri="{BB962C8B-B14F-4D97-AF65-F5344CB8AC3E}">
        <p14:creationId xmlns:p14="http://schemas.microsoft.com/office/powerpoint/2010/main" val="273718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CDB0-6152-4C3B-80D3-6DD29346AF7E}"/>
              </a:ext>
            </a:extLst>
          </p:cNvPr>
          <p:cNvSpPr>
            <a:spLocks noGrp="1"/>
          </p:cNvSpPr>
          <p:nvPr>
            <p:ph type="title"/>
          </p:nvPr>
        </p:nvSpPr>
        <p:spPr>
          <a:xfrm>
            <a:off x="1371600" y="685800"/>
            <a:ext cx="9601200" cy="974035"/>
          </a:xfrm>
        </p:spPr>
        <p:txBody>
          <a:bodyPr/>
          <a:lstStyle/>
          <a:p>
            <a:r>
              <a:rPr lang="en-US" b="1" dirty="0"/>
              <a:t>Overview</a:t>
            </a:r>
          </a:p>
        </p:txBody>
      </p:sp>
      <p:sp>
        <p:nvSpPr>
          <p:cNvPr id="3" name="Content Placeholder 2">
            <a:extLst>
              <a:ext uri="{FF2B5EF4-FFF2-40B4-BE49-F238E27FC236}">
                <a16:creationId xmlns:a16="http://schemas.microsoft.com/office/drawing/2014/main" id="{67C0B0DC-27E6-4A0C-AF3D-47D09909B053}"/>
              </a:ext>
            </a:extLst>
          </p:cNvPr>
          <p:cNvSpPr>
            <a:spLocks noGrp="1"/>
          </p:cNvSpPr>
          <p:nvPr>
            <p:ph idx="1"/>
          </p:nvPr>
        </p:nvSpPr>
        <p:spPr>
          <a:xfrm>
            <a:off x="1441174" y="1659835"/>
            <a:ext cx="9531626" cy="4207565"/>
          </a:xfrm>
        </p:spPr>
        <p:txBody>
          <a:bodyPr>
            <a:normAutofit/>
          </a:bodyPr>
          <a:lstStyle/>
          <a:p>
            <a:pPr>
              <a:buFont typeface="Arial" panose="020B0604020202020204" pitchFamily="34" charset="0"/>
              <a:buChar char="•"/>
            </a:pPr>
            <a:r>
              <a:rPr lang="en-US" sz="2400" dirty="0" err="1"/>
              <a:t>Herc</a:t>
            </a:r>
            <a:r>
              <a:rPr lang="en-US" sz="2400" dirty="0"/>
              <a:t> is a Equipment rental company which has been using sensors for various purposes over the years and now wants to go a step ahead by combining its sensor equipment with a robust telematics platform to address numerous issues with tracking equipment and optimizing operations.</a:t>
            </a:r>
          </a:p>
          <a:p>
            <a:endParaRPr lang="en-US" sz="2400" dirty="0"/>
          </a:p>
          <a:p>
            <a:endParaRPr lang="en-US" sz="2400" dirty="0"/>
          </a:p>
        </p:txBody>
      </p:sp>
      <p:pic>
        <p:nvPicPr>
          <p:cNvPr id="5" name="Picture 4">
            <a:extLst>
              <a:ext uri="{FF2B5EF4-FFF2-40B4-BE49-F238E27FC236}">
                <a16:creationId xmlns:a16="http://schemas.microsoft.com/office/drawing/2014/main" id="{5D5498E5-13EE-4DDE-86D2-6C450FB07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147" y="3373120"/>
            <a:ext cx="5739841" cy="3230880"/>
          </a:xfrm>
          <a:prstGeom prst="rect">
            <a:avLst/>
          </a:prstGeom>
        </p:spPr>
      </p:pic>
    </p:spTree>
    <p:extLst>
      <p:ext uri="{BB962C8B-B14F-4D97-AF65-F5344CB8AC3E}">
        <p14:creationId xmlns:p14="http://schemas.microsoft.com/office/powerpoint/2010/main" val="1902588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2325-6EDE-4319-8070-197F1C09E8D3}"/>
              </a:ext>
            </a:extLst>
          </p:cNvPr>
          <p:cNvSpPr>
            <a:spLocks noGrp="1"/>
          </p:cNvSpPr>
          <p:nvPr>
            <p:ph type="title"/>
          </p:nvPr>
        </p:nvSpPr>
        <p:spPr>
          <a:xfrm>
            <a:off x="1371600" y="685799"/>
            <a:ext cx="9601200" cy="3279913"/>
          </a:xfrm>
        </p:spPr>
        <p:txBody>
          <a:bodyPr/>
          <a:lstStyle/>
          <a:p>
            <a:r>
              <a:rPr lang="en-US" dirty="0"/>
              <a:t>                      </a:t>
            </a:r>
            <a:br>
              <a:rPr lang="en-US" dirty="0"/>
            </a:br>
            <a:br>
              <a:rPr lang="en-US" dirty="0"/>
            </a:br>
            <a:r>
              <a:rPr lang="en-US" dirty="0"/>
              <a:t>                        </a:t>
            </a:r>
            <a:r>
              <a:rPr lang="en-US" b="1" dirty="0"/>
              <a:t>THANK</a:t>
            </a:r>
            <a:r>
              <a:rPr lang="en-US" dirty="0"/>
              <a:t> </a:t>
            </a:r>
            <a:r>
              <a:rPr lang="en-US" b="1" dirty="0"/>
              <a:t>YOU</a:t>
            </a:r>
            <a:r>
              <a:rPr lang="en-US" dirty="0"/>
              <a:t>!</a:t>
            </a:r>
          </a:p>
        </p:txBody>
      </p:sp>
      <p:sp>
        <p:nvSpPr>
          <p:cNvPr id="3" name="Content Placeholder 2">
            <a:extLst>
              <a:ext uri="{FF2B5EF4-FFF2-40B4-BE49-F238E27FC236}">
                <a16:creationId xmlns:a16="http://schemas.microsoft.com/office/drawing/2014/main" id="{A0B3F8BF-954E-4E05-9446-FD86B41EE10E}"/>
              </a:ext>
            </a:extLst>
          </p:cNvPr>
          <p:cNvSpPr>
            <a:spLocks noGrp="1"/>
          </p:cNvSpPr>
          <p:nvPr>
            <p:ph idx="1"/>
          </p:nvPr>
        </p:nvSpPr>
        <p:spPr>
          <a:xfrm>
            <a:off x="1371600" y="4691270"/>
            <a:ext cx="9601200" cy="1176130"/>
          </a:xfrm>
        </p:spPr>
        <p:txBody>
          <a:bodyPr/>
          <a:lstStyle/>
          <a:p>
            <a:endParaRPr lang="en-US" dirty="0"/>
          </a:p>
        </p:txBody>
      </p:sp>
    </p:spTree>
    <p:extLst>
      <p:ext uri="{BB962C8B-B14F-4D97-AF65-F5344CB8AC3E}">
        <p14:creationId xmlns:p14="http://schemas.microsoft.com/office/powerpoint/2010/main" val="349700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13BE-70F0-4A73-99E3-EF648C947D05}"/>
              </a:ext>
            </a:extLst>
          </p:cNvPr>
          <p:cNvSpPr>
            <a:spLocks noGrp="1"/>
          </p:cNvSpPr>
          <p:nvPr>
            <p:ph type="title"/>
          </p:nvPr>
        </p:nvSpPr>
        <p:spPr>
          <a:xfrm>
            <a:off x="1371600" y="685800"/>
            <a:ext cx="9601200" cy="616226"/>
          </a:xfrm>
        </p:spPr>
        <p:txBody>
          <a:bodyPr>
            <a:normAutofit fontScale="90000"/>
          </a:bodyPr>
          <a:lstStyle/>
          <a:p>
            <a:r>
              <a:rPr lang="en-US" b="1" dirty="0"/>
              <a:t>Scope:</a:t>
            </a:r>
          </a:p>
        </p:txBody>
      </p:sp>
      <p:sp>
        <p:nvSpPr>
          <p:cNvPr id="3" name="Content Placeholder 2">
            <a:extLst>
              <a:ext uri="{FF2B5EF4-FFF2-40B4-BE49-F238E27FC236}">
                <a16:creationId xmlns:a16="http://schemas.microsoft.com/office/drawing/2014/main" id="{DCD37189-5D32-455E-B965-02B49ABF8691}"/>
              </a:ext>
            </a:extLst>
          </p:cNvPr>
          <p:cNvSpPr>
            <a:spLocks noGrp="1"/>
          </p:cNvSpPr>
          <p:nvPr>
            <p:ph idx="1"/>
          </p:nvPr>
        </p:nvSpPr>
        <p:spPr>
          <a:xfrm>
            <a:off x="1371600" y="1302026"/>
            <a:ext cx="10177670" cy="4959626"/>
          </a:xfrm>
        </p:spPr>
        <p:txBody>
          <a:bodyPr>
            <a:normAutofit/>
          </a:bodyPr>
          <a:lstStyle/>
          <a:p>
            <a:pPr lvl="0" algn="just">
              <a:buFont typeface="Arial" panose="020B0604020202020204" pitchFamily="34" charset="0"/>
              <a:buChar char="•"/>
            </a:pPr>
            <a:endParaRPr lang="en-US" sz="2400" dirty="0"/>
          </a:p>
          <a:p>
            <a:pPr lvl="0" algn="just">
              <a:buFont typeface="Arial" panose="020B0604020202020204" pitchFamily="34" charset="0"/>
              <a:buChar char="•"/>
            </a:pPr>
            <a:r>
              <a:rPr lang="en-US" sz="2400" dirty="0"/>
              <a:t>Asset tracking through advanced systems that automatically send an alert to employees when HERC equipment assets are entering or leaving a site.</a:t>
            </a:r>
          </a:p>
          <a:p>
            <a:pPr lvl="0" algn="just">
              <a:buFont typeface="Arial" panose="020B0604020202020204" pitchFamily="34" charset="0"/>
              <a:buChar char="•"/>
            </a:pPr>
            <a:r>
              <a:rPr lang="en-US" sz="2400" dirty="0"/>
              <a:t>Equipment availability and utilization tracking that enables real-time monitoring of equipment asset status (e.g. idle, underutilized, or </a:t>
            </a:r>
            <a:r>
              <a:rPr lang="en-US" sz="2400" dirty="0" err="1"/>
              <a:t>mis</a:t>
            </a:r>
            <a:r>
              <a:rPr lang="en-US" sz="2400" dirty="0"/>
              <a:t>-used).</a:t>
            </a:r>
          </a:p>
          <a:p>
            <a:pPr lvl="0" algn="just">
              <a:buFont typeface="Arial" panose="020B0604020202020204" pitchFamily="34" charset="0"/>
              <a:buChar char="•"/>
            </a:pPr>
            <a:r>
              <a:rPr lang="en-US" sz="2400" dirty="0"/>
              <a:t>Maintenance scheduling that enables automatic scheduling of preventive maintenance based on run-hours of equipment.</a:t>
            </a:r>
          </a:p>
          <a:p>
            <a:pPr marL="0" lvl="0" indent="0" algn="just">
              <a:buNone/>
            </a:pPr>
            <a:r>
              <a:rPr lang="en-US" sz="4300" b="1" dirty="0">
                <a:latin typeface="+mj-lt"/>
                <a:ea typeface="+mj-ea"/>
                <a:cs typeface="+mj-cs"/>
              </a:rPr>
              <a:t>Strategy:</a:t>
            </a:r>
          </a:p>
          <a:p>
            <a:pPr lvl="0" algn="just">
              <a:buFont typeface="Arial" panose="020B0604020202020204" pitchFamily="34" charset="0"/>
              <a:buChar char="•"/>
            </a:pPr>
            <a:r>
              <a:rPr lang="en-US" sz="2400" dirty="0"/>
              <a:t>Agile model.</a:t>
            </a:r>
          </a:p>
        </p:txBody>
      </p:sp>
    </p:spTree>
    <p:extLst>
      <p:ext uri="{BB962C8B-B14F-4D97-AF65-F5344CB8AC3E}">
        <p14:creationId xmlns:p14="http://schemas.microsoft.com/office/powerpoint/2010/main" val="153567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714B-B499-4FD5-8B0F-B703A2DBDF9D}"/>
              </a:ext>
            </a:extLst>
          </p:cNvPr>
          <p:cNvSpPr>
            <a:spLocks noGrp="1"/>
          </p:cNvSpPr>
          <p:nvPr>
            <p:ph type="title"/>
          </p:nvPr>
        </p:nvSpPr>
        <p:spPr>
          <a:xfrm>
            <a:off x="1371600" y="685800"/>
            <a:ext cx="9601200" cy="755374"/>
          </a:xfrm>
        </p:spPr>
        <p:txBody>
          <a:bodyPr/>
          <a:lstStyle/>
          <a:p>
            <a:r>
              <a:rPr lang="en-US" b="1" dirty="0"/>
              <a:t>Solutions</a:t>
            </a:r>
          </a:p>
        </p:txBody>
      </p:sp>
      <p:sp>
        <p:nvSpPr>
          <p:cNvPr id="3" name="Content Placeholder 2">
            <a:extLst>
              <a:ext uri="{FF2B5EF4-FFF2-40B4-BE49-F238E27FC236}">
                <a16:creationId xmlns:a16="http://schemas.microsoft.com/office/drawing/2014/main" id="{EBBF0380-BD61-45BE-85CC-F64AF022F1A9}"/>
              </a:ext>
            </a:extLst>
          </p:cNvPr>
          <p:cNvSpPr>
            <a:spLocks noGrp="1"/>
          </p:cNvSpPr>
          <p:nvPr>
            <p:ph idx="1"/>
          </p:nvPr>
        </p:nvSpPr>
        <p:spPr>
          <a:xfrm>
            <a:off x="1371600" y="1570383"/>
            <a:ext cx="9601200" cy="4297017"/>
          </a:xfrm>
        </p:spPr>
        <p:txBody>
          <a:bodyPr>
            <a:normAutofit fontScale="92500"/>
          </a:bodyPr>
          <a:lstStyle/>
          <a:p>
            <a:r>
              <a:rPr lang="en-US" sz="2400" dirty="0"/>
              <a:t>Telematics information is being tracked and saved in continuous time intervals through Oracle IoT database.</a:t>
            </a:r>
          </a:p>
          <a:p>
            <a:r>
              <a:rPr lang="en-US" sz="2400" dirty="0"/>
              <a:t>All the services performed on the equipment are monitored and saved so there is an auto service request when the run time of the equipment is about to reach.</a:t>
            </a:r>
          </a:p>
          <a:p>
            <a:r>
              <a:rPr lang="en-US" sz="2400" dirty="0"/>
              <a:t>Obvious Patterns of equipment failure are saved in the sensors and alerts will be sent to the respective user account before the fault occur. </a:t>
            </a:r>
          </a:p>
          <a:p>
            <a:r>
              <a:rPr lang="en-US" sz="2400" dirty="0"/>
              <a:t>Web Application and mobile Application with intuitive user interface which helps </a:t>
            </a:r>
            <a:r>
              <a:rPr lang="en-US" sz="2400" dirty="0" err="1"/>
              <a:t>Herc</a:t>
            </a:r>
            <a:r>
              <a:rPr lang="en-US" sz="2400" dirty="0"/>
              <a:t> employees and customers to use the updated services of </a:t>
            </a:r>
            <a:r>
              <a:rPr lang="en-US" sz="2400" dirty="0" err="1"/>
              <a:t>Herc</a:t>
            </a:r>
            <a:r>
              <a:rPr lang="en-US" sz="2400" dirty="0"/>
              <a:t>.</a:t>
            </a:r>
          </a:p>
          <a:p>
            <a:r>
              <a:rPr lang="en-US" sz="2400" dirty="0"/>
              <a:t>Manageability is offered as a core function.</a:t>
            </a:r>
            <a:endParaRPr lang="en-US" sz="2800" dirty="0"/>
          </a:p>
          <a:p>
            <a:endParaRPr lang="en-US" sz="2400" dirty="0"/>
          </a:p>
        </p:txBody>
      </p:sp>
    </p:spTree>
    <p:extLst>
      <p:ext uri="{BB962C8B-B14F-4D97-AF65-F5344CB8AC3E}">
        <p14:creationId xmlns:p14="http://schemas.microsoft.com/office/powerpoint/2010/main" val="137834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82BE-CECD-4A96-BF9E-C7594789BC59}"/>
              </a:ext>
            </a:extLst>
          </p:cNvPr>
          <p:cNvSpPr>
            <a:spLocks noGrp="1"/>
          </p:cNvSpPr>
          <p:nvPr>
            <p:ph type="title"/>
          </p:nvPr>
        </p:nvSpPr>
        <p:spPr>
          <a:xfrm>
            <a:off x="1371600" y="685800"/>
            <a:ext cx="9362661" cy="775252"/>
          </a:xfrm>
        </p:spPr>
        <p:txBody>
          <a:bodyPr>
            <a:normAutofit fontScale="90000"/>
          </a:bodyPr>
          <a:lstStyle/>
          <a:p>
            <a:r>
              <a:rPr lang="en-US" b="1" dirty="0"/>
              <a:t>Non-Functional Requirements:</a:t>
            </a:r>
            <a:br>
              <a:rPr lang="en-US" b="1" dirty="0"/>
            </a:br>
            <a:endParaRPr lang="en-US" dirty="0"/>
          </a:p>
        </p:txBody>
      </p:sp>
      <p:sp>
        <p:nvSpPr>
          <p:cNvPr id="3" name="Content Placeholder 2">
            <a:extLst>
              <a:ext uri="{FF2B5EF4-FFF2-40B4-BE49-F238E27FC236}">
                <a16:creationId xmlns:a16="http://schemas.microsoft.com/office/drawing/2014/main" id="{1335DB86-38B7-4EF1-8097-60345AFEF43E}"/>
              </a:ext>
            </a:extLst>
          </p:cNvPr>
          <p:cNvSpPr>
            <a:spLocks noGrp="1"/>
          </p:cNvSpPr>
          <p:nvPr>
            <p:ph idx="1"/>
          </p:nvPr>
        </p:nvSpPr>
        <p:spPr/>
        <p:txBody>
          <a:bodyPr/>
          <a:lstStyle/>
          <a:p>
            <a:pPr lvl="0"/>
            <a:r>
              <a:rPr lang="en-US" dirty="0"/>
              <a:t>Performance – Data usage, Response time, Processing time. </a:t>
            </a:r>
          </a:p>
          <a:p>
            <a:pPr lvl="0"/>
            <a:r>
              <a:rPr lang="en-US" dirty="0"/>
              <a:t>Recovery – Backup time.</a:t>
            </a:r>
          </a:p>
          <a:p>
            <a:pPr lvl="0"/>
            <a:r>
              <a:rPr lang="en-US" dirty="0"/>
              <a:t>Scalability – Risk Tolerance, Storage, Accommodate huge growth in data.</a:t>
            </a:r>
          </a:p>
          <a:p>
            <a:pPr lvl="0"/>
            <a:r>
              <a:rPr lang="en-US" dirty="0"/>
              <a:t>Maintainability – Security, Architectural standards, Coding standards </a:t>
            </a:r>
          </a:p>
          <a:p>
            <a:pPr lvl="0"/>
            <a:r>
              <a:rPr lang="en-US" dirty="0"/>
              <a:t>Store reviews – Branch wise, usage of each device and able to give graphs to help in analysis which equipment is highly rented, which equipment is highly trustworthy. which equipment is maximum rented per each branch.</a:t>
            </a:r>
          </a:p>
          <a:p>
            <a:endParaRPr lang="en-US" dirty="0"/>
          </a:p>
        </p:txBody>
      </p:sp>
    </p:spTree>
    <p:extLst>
      <p:ext uri="{BB962C8B-B14F-4D97-AF65-F5344CB8AC3E}">
        <p14:creationId xmlns:p14="http://schemas.microsoft.com/office/powerpoint/2010/main" val="251472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76E5-2EE7-47A0-88F9-3936353CC8A8}"/>
              </a:ext>
            </a:extLst>
          </p:cNvPr>
          <p:cNvSpPr>
            <a:spLocks noGrp="1"/>
          </p:cNvSpPr>
          <p:nvPr>
            <p:ph type="title"/>
          </p:nvPr>
        </p:nvSpPr>
        <p:spPr>
          <a:xfrm>
            <a:off x="1371600" y="685800"/>
            <a:ext cx="9601200" cy="715617"/>
          </a:xfrm>
        </p:spPr>
        <p:txBody>
          <a:bodyPr/>
          <a:lstStyle/>
          <a:p>
            <a:r>
              <a:rPr lang="en-US" b="1" dirty="0"/>
              <a:t>Architecture</a:t>
            </a:r>
          </a:p>
        </p:txBody>
      </p:sp>
      <p:sp>
        <p:nvSpPr>
          <p:cNvPr id="4" name="Rectangle 1">
            <a:extLst>
              <a:ext uri="{FF2B5EF4-FFF2-40B4-BE49-F238E27FC236}">
                <a16:creationId xmlns:a16="http://schemas.microsoft.com/office/drawing/2014/main" id="{AB04C1F7-475D-4687-B27A-C0B341AD3447}"/>
              </a:ext>
            </a:extLst>
          </p:cNvPr>
          <p:cNvSpPr>
            <a:spLocks noGrp="1" noChangeArrowheads="1"/>
          </p:cNvSpPr>
          <p:nvPr>
            <p:ph idx="1"/>
          </p:nvPr>
        </p:nvSpPr>
        <p:spPr bwMode="auto">
          <a:xfrm>
            <a:off x="1838096" y="852924"/>
            <a:ext cx="8668207"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25650" algn="l"/>
              </a:tabLst>
              <a:defRPr>
                <a:solidFill>
                  <a:schemeClr val="tx1"/>
                </a:solidFill>
                <a:latin typeface="Arial" panose="020B0604020202020204" pitchFamily="34" charset="0"/>
              </a:defRPr>
            </a:lvl1pPr>
            <a:lvl2pPr eaLnBrk="0" fontAlgn="base" hangingPunct="0">
              <a:spcBef>
                <a:spcPct val="0"/>
              </a:spcBef>
              <a:spcAft>
                <a:spcPct val="0"/>
              </a:spcAft>
              <a:tabLst>
                <a:tab pos="2025650" algn="l"/>
              </a:tabLst>
              <a:defRPr>
                <a:solidFill>
                  <a:schemeClr val="tx1"/>
                </a:solidFill>
                <a:latin typeface="Arial" panose="020B0604020202020204" pitchFamily="34" charset="0"/>
              </a:defRPr>
            </a:lvl2pPr>
            <a:lvl3pPr eaLnBrk="0" fontAlgn="base" hangingPunct="0">
              <a:spcBef>
                <a:spcPct val="0"/>
              </a:spcBef>
              <a:spcAft>
                <a:spcPct val="0"/>
              </a:spcAft>
              <a:tabLst>
                <a:tab pos="2025650" algn="l"/>
              </a:tabLst>
              <a:defRPr>
                <a:solidFill>
                  <a:schemeClr val="tx1"/>
                </a:solidFill>
                <a:latin typeface="Arial" panose="020B0604020202020204" pitchFamily="34" charset="0"/>
              </a:defRPr>
            </a:lvl3pPr>
            <a:lvl4pPr eaLnBrk="0" fontAlgn="base" hangingPunct="0">
              <a:spcBef>
                <a:spcPct val="0"/>
              </a:spcBef>
              <a:spcAft>
                <a:spcPct val="0"/>
              </a:spcAft>
              <a:tabLst>
                <a:tab pos="2025650" algn="l"/>
              </a:tabLst>
              <a:defRPr>
                <a:solidFill>
                  <a:schemeClr val="tx1"/>
                </a:solidFill>
                <a:latin typeface="Arial" panose="020B0604020202020204" pitchFamily="34" charset="0"/>
              </a:defRPr>
            </a:lvl4pPr>
            <a:lvl5pPr eaLnBrk="0" fontAlgn="base" hangingPunct="0">
              <a:spcBef>
                <a:spcPct val="0"/>
              </a:spcBef>
              <a:spcAft>
                <a:spcPct val="0"/>
              </a:spcAft>
              <a:tabLst>
                <a:tab pos="2025650" algn="l"/>
              </a:tabLst>
              <a:defRPr>
                <a:solidFill>
                  <a:schemeClr val="tx1"/>
                </a:solidFill>
                <a:latin typeface="Arial" panose="020B0604020202020204" pitchFamily="34" charset="0"/>
              </a:defRPr>
            </a:lvl5pPr>
            <a:lvl6pPr eaLnBrk="0" fontAlgn="base" hangingPunct="0">
              <a:spcBef>
                <a:spcPct val="0"/>
              </a:spcBef>
              <a:spcAft>
                <a:spcPct val="0"/>
              </a:spcAft>
              <a:tabLst>
                <a:tab pos="2025650" algn="l"/>
              </a:tabLst>
              <a:defRPr>
                <a:solidFill>
                  <a:schemeClr val="tx1"/>
                </a:solidFill>
                <a:latin typeface="Arial" panose="020B0604020202020204" pitchFamily="34" charset="0"/>
              </a:defRPr>
            </a:lvl6pPr>
            <a:lvl7pPr eaLnBrk="0" fontAlgn="base" hangingPunct="0">
              <a:spcBef>
                <a:spcPct val="0"/>
              </a:spcBef>
              <a:spcAft>
                <a:spcPct val="0"/>
              </a:spcAft>
              <a:tabLst>
                <a:tab pos="2025650" algn="l"/>
              </a:tabLst>
              <a:defRPr>
                <a:solidFill>
                  <a:schemeClr val="tx1"/>
                </a:solidFill>
                <a:latin typeface="Arial" panose="020B0604020202020204" pitchFamily="34" charset="0"/>
              </a:defRPr>
            </a:lvl7pPr>
            <a:lvl8pPr eaLnBrk="0" fontAlgn="base" hangingPunct="0">
              <a:spcBef>
                <a:spcPct val="0"/>
              </a:spcBef>
              <a:spcAft>
                <a:spcPct val="0"/>
              </a:spcAft>
              <a:tabLst>
                <a:tab pos="2025650" algn="l"/>
              </a:tabLst>
              <a:defRPr>
                <a:solidFill>
                  <a:schemeClr val="tx1"/>
                </a:solidFill>
                <a:latin typeface="Arial" panose="020B0604020202020204" pitchFamily="34" charset="0"/>
              </a:defRPr>
            </a:lvl8pPr>
            <a:lvl9pPr eaLnBrk="0" fontAlgn="base" hangingPunct="0">
              <a:spcBef>
                <a:spcPct val="0"/>
              </a:spcBef>
              <a:spcAft>
                <a:spcPct val="0"/>
              </a:spcAft>
              <a:tabLst>
                <a:tab pos="20256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indent="0" algn="just">
              <a:lnSpc>
                <a:spcPct val="100000"/>
              </a:lnSpc>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1400" b="1" dirty="0">
                <a:latin typeface="Calibri" panose="020F0502020204030204" pitchFamily="34" charset="0"/>
                <a:ea typeface="Calibri" panose="020F0502020204030204" pitchFamily="34" charset="0"/>
                <a:cs typeface="Times New Roman" panose="02020603050405020304" pitchFamily="18" charset="0"/>
              </a:rPr>
              <a:t>Raw data from sensors                                                                                               Processed Data Stored in Hadoop</a:t>
            </a:r>
            <a:endParaRPr lang="en-US" altLang="en-US" sz="1400" b="1" dirty="0"/>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lgn="just">
              <a:lnSpc>
                <a:spcPct val="100000"/>
              </a:lnSpc>
              <a:buNone/>
            </a:pPr>
            <a:r>
              <a:rPr lang="en-US" altLang="en-US" sz="1100" dirty="0">
                <a:latin typeface="Calibri" panose="020F0502020204030204" pitchFamily="34" charset="0"/>
                <a:ea typeface="Calibri" panose="020F0502020204030204" pitchFamily="34" charset="0"/>
                <a:cs typeface="Times New Roman" panose="02020603050405020304" pitchFamily="18" charset="0"/>
              </a:rPr>
              <a:t>                                                                                             </a:t>
            </a:r>
            <a:r>
              <a:rPr lang="en-US" altLang="en-US" sz="1400" b="1" dirty="0" err="1">
                <a:latin typeface="Calibri" panose="020F0502020204030204" pitchFamily="34" charset="0"/>
                <a:ea typeface="Calibri" panose="020F0502020204030204" pitchFamily="34" charset="0"/>
                <a:cs typeface="Times New Roman" panose="02020603050405020304" pitchFamily="18" charset="0"/>
              </a:rPr>
              <a:t>OracleIoT</a:t>
            </a:r>
            <a:r>
              <a:rPr lang="en-US" altLang="en-US" sz="1100" dirty="0">
                <a:latin typeface="Calibri" panose="020F0502020204030204" pitchFamily="34" charset="0"/>
                <a:ea typeface="Calibri" panose="020F0502020204030204" pitchFamily="34" charset="0"/>
                <a:cs typeface="Times New Roman" panose="02020603050405020304" pitchFamily="18" charset="0"/>
              </a:rPr>
              <a:t>   </a:t>
            </a:r>
            <a:endParaRPr lang="en-US" altLang="en-US" sz="800" dirty="0"/>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t>Raw Data                                                </a:t>
            </a: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Streaming Analytics                       Alerts and Info          Alerts and Info</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Data Analysis                                            Employee Portal           Customer Portal</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2025650"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9900A9C-2838-44C5-84C4-A8949221B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187" y="4582811"/>
            <a:ext cx="1887383" cy="1247592"/>
          </a:xfrm>
          <a:prstGeom prst="rect">
            <a:avLst/>
          </a:prstGeom>
        </p:spPr>
      </p:pic>
      <p:pic>
        <p:nvPicPr>
          <p:cNvPr id="8" name="Picture 7">
            <a:extLst>
              <a:ext uri="{FF2B5EF4-FFF2-40B4-BE49-F238E27FC236}">
                <a16:creationId xmlns:a16="http://schemas.microsoft.com/office/drawing/2014/main" id="{4BD6E07C-93C1-40B3-863B-64316B7F8E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569" y="2291187"/>
            <a:ext cx="1630821" cy="1288110"/>
          </a:xfrm>
          <a:prstGeom prst="rect">
            <a:avLst/>
          </a:prstGeom>
        </p:spPr>
      </p:pic>
      <p:pic>
        <p:nvPicPr>
          <p:cNvPr id="10" name="Picture 9">
            <a:extLst>
              <a:ext uri="{FF2B5EF4-FFF2-40B4-BE49-F238E27FC236}">
                <a16:creationId xmlns:a16="http://schemas.microsoft.com/office/drawing/2014/main" id="{17BD324F-D29E-4AC5-A31B-8AD93B571E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0561" y="2628330"/>
            <a:ext cx="2102522" cy="809034"/>
          </a:xfrm>
          <a:prstGeom prst="rect">
            <a:avLst/>
          </a:prstGeom>
        </p:spPr>
      </p:pic>
      <p:pic>
        <p:nvPicPr>
          <p:cNvPr id="12" name="Picture 11">
            <a:extLst>
              <a:ext uri="{FF2B5EF4-FFF2-40B4-BE49-F238E27FC236}">
                <a16:creationId xmlns:a16="http://schemas.microsoft.com/office/drawing/2014/main" id="{AB48F238-9147-489C-8BB3-591F0797E5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4569" y="2203737"/>
            <a:ext cx="1624193" cy="1629625"/>
          </a:xfrm>
          <a:prstGeom prst="rect">
            <a:avLst/>
          </a:prstGeom>
        </p:spPr>
      </p:pic>
      <p:pic>
        <p:nvPicPr>
          <p:cNvPr id="14" name="Picture 13">
            <a:extLst>
              <a:ext uri="{FF2B5EF4-FFF2-40B4-BE49-F238E27FC236}">
                <a16:creationId xmlns:a16="http://schemas.microsoft.com/office/drawing/2014/main" id="{D949347D-18E2-47E9-AE7D-27790EB23D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7119" y="4582811"/>
            <a:ext cx="754735" cy="1247592"/>
          </a:xfrm>
          <a:prstGeom prst="rect">
            <a:avLst/>
          </a:prstGeom>
        </p:spPr>
      </p:pic>
      <p:pic>
        <p:nvPicPr>
          <p:cNvPr id="18" name="Picture 17">
            <a:extLst>
              <a:ext uri="{FF2B5EF4-FFF2-40B4-BE49-F238E27FC236}">
                <a16:creationId xmlns:a16="http://schemas.microsoft.com/office/drawing/2014/main" id="{7E7F46A4-4074-4065-8DE8-373B22DDE9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3727" y="4684956"/>
            <a:ext cx="1879071" cy="1252714"/>
          </a:xfrm>
          <a:prstGeom prst="rect">
            <a:avLst/>
          </a:prstGeom>
        </p:spPr>
      </p:pic>
      <p:cxnSp>
        <p:nvCxnSpPr>
          <p:cNvPr id="20" name="Straight Arrow Connector 19">
            <a:extLst>
              <a:ext uri="{FF2B5EF4-FFF2-40B4-BE49-F238E27FC236}">
                <a16:creationId xmlns:a16="http://schemas.microsoft.com/office/drawing/2014/main" id="{85C750F6-4992-4853-AB93-8859303BCF0D}"/>
              </a:ext>
            </a:extLst>
          </p:cNvPr>
          <p:cNvCxnSpPr/>
          <p:nvPr/>
        </p:nvCxnSpPr>
        <p:spPr>
          <a:xfrm>
            <a:off x="3808762" y="2991678"/>
            <a:ext cx="5817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C8F3F0D-8D18-4291-8A33-51D978D08002}"/>
              </a:ext>
            </a:extLst>
          </p:cNvPr>
          <p:cNvCxnSpPr>
            <a:cxnSpLocks/>
            <a:endCxn id="6" idx="0"/>
          </p:cNvCxnSpPr>
          <p:nvPr/>
        </p:nvCxnSpPr>
        <p:spPr>
          <a:xfrm>
            <a:off x="5406887" y="3437364"/>
            <a:ext cx="1261992" cy="1145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4C7083F-F9D7-478F-B837-F3AD393378EA}"/>
              </a:ext>
            </a:extLst>
          </p:cNvPr>
          <p:cNvCxnSpPr>
            <a:stCxn id="10" idx="3"/>
          </p:cNvCxnSpPr>
          <p:nvPr/>
        </p:nvCxnSpPr>
        <p:spPr>
          <a:xfrm flipV="1">
            <a:off x="6493083" y="2991678"/>
            <a:ext cx="1119486" cy="41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7CF52B7-45E7-4424-9615-B8A927F784CD}"/>
              </a:ext>
            </a:extLst>
          </p:cNvPr>
          <p:cNvCxnSpPr>
            <a:cxnSpLocks/>
          </p:cNvCxnSpPr>
          <p:nvPr/>
        </p:nvCxnSpPr>
        <p:spPr>
          <a:xfrm flipH="1">
            <a:off x="8189843" y="3575409"/>
            <a:ext cx="238137" cy="1007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615E3EE-64DB-4A72-B6C5-69A4E9E87768}"/>
              </a:ext>
            </a:extLst>
          </p:cNvPr>
          <p:cNvCxnSpPr/>
          <p:nvPr/>
        </p:nvCxnSpPr>
        <p:spPr>
          <a:xfrm flipH="1">
            <a:off x="6668879" y="3575409"/>
            <a:ext cx="1749564" cy="1007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245AE5A9-10DA-40CF-A465-EA3B0F936863}"/>
              </a:ext>
            </a:extLst>
          </p:cNvPr>
          <p:cNvCxnSpPr>
            <a:cxnSpLocks/>
            <a:stCxn id="8" idx="2"/>
          </p:cNvCxnSpPr>
          <p:nvPr/>
        </p:nvCxnSpPr>
        <p:spPr>
          <a:xfrm>
            <a:off x="8427980" y="3579297"/>
            <a:ext cx="1560846" cy="1043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E9EA9A82-E0FB-4B97-931D-39732533E211}"/>
              </a:ext>
            </a:extLst>
          </p:cNvPr>
          <p:cNvPicPr>
            <a:picLocks noChangeAspect="1"/>
          </p:cNvPicPr>
          <p:nvPr/>
        </p:nvPicPr>
        <p:blipFill>
          <a:blip r:embed="rId8"/>
          <a:stretch>
            <a:fillRect/>
          </a:stretch>
        </p:blipFill>
        <p:spPr>
          <a:xfrm>
            <a:off x="9243390" y="2807305"/>
            <a:ext cx="1824306" cy="726359"/>
          </a:xfrm>
          <a:prstGeom prst="rect">
            <a:avLst/>
          </a:prstGeom>
        </p:spPr>
      </p:pic>
    </p:spTree>
    <p:extLst>
      <p:ext uri="{BB962C8B-B14F-4D97-AF65-F5344CB8AC3E}">
        <p14:creationId xmlns:p14="http://schemas.microsoft.com/office/powerpoint/2010/main" val="360175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9969-1EE7-4B7E-8FA5-F32FD7541D5E}"/>
              </a:ext>
            </a:extLst>
          </p:cNvPr>
          <p:cNvSpPr>
            <a:spLocks noGrp="1"/>
          </p:cNvSpPr>
          <p:nvPr>
            <p:ph type="title"/>
          </p:nvPr>
        </p:nvSpPr>
        <p:spPr/>
        <p:txBody>
          <a:bodyPr/>
          <a:lstStyle/>
          <a:p>
            <a:r>
              <a:rPr lang="en-US" dirty="0"/>
              <a:t>Technical Architecture</a:t>
            </a:r>
          </a:p>
        </p:txBody>
      </p:sp>
      <p:pic>
        <p:nvPicPr>
          <p:cNvPr id="4" name="Content Placeholder 3">
            <a:extLst>
              <a:ext uri="{FF2B5EF4-FFF2-40B4-BE49-F238E27FC236}">
                <a16:creationId xmlns:a16="http://schemas.microsoft.com/office/drawing/2014/main" id="{81CFE834-8C2B-4D0C-A994-96D0CF37C69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26365" y="1848678"/>
            <a:ext cx="7911548" cy="4800600"/>
          </a:xfrm>
          <a:prstGeom prst="rect">
            <a:avLst/>
          </a:prstGeom>
        </p:spPr>
      </p:pic>
    </p:spTree>
    <p:extLst>
      <p:ext uri="{BB962C8B-B14F-4D97-AF65-F5344CB8AC3E}">
        <p14:creationId xmlns:p14="http://schemas.microsoft.com/office/powerpoint/2010/main" val="158721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2293-2673-4240-9909-D36CD20B9770}"/>
              </a:ext>
            </a:extLst>
          </p:cNvPr>
          <p:cNvSpPr>
            <a:spLocks noGrp="1"/>
          </p:cNvSpPr>
          <p:nvPr>
            <p:ph type="title"/>
          </p:nvPr>
        </p:nvSpPr>
        <p:spPr>
          <a:xfrm>
            <a:off x="1371600" y="685800"/>
            <a:ext cx="9243391" cy="765313"/>
          </a:xfrm>
        </p:spPr>
        <p:txBody>
          <a:bodyPr/>
          <a:lstStyle/>
          <a:p>
            <a:r>
              <a:rPr lang="en-US" b="1" dirty="0"/>
              <a:t>Streaming Analytics</a:t>
            </a:r>
          </a:p>
        </p:txBody>
      </p:sp>
      <p:sp>
        <p:nvSpPr>
          <p:cNvPr id="3" name="Content Placeholder 2">
            <a:extLst>
              <a:ext uri="{FF2B5EF4-FFF2-40B4-BE49-F238E27FC236}">
                <a16:creationId xmlns:a16="http://schemas.microsoft.com/office/drawing/2014/main" id="{D256B53F-74B2-46BF-8B99-74D5C3E60273}"/>
              </a:ext>
            </a:extLst>
          </p:cNvPr>
          <p:cNvSpPr>
            <a:spLocks noGrp="1"/>
          </p:cNvSpPr>
          <p:nvPr>
            <p:ph idx="1"/>
          </p:nvPr>
        </p:nvSpPr>
        <p:spPr>
          <a:xfrm>
            <a:off x="1371600" y="1451113"/>
            <a:ext cx="9601200" cy="4416287"/>
          </a:xfrm>
        </p:spPr>
        <p:txBody>
          <a:bodyPr/>
          <a:lstStyle/>
          <a:p>
            <a:r>
              <a:rPr lang="en-US" sz="2400" dirty="0"/>
              <a:t>Constantly calculate Statistical analytics while moving with the</a:t>
            </a:r>
          </a:p>
          <a:p>
            <a:pPr marL="0" indent="0">
              <a:buNone/>
            </a:pPr>
            <a:r>
              <a:rPr lang="en-US" sz="2400" dirty="0"/>
              <a:t>      stream of data.</a:t>
            </a:r>
          </a:p>
          <a:p>
            <a:r>
              <a:rPr lang="en-US" sz="2400" dirty="0"/>
              <a:t>Processes millions of events per second because data is processed before it lands in the database.</a:t>
            </a:r>
          </a:p>
          <a:p>
            <a:r>
              <a:rPr lang="en-US" sz="2400" dirty="0"/>
              <a:t>Analyses risks before they occur.</a:t>
            </a:r>
          </a:p>
          <a:p>
            <a:r>
              <a:rPr lang="en-US" sz="2400" dirty="0"/>
              <a:t>Perform security monitoring of both network and physical assets.</a:t>
            </a:r>
          </a:p>
          <a:p>
            <a:r>
              <a:rPr lang="en-US" sz="2400" dirty="0"/>
              <a:t>Provides Deeper insights through equipment behavior and helps the sensors which are decentralized in decision making.</a:t>
            </a:r>
          </a:p>
          <a:p>
            <a:pPr marL="0" indent="0">
              <a:buNone/>
            </a:pPr>
            <a:endParaRPr lang="en-US" sz="2400" dirty="0"/>
          </a:p>
        </p:txBody>
      </p:sp>
      <p:pic>
        <p:nvPicPr>
          <p:cNvPr id="5" name="Picture 4">
            <a:extLst>
              <a:ext uri="{FF2B5EF4-FFF2-40B4-BE49-F238E27FC236}">
                <a16:creationId xmlns:a16="http://schemas.microsoft.com/office/drawing/2014/main" id="{4C112EC7-C839-4ED9-AE4E-BB0F04FB3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5993" y="-9939"/>
            <a:ext cx="1786007" cy="1779216"/>
          </a:xfrm>
          <a:prstGeom prst="rect">
            <a:avLst/>
          </a:prstGeom>
        </p:spPr>
      </p:pic>
    </p:spTree>
    <p:extLst>
      <p:ext uri="{BB962C8B-B14F-4D97-AF65-F5344CB8AC3E}">
        <p14:creationId xmlns:p14="http://schemas.microsoft.com/office/powerpoint/2010/main" val="424705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E9D2-9D51-479B-954C-784C307057AD}"/>
              </a:ext>
            </a:extLst>
          </p:cNvPr>
          <p:cNvSpPr>
            <a:spLocks noGrp="1"/>
          </p:cNvSpPr>
          <p:nvPr>
            <p:ph type="title"/>
          </p:nvPr>
        </p:nvSpPr>
        <p:spPr>
          <a:xfrm>
            <a:off x="1371600" y="685800"/>
            <a:ext cx="9601200" cy="745435"/>
          </a:xfrm>
        </p:spPr>
        <p:txBody>
          <a:bodyPr/>
          <a:lstStyle/>
          <a:p>
            <a:r>
              <a:rPr lang="en-US" dirty="0"/>
              <a:t>Oracle IoT &amp; Hadoop  </a:t>
            </a:r>
          </a:p>
        </p:txBody>
      </p:sp>
      <p:sp>
        <p:nvSpPr>
          <p:cNvPr id="3" name="Content Placeholder 2">
            <a:extLst>
              <a:ext uri="{FF2B5EF4-FFF2-40B4-BE49-F238E27FC236}">
                <a16:creationId xmlns:a16="http://schemas.microsoft.com/office/drawing/2014/main" id="{CEC658D3-8877-4F41-B9C2-FD1525A690E3}"/>
              </a:ext>
            </a:extLst>
          </p:cNvPr>
          <p:cNvSpPr>
            <a:spLocks noGrp="1"/>
          </p:cNvSpPr>
          <p:nvPr>
            <p:ph idx="1"/>
          </p:nvPr>
        </p:nvSpPr>
        <p:spPr>
          <a:xfrm>
            <a:off x="1371600" y="1550504"/>
            <a:ext cx="9601200" cy="5307496"/>
          </a:xfrm>
        </p:spPr>
        <p:txBody>
          <a:bodyPr>
            <a:normAutofit/>
          </a:bodyPr>
          <a:lstStyle/>
          <a:p>
            <a:r>
              <a:rPr lang="en-US" dirty="0"/>
              <a:t>Enable the equipment to send data and alert messages to the cloud service and integrate the data into your existing enterprise applications and processes.</a:t>
            </a:r>
          </a:p>
          <a:p>
            <a:r>
              <a:rPr lang="en-US" dirty="0"/>
              <a:t>Data Preprocessing.</a:t>
            </a:r>
          </a:p>
          <a:p>
            <a:endParaRPr lang="en-US" dirty="0"/>
          </a:p>
          <a:p>
            <a:pPr marL="0" indent="0">
              <a:buNone/>
            </a:pPr>
            <a:r>
              <a:rPr lang="en-US" dirty="0"/>
              <a:t> </a:t>
            </a:r>
          </a:p>
          <a:p>
            <a:endParaRPr lang="en-US" dirty="0"/>
          </a:p>
          <a:p>
            <a:pPr marL="0" indent="0">
              <a:buNone/>
            </a:pPr>
            <a:r>
              <a:rPr lang="en-US" dirty="0"/>
              <a:t>                                               </a:t>
            </a:r>
          </a:p>
          <a:p>
            <a:endParaRPr lang="en-US" dirty="0"/>
          </a:p>
          <a:p>
            <a:endParaRPr lang="en-US" dirty="0"/>
          </a:p>
          <a:p>
            <a:endParaRPr lang="en-US" dirty="0"/>
          </a:p>
          <a:p>
            <a:r>
              <a:rPr lang="en-US" dirty="0"/>
              <a:t>Data aggregation and storage, Parallel processing</a:t>
            </a:r>
          </a:p>
          <a:p>
            <a:r>
              <a:rPr lang="en-US" dirty="0"/>
              <a:t>Data Replication, Security, Backup and restore</a:t>
            </a:r>
          </a:p>
          <a:p>
            <a:endParaRPr lang="en-US" b="1" dirty="0"/>
          </a:p>
          <a:p>
            <a:endParaRPr lang="en-US" dirty="0"/>
          </a:p>
        </p:txBody>
      </p:sp>
      <p:pic>
        <p:nvPicPr>
          <p:cNvPr id="4" name="Picture 3">
            <a:extLst>
              <a:ext uri="{FF2B5EF4-FFF2-40B4-BE49-F238E27FC236}">
                <a16:creationId xmlns:a16="http://schemas.microsoft.com/office/drawing/2014/main" id="{133A25BC-AA2C-419E-9EF9-01E9D7E6F559}"/>
              </a:ext>
            </a:extLst>
          </p:cNvPr>
          <p:cNvPicPr>
            <a:picLocks noChangeAspect="1"/>
          </p:cNvPicPr>
          <p:nvPr/>
        </p:nvPicPr>
        <p:blipFill>
          <a:blip r:embed="rId2"/>
          <a:stretch>
            <a:fillRect/>
          </a:stretch>
        </p:blipFill>
        <p:spPr>
          <a:xfrm>
            <a:off x="1897615" y="2755651"/>
            <a:ext cx="2885757" cy="2687630"/>
          </a:xfrm>
          <a:prstGeom prst="rect">
            <a:avLst/>
          </a:prstGeom>
        </p:spPr>
      </p:pic>
      <p:pic>
        <p:nvPicPr>
          <p:cNvPr id="6" name="Picture 5">
            <a:extLst>
              <a:ext uri="{FF2B5EF4-FFF2-40B4-BE49-F238E27FC236}">
                <a16:creationId xmlns:a16="http://schemas.microsoft.com/office/drawing/2014/main" id="{4ED78C5A-3E64-4A48-9E96-9C25695F8D91}"/>
              </a:ext>
            </a:extLst>
          </p:cNvPr>
          <p:cNvPicPr>
            <a:picLocks noChangeAspect="1"/>
          </p:cNvPicPr>
          <p:nvPr/>
        </p:nvPicPr>
        <p:blipFill>
          <a:blip r:embed="rId3"/>
          <a:stretch>
            <a:fillRect/>
          </a:stretch>
        </p:blipFill>
        <p:spPr>
          <a:xfrm>
            <a:off x="5555297" y="2755651"/>
            <a:ext cx="5742225" cy="2703830"/>
          </a:xfrm>
          <a:prstGeom prst="rect">
            <a:avLst/>
          </a:prstGeom>
        </p:spPr>
      </p:pic>
    </p:spTree>
    <p:extLst>
      <p:ext uri="{BB962C8B-B14F-4D97-AF65-F5344CB8AC3E}">
        <p14:creationId xmlns:p14="http://schemas.microsoft.com/office/powerpoint/2010/main" val="11103447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923</TotalTime>
  <Words>799</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Franklin Gothic Book</vt:lpstr>
      <vt:lpstr>Times New Roman</vt:lpstr>
      <vt:lpstr>Crop</vt:lpstr>
      <vt:lpstr>PowerPoint Presentation</vt:lpstr>
      <vt:lpstr>Overview</vt:lpstr>
      <vt:lpstr>Scope:</vt:lpstr>
      <vt:lpstr>Solutions</vt:lpstr>
      <vt:lpstr>Non-Functional Requirements: </vt:lpstr>
      <vt:lpstr>Architecture</vt:lpstr>
      <vt:lpstr>Technical Architecture</vt:lpstr>
      <vt:lpstr>Streaming Analytics</vt:lpstr>
      <vt:lpstr>Oracle IoT &amp; Hadoop  </vt:lpstr>
      <vt:lpstr>Project Flow</vt:lpstr>
      <vt:lpstr>Project Structure</vt:lpstr>
      <vt:lpstr>Organizational Structure</vt:lpstr>
      <vt:lpstr>Milestones</vt:lpstr>
      <vt:lpstr>PowerPoint Presentation</vt:lpstr>
      <vt:lpstr>Reflected Changes</vt:lpstr>
      <vt:lpstr>   Sensitive Data &amp; Customer Expectations</vt:lpstr>
      <vt:lpstr>PowerPoint Presentation</vt:lpstr>
      <vt:lpstr>Risks</vt:lpstr>
      <vt:lpstr>OUTLINE BUSINESS CASE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HERC Rentals</dc:title>
  <dc:creator>pujitha sriramaneni</dc:creator>
  <cp:lastModifiedBy>pujitha sriramaneni</cp:lastModifiedBy>
  <cp:revision>54</cp:revision>
  <dcterms:created xsi:type="dcterms:W3CDTF">2017-10-28T01:23:03Z</dcterms:created>
  <dcterms:modified xsi:type="dcterms:W3CDTF">2017-12-16T17:21:36Z</dcterms:modified>
</cp:coreProperties>
</file>