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7" r:id="rId3"/>
    <p:sldId id="258" r:id="rId4"/>
    <p:sldId id="259" r:id="rId5"/>
    <p:sldId id="261" r:id="rId6"/>
    <p:sldId id="262" r:id="rId7"/>
    <p:sldId id="263" r:id="rId8"/>
    <p:sldId id="268" r:id="rId9"/>
    <p:sldId id="264" r:id="rId10"/>
    <p:sldId id="267"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3FEB6B11-C482-4B4E-8BDC-4532CA23B16D}">
          <p14:sldIdLst>
            <p14:sldId id="257"/>
            <p14:sldId id="258"/>
            <p14:sldId id="259"/>
            <p14:sldId id="261"/>
            <p14:sldId id="262"/>
            <p14:sldId id="263"/>
            <p14:sldId id="268"/>
            <p14:sldId id="264"/>
            <p14:sldId id="267"/>
            <p14:sldId id="265"/>
            <p14:sldId id="2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1A434A8-66C1-4EDA-81BB-1C2C3A548440}" type="doc">
      <dgm:prSet loTypeId="urn:microsoft.com/office/officeart/2005/8/layout/pList2" loCatId="picture" qsTypeId="urn:microsoft.com/office/officeart/2005/8/quickstyle/simple3" qsCatId="simple" csTypeId="urn:microsoft.com/office/officeart/2005/8/colors/accent1_2" csCatId="accent1" phldr="1"/>
      <dgm:spPr/>
      <dgm:t>
        <a:bodyPr/>
        <a:lstStyle/>
        <a:p>
          <a:endParaRPr lang="en-IN"/>
        </a:p>
      </dgm:t>
    </dgm:pt>
    <dgm:pt modelId="{08DB4176-81CB-4D66-B213-6005A6C75263}" type="pres">
      <dgm:prSet presAssocID="{61A434A8-66C1-4EDA-81BB-1C2C3A548440}" presName="Name0" presStyleCnt="0">
        <dgm:presLayoutVars>
          <dgm:dir/>
          <dgm:resizeHandles val="exact"/>
        </dgm:presLayoutVars>
      </dgm:prSet>
      <dgm:spPr/>
    </dgm:pt>
  </dgm:ptLst>
  <dgm:cxnLst>
    <dgm:cxn modelId="{DFF57975-6584-47DD-A37C-4FC372761285}" type="presOf" srcId="{61A434A8-66C1-4EDA-81BB-1C2C3A548440}" destId="{08DB4176-81CB-4D66-B213-6005A6C75263}" srcOrd="0" destOrd="0" presId="urn:microsoft.com/office/officeart/2005/8/layout/p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type="round2SameRect" r:blip="" rot="180">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7.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tags" Target="../tags/tag2.xml"/><Relationship Id="rId1" Type="http://schemas.openxmlformats.org/officeDocument/2006/relationships/hyperlink" Target="https://github.com/harshapriya2745/stegnography.g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1782069"/>
            <a:ext cx="10993549" cy="829204"/>
          </a:xfrm>
        </p:spPr>
        <p:txBody>
          <a:bodyPr>
            <a:normAutofit/>
          </a:bodyPr>
          <a:lstStyle/>
          <a:p>
            <a:r>
              <a:rPr lang="en-US" dirty="0"/>
              <a:t>            </a:t>
            </a:r>
            <a:endParaRPr lang="en-US" sz="4400" dirty="0"/>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TextBox 2"/>
          <p:cNvSpPr txBox="1"/>
          <p:nvPr/>
        </p:nvSpPr>
        <p:spPr>
          <a:xfrm>
            <a:off x="831171" y="1894113"/>
            <a:ext cx="7746567" cy="4399915"/>
          </a:xfrm>
          <a:prstGeom prst="rect">
            <a:avLst/>
          </a:prstGeom>
          <a:noFill/>
        </p:spPr>
        <p:txBody>
          <a:bodyPr wrap="square" rtlCol="0">
            <a:spAutoFit/>
          </a:bodyPr>
          <a:lstStyle/>
          <a:p>
            <a:r>
              <a:rPr lang="en-IN" sz="2800" dirty="0">
                <a:latin typeface="Aptos Display" panose="020B0004020202020204" pitchFamily="34" charset="0"/>
                <a:cs typeface="Arial" panose="020B0604020202020204" pitchFamily="34" charset="0"/>
              </a:rPr>
              <a:t>Name :</a:t>
            </a:r>
            <a:r>
              <a:rPr lang="en-IN" sz="2400" dirty="0">
                <a:latin typeface="Aptos Display" panose="020B0004020202020204" pitchFamily="34" charset="0"/>
                <a:cs typeface="Arial" panose="020B0604020202020204" pitchFamily="34" charset="0"/>
              </a:rPr>
              <a:t> </a:t>
            </a:r>
            <a:r>
              <a:rPr lang="en-US" altLang="en-IN" sz="2400" dirty="0">
                <a:latin typeface="Aptos Display" panose="020B0004020202020204" pitchFamily="34" charset="0"/>
                <a:cs typeface="Arial" panose="020B0604020202020204" pitchFamily="34" charset="0"/>
              </a:rPr>
              <a:t>T.Pujitha</a:t>
            </a:r>
            <a:endParaRPr lang="en-US" altLang="en-IN" sz="2400" dirty="0">
              <a:latin typeface="Aptos Display" panose="020B0004020202020204" pitchFamily="34" charset="0"/>
              <a:cs typeface="Arial" panose="020B0604020202020204" pitchFamily="34" charset="0"/>
            </a:endParaRPr>
          </a:p>
          <a:p>
            <a:r>
              <a:rPr lang="en-IN" sz="2800" dirty="0">
                <a:latin typeface="Aptos Display" panose="020B0004020202020204" pitchFamily="34" charset="0"/>
                <a:cs typeface="Arial" panose="020B0604020202020204" pitchFamily="34" charset="0"/>
              </a:rPr>
              <a:t>Skills-build Email ID: </a:t>
            </a:r>
            <a:r>
              <a:rPr lang="en-US" altLang="en-IN" sz="2800" dirty="0">
                <a:solidFill>
                  <a:schemeClr val="accent2">
                    <a:lumMod val="75000"/>
                  </a:schemeClr>
                </a:solidFill>
                <a:latin typeface="Aptos Display" panose="020B0004020202020204" pitchFamily="34" charset="0"/>
                <a:cs typeface="Arial" panose="020B0604020202020204" pitchFamily="34" charset="0"/>
              </a:rPr>
              <a:t>2200050024ecs@gmail.com</a:t>
            </a:r>
            <a:endParaRPr lang="en-IN" sz="2800" dirty="0">
              <a:solidFill>
                <a:schemeClr val="accent2">
                  <a:lumMod val="75000"/>
                </a:schemeClr>
              </a:solidFill>
              <a:latin typeface="Aptos Display" panose="020B0004020202020204" pitchFamily="34" charset="0"/>
              <a:cs typeface="Arial" panose="020B0604020202020204" pitchFamily="34" charset="0"/>
            </a:endParaRPr>
          </a:p>
          <a:p>
            <a:r>
              <a:rPr lang="en-US" sz="2800" dirty="0">
                <a:latin typeface="Aptos Display" panose="020B0004020202020204" pitchFamily="34" charset="0"/>
                <a:cs typeface="Arial" panose="020B0604020202020204" pitchFamily="34" charset="0"/>
              </a:rPr>
              <a:t>College Name: </a:t>
            </a:r>
            <a:r>
              <a:rPr lang="en-US" sz="2400" dirty="0">
                <a:solidFill>
                  <a:schemeClr val="accent2"/>
                </a:solidFill>
                <a:latin typeface="Aptos Display" panose="020B0004020202020204" pitchFamily="34" charset="0"/>
                <a:cs typeface="Arial" panose="020B0604020202020204" pitchFamily="34" charset="0"/>
              </a:rPr>
              <a:t>KLUniversity</a:t>
            </a:r>
            <a:endParaRPr lang="en-US" sz="2400" dirty="0">
              <a:solidFill>
                <a:schemeClr val="accent2"/>
              </a:solidFill>
              <a:latin typeface="Aptos Display" panose="020B0004020202020204" pitchFamily="34" charset="0"/>
              <a:cs typeface="Arial" panose="020B0604020202020204" pitchFamily="34" charset="0"/>
            </a:endParaRPr>
          </a:p>
          <a:p>
            <a:r>
              <a:rPr lang="en-US" sz="2800" dirty="0">
                <a:latin typeface="Aptos Display" panose="020B0004020202020204" pitchFamily="34" charset="0"/>
                <a:cs typeface="Arial" panose="020B0604020202020204" pitchFamily="34" charset="0"/>
              </a:rPr>
              <a:t>College State: </a:t>
            </a:r>
            <a:r>
              <a:rPr lang="en-US" sz="2400" dirty="0">
                <a:solidFill>
                  <a:schemeClr val="accent2"/>
                </a:solidFill>
                <a:latin typeface="Aptos Display" panose="020B0004020202020204" pitchFamily="34" charset="0"/>
                <a:cs typeface="Arial" panose="020B0604020202020204" pitchFamily="34" charset="0"/>
              </a:rPr>
              <a:t>Andhra Pradesh</a:t>
            </a:r>
            <a:endParaRPr lang="en-US" sz="2400" dirty="0">
              <a:solidFill>
                <a:schemeClr val="accent2"/>
              </a:solidFill>
              <a:latin typeface="Aptos Display" panose="020B0004020202020204" pitchFamily="34" charset="0"/>
              <a:cs typeface="Arial" panose="020B0604020202020204" pitchFamily="34" charset="0"/>
            </a:endParaRPr>
          </a:p>
          <a:p>
            <a:r>
              <a:rPr lang="en-US" sz="2800" dirty="0">
                <a:latin typeface="Aptos Display" panose="020B0004020202020204" pitchFamily="34" charset="0"/>
                <a:cs typeface="Arial" panose="020B0604020202020204" pitchFamily="34" charset="0"/>
              </a:rPr>
              <a:t>Internship Domain &amp; Internship Start &amp; End Date:</a:t>
            </a:r>
            <a:r>
              <a:rPr lang="en-US" sz="2400" dirty="0">
                <a:solidFill>
                  <a:schemeClr val="accent2"/>
                </a:solidFill>
                <a:latin typeface="Aptos Display" panose="020B0004020202020204" pitchFamily="34" charset="0"/>
                <a:cs typeface="Arial" panose="020B0604020202020204" pitchFamily="34" charset="0"/>
              </a:rPr>
              <a:t>Cyber Security / 3rd June 2024 – 15th July 2024</a:t>
            </a:r>
            <a:endParaRPr lang="en-US" sz="2400" dirty="0">
              <a:solidFill>
                <a:schemeClr val="accent2"/>
              </a:solidFill>
              <a:latin typeface="Aptos Display" panose="020B0004020202020204" pitchFamily="34" charset="0"/>
              <a:cs typeface="Arial" panose="020B0604020202020204" pitchFamily="34" charset="0"/>
            </a:endParaRPr>
          </a:p>
          <a:p>
            <a:endParaRPr lang="en-US" sz="2400" dirty="0">
              <a:latin typeface="Aptos Display" panose="020B0004020202020204" pitchFamily="34" charset="0"/>
            </a:endParaRPr>
          </a:p>
          <a:p>
            <a:endParaRPr lang="en-US" dirty="0"/>
          </a:p>
          <a:p>
            <a:endParaRPr lang="en-IN" dirty="0"/>
          </a:p>
        </p:txBody>
      </p:sp>
      <p:pic>
        <p:nvPicPr>
          <p:cNvPr id="8" name="Picture 7"/>
          <p:cNvPicPr>
            <a:picLocks noChangeAspect="1"/>
          </p:cNvPicPr>
          <p:nvPr/>
        </p:nvPicPr>
        <p:blipFill rotWithShape="1">
          <a:blip r:embed="rId1"/>
          <a:srcRect l="27780" t="37277" r="26039" b="30521"/>
          <a:stretch>
            <a:fillRect/>
          </a:stretch>
        </p:blipFill>
        <p:spPr>
          <a:xfrm>
            <a:off x="9292455" y="1894113"/>
            <a:ext cx="2184828" cy="2370326"/>
          </a:xfrm>
          <a:prstGeom prst="rect">
            <a:avLst/>
          </a:prstGeom>
        </p:spPr>
      </p:pic>
      <p:sp>
        <p:nvSpPr>
          <p:cNvPr id="4" name="TextBox 3"/>
          <p:cNvSpPr txBox="1"/>
          <p:nvPr/>
        </p:nvSpPr>
        <p:spPr>
          <a:xfrm>
            <a:off x="3753444" y="955690"/>
            <a:ext cx="4824294" cy="584775"/>
          </a:xfrm>
          <a:prstGeom prst="rect">
            <a:avLst/>
          </a:prstGeom>
          <a:noFill/>
        </p:spPr>
        <p:txBody>
          <a:bodyPr wrap="square" rtlCol="0">
            <a:spAutoFit/>
          </a:bodyPr>
          <a:lstStyle/>
          <a:p>
            <a:r>
              <a:rPr lang="en-IN" sz="3200" dirty="0">
                <a:solidFill>
                  <a:schemeClr val="accent2">
                    <a:lumMod val="50000"/>
                  </a:schemeClr>
                </a:solidFill>
                <a:latin typeface="Eras Bold ITC" panose="020B0907030504020204" pitchFamily="34" charset="0"/>
              </a:rPr>
              <a:t>   STUDENT DETAILS</a:t>
            </a:r>
            <a:endParaRPr lang="en-IN" sz="3200" dirty="0">
              <a:solidFill>
                <a:schemeClr val="accent2">
                  <a:lumMod val="50000"/>
                </a:schemeClr>
              </a:solidFill>
              <a:latin typeface="Eras Bold ITC" panose="020B0907030504020204" pitchFamily="34" charset="0"/>
            </a:endParaRPr>
          </a:p>
        </p:txBody>
      </p:sp>
      <p:pic>
        <p:nvPicPr>
          <p:cNvPr id="7" name="Picture 6"/>
          <p:cNvPicPr>
            <a:picLocks noChangeAspect="1"/>
          </p:cNvPicPr>
          <p:nvPr/>
        </p:nvPicPr>
        <p:blipFill>
          <a:blip r:embed="rId2"/>
          <a:stretch>
            <a:fillRect/>
          </a:stretch>
        </p:blipFill>
        <p:spPr>
          <a:xfrm>
            <a:off x="125859" y="5240909"/>
            <a:ext cx="11260288" cy="161744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normAutofit/>
          </a:bodyPr>
          <a:lstStyle/>
          <a:p>
            <a:r>
              <a:rPr lang="en-GB" sz="3600" dirty="0">
                <a:solidFill>
                  <a:schemeClr val="accent2">
                    <a:lumMod val="50000"/>
                  </a:schemeClr>
                </a:solidFill>
                <a:latin typeface="Eras Bold ITC" panose="020B0907030504020204" pitchFamily="34" charset="0"/>
              </a:rPr>
              <a:t>                                       IMAGES</a:t>
            </a:r>
            <a:endParaRPr lang="en-US" sz="3600" dirty="0">
              <a:solidFill>
                <a:schemeClr val="accent2">
                  <a:lumMod val="50000"/>
                </a:schemeClr>
              </a:solidFill>
              <a:latin typeface="Eras Bold ITC" panose="020B0907030504020204" pitchFamily="34" charset="0"/>
            </a:endParaRPr>
          </a:p>
        </p:txBody>
      </p:sp>
      <p:graphicFrame>
        <p:nvGraphicFramePr>
          <p:cNvPr id="7" name="Diagram 6"/>
          <p:cNvGraphicFramePr/>
          <p:nvPr/>
        </p:nvGraphicFramePr>
        <p:xfrm>
          <a:off x="3332480" y="2894374"/>
          <a:ext cx="987729" cy="249926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1" name="TextBox 10"/>
          <p:cNvSpPr txBox="1"/>
          <p:nvPr/>
        </p:nvSpPr>
        <p:spPr>
          <a:xfrm>
            <a:off x="2160104" y="5565590"/>
            <a:ext cx="2398642" cy="461665"/>
          </a:xfrm>
          <a:prstGeom prst="rect">
            <a:avLst/>
          </a:prstGeom>
          <a:noFill/>
        </p:spPr>
        <p:txBody>
          <a:bodyPr wrap="square" rtlCol="0">
            <a:spAutoFit/>
          </a:bodyPr>
          <a:lstStyle/>
          <a:p>
            <a:r>
              <a:rPr lang="en-IN" dirty="0"/>
              <a:t>     </a:t>
            </a:r>
            <a:r>
              <a:rPr lang="en-IN" sz="2400" dirty="0">
                <a:latin typeface="Times New Roman" panose="02020603050405020304" pitchFamily="18" charset="0"/>
                <a:cs typeface="Times New Roman" panose="02020603050405020304" pitchFamily="18" charset="0"/>
              </a:rPr>
              <a:t>Original Image</a:t>
            </a:r>
            <a:endParaRPr lang="en-IN" sz="24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7515784" y="5448287"/>
            <a:ext cx="2882319"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Encrypted Image</a:t>
            </a:r>
            <a:endParaRPr lang="en-IN" sz="28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6"/>
          <a:stretch>
            <a:fillRect/>
          </a:stretch>
        </p:blipFill>
        <p:spPr>
          <a:xfrm>
            <a:off x="1083945" y="1965960"/>
            <a:ext cx="4772025" cy="3482340"/>
          </a:xfrm>
          <a:prstGeom prst="rect">
            <a:avLst/>
          </a:prstGeom>
        </p:spPr>
      </p:pic>
      <p:pic>
        <p:nvPicPr>
          <p:cNvPr id="4" name="Picture 3"/>
          <p:cNvPicPr>
            <a:picLocks noChangeAspect="1"/>
          </p:cNvPicPr>
          <p:nvPr/>
        </p:nvPicPr>
        <p:blipFill>
          <a:blip r:embed="rId6"/>
          <a:stretch>
            <a:fillRect/>
          </a:stretch>
        </p:blipFill>
        <p:spPr>
          <a:xfrm>
            <a:off x="6501130" y="1965960"/>
            <a:ext cx="4774565" cy="33623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normAutofit/>
          </a:bodyPr>
          <a:lstStyle/>
          <a:p>
            <a:r>
              <a:rPr lang="en-GB" sz="3600" dirty="0">
                <a:solidFill>
                  <a:schemeClr val="accent2">
                    <a:lumMod val="50000"/>
                  </a:schemeClr>
                </a:solidFill>
                <a:latin typeface="Eras Bold ITC" panose="020B0907030504020204" pitchFamily="34" charset="0"/>
              </a:rPr>
              <a:t>                                        links</a:t>
            </a:r>
            <a:endParaRPr lang="en-US" sz="3600" dirty="0">
              <a:solidFill>
                <a:schemeClr val="accent2">
                  <a:lumMod val="50000"/>
                </a:schemeClr>
              </a:solidFill>
              <a:latin typeface="Eras Bold ITC" panose="020B0907030504020204" pitchFamily="34" charset="0"/>
            </a:endParaRPr>
          </a:p>
        </p:txBody>
      </p:sp>
      <p:sp>
        <p:nvSpPr>
          <p:cNvPr id="4" name="TextBox 3"/>
          <p:cNvSpPr txBox="1"/>
          <p:nvPr/>
        </p:nvSpPr>
        <p:spPr>
          <a:xfrm>
            <a:off x="1271905" y="1419860"/>
            <a:ext cx="8997950" cy="413385"/>
          </a:xfrm>
          <a:prstGeom prst="rect">
            <a:avLst/>
          </a:prstGeom>
          <a:noFill/>
        </p:spPr>
        <p:txBody>
          <a:bodyPr wrap="square" rtlCol="0">
            <a:noAutofit/>
          </a:bodyPr>
          <a:lstStyle/>
          <a:p>
            <a:r>
              <a:rPr lang="en-US" dirty="0">
                <a:latin typeface="Eras Bold ITC" panose="020B0907030504020204" pitchFamily="34" charset="0"/>
              </a:rPr>
              <a:t>Here you can check the code that I had posted it in my “Git Hub Account”.</a:t>
            </a:r>
            <a:endParaRPr lang="en-US" dirty="0">
              <a:latin typeface="Eras Bold ITC" panose="020B0907030504020204" pitchFamily="34" charset="0"/>
            </a:endParaRPr>
          </a:p>
        </p:txBody>
      </p:sp>
      <p:sp>
        <p:nvSpPr>
          <p:cNvPr id="13" name="TextBox 12"/>
          <p:cNvSpPr txBox="1"/>
          <p:nvPr/>
        </p:nvSpPr>
        <p:spPr>
          <a:xfrm>
            <a:off x="2172970" y="1833880"/>
            <a:ext cx="7846060" cy="493395"/>
          </a:xfrm>
          <a:prstGeom prst="rect">
            <a:avLst/>
          </a:prstGeom>
          <a:noFill/>
        </p:spPr>
        <p:txBody>
          <a:bodyPr wrap="square" rtlCol="0">
            <a:noAutofit/>
          </a:bodyPr>
          <a:lstStyle/>
          <a:p>
            <a:r>
              <a:rPr lang="en-IN" sz="2400" dirty="0">
                <a:solidFill>
                  <a:schemeClr val="accent1"/>
                </a:solidFill>
                <a:hlinkClick r:id="rId1"/>
              </a:rPr>
              <a:t>https://github.com/Pujitha007/stegnography</a:t>
            </a:r>
            <a:endParaRPr lang="en-IN" sz="2400" dirty="0">
              <a:solidFill>
                <a:schemeClr val="accent1"/>
              </a:solidFill>
            </a:endParaRPr>
          </a:p>
        </p:txBody>
      </p:sp>
      <p:pic>
        <p:nvPicPr>
          <p:cNvPr id="3" name="Picture 2"/>
          <p:cNvPicPr>
            <a:picLocks noChangeAspect="1"/>
          </p:cNvPicPr>
          <p:nvPr>
            <p:custDataLst>
              <p:tags r:id="rId2"/>
            </p:custDataLst>
          </p:nvPr>
        </p:nvPicPr>
        <p:blipFill>
          <a:blip r:embed="rId3"/>
          <a:stretch>
            <a:fillRect/>
          </a:stretch>
        </p:blipFill>
        <p:spPr>
          <a:xfrm>
            <a:off x="2054860" y="2399665"/>
            <a:ext cx="7292340" cy="38373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635000"/>
            <a:ext cx="6324600" cy="1049655"/>
          </a:xfrm>
        </p:spPr>
        <p:txBody>
          <a:bodyPr>
            <a:noAutofit/>
          </a:bodyPr>
          <a:lstStyle/>
          <a:p>
            <a:r>
              <a:rPr lang="en-US" sz="5400" b="1" cap="none" dirty="0">
                <a:ln w="12700">
                  <a:solidFill>
                    <a:schemeClr val="accent1"/>
                  </a:solidFill>
                  <a:prstDash val="solid"/>
                </a:ln>
                <a:solidFill>
                  <a:schemeClr val="accent1"/>
                </a:solidFill>
                <a:effectLst>
                  <a:outerShdw dist="38100" dir="2640000" algn="bl" rotWithShape="0">
                    <a:schemeClr val="accent1"/>
                  </a:outerShdw>
                </a:effectLst>
              </a:rPr>
              <a:t>   STEGNOGRAPHY</a:t>
            </a:r>
            <a:r>
              <a:rPr lang="en-US" sz="8800" b="1" cap="none" dirty="0">
                <a:ln w="12700">
                  <a:solidFill>
                    <a:schemeClr val="accent1"/>
                  </a:solidFill>
                  <a:prstDash val="solid"/>
                </a:ln>
                <a:solidFill>
                  <a:schemeClr val="accent1"/>
                </a:solidFill>
                <a:effectLst>
                  <a:outerShdw dist="38100" dir="2640000" algn="bl" rotWithShape="0">
                    <a:schemeClr val="accent1"/>
                  </a:outerShdw>
                </a:effectLst>
              </a:rPr>
              <a:t> </a:t>
            </a:r>
            <a:endParaRPr lang="en-US" sz="8800"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Content Placeholder 2"/>
          <p:cNvSpPr>
            <a:spLocks noGrp="1"/>
          </p:cNvSpPr>
          <p:nvPr>
            <p:ph idx="1"/>
          </p:nvPr>
        </p:nvSpPr>
        <p:spPr>
          <a:xfrm>
            <a:off x="1068705" y="1596390"/>
            <a:ext cx="10053955" cy="887095"/>
          </a:xfrm>
        </p:spPr>
        <p:txBody>
          <a:bodyPr>
            <a:normAutofit/>
          </a:bodyPr>
          <a:lstStyle/>
          <a:p>
            <a:pPr marL="323850" marR="0" lvl="1" indent="0" algn="l" defTabSz="457200" rtl="0" eaLnBrk="1" fontAlgn="auto" latinLnBrk="0" hangingPunct="1">
              <a:lnSpc>
                <a:spcPct val="100000"/>
              </a:lnSpc>
              <a:spcBef>
                <a:spcPct val="20000"/>
              </a:spcBef>
              <a:spcAft>
                <a:spcPts val="600"/>
              </a:spcAft>
              <a:buClr>
                <a:srgbClr val="1CADE4"/>
              </a:buClr>
              <a:buSzPct val="92000"/>
              <a:buNone/>
              <a:defRPr/>
            </a:pPr>
            <a:r>
              <a:rPr kumimoji="0" lang="en-US" sz="3600" b="0" i="0" u="none" strike="noStrike" kern="1200" cap="none" spc="0" normalizeH="0" baseline="0" noProof="0" dirty="0">
                <a:ln>
                  <a:noFill/>
                </a:ln>
                <a:solidFill>
                  <a:srgbClr val="002060"/>
                </a:solidFill>
                <a:effectLst/>
                <a:uLnTx/>
                <a:uFillTx/>
                <a:latin typeface="Eras Bold ITC" panose="020B0907030504020204" pitchFamily="34" charset="0"/>
              </a:rPr>
              <a:t>TOPIC : HIDING MESSAGE IN AN IMAGE</a:t>
            </a:r>
            <a:endParaRPr kumimoji="0" lang="en-US" sz="3600" b="0" i="0" u="none" strike="noStrike" kern="1200" cap="none" spc="0" normalizeH="0" baseline="0" noProof="0" dirty="0">
              <a:ln>
                <a:noFill/>
              </a:ln>
              <a:solidFill>
                <a:srgbClr val="002060"/>
              </a:solidFill>
              <a:effectLst/>
              <a:uLnTx/>
              <a:uFillTx/>
              <a:latin typeface="Eras Bold ITC" panose="020B0907030504020204" pitchFamily="34" charset="0"/>
            </a:endParaRPr>
          </a:p>
          <a:p>
            <a:endParaRPr lang="en-US" dirty="0"/>
          </a:p>
        </p:txBody>
      </p:sp>
      <p:sp>
        <p:nvSpPr>
          <p:cNvPr id="4" name="TextBox 3"/>
          <p:cNvSpPr txBox="1"/>
          <p:nvPr/>
        </p:nvSpPr>
        <p:spPr>
          <a:xfrm>
            <a:off x="1510665" y="2101215"/>
            <a:ext cx="9196705" cy="4756785"/>
          </a:xfrm>
          <a:prstGeom prst="rect">
            <a:avLst/>
          </a:prstGeom>
          <a:noFill/>
        </p:spPr>
        <p:txBody>
          <a:bodyPr wrap="square" rtlCol="0">
            <a:noAutofit/>
          </a:bodyPr>
          <a:lstStyle/>
          <a:p>
            <a:r>
              <a:rPr lang="en-US" sz="3200" dirty="0"/>
              <a:t>Objective: </a:t>
            </a:r>
            <a:r>
              <a:rPr lang="en-US" sz="2000" dirty="0"/>
              <a:t>The objective of the project is to develop a robust steganographic system for hiding messages in images, ensuring security and non-obviousness.</a:t>
            </a:r>
            <a:endParaRPr lang="en-US" sz="2000" dirty="0"/>
          </a:p>
          <a:p>
            <a:r>
              <a:rPr lang="en-US" sz="3200" u="sng" dirty="0">
                <a:latin typeface="Eras Bold ITC" panose="020B0907030504020204" pitchFamily="34" charset="0"/>
              </a:rPr>
              <a:t>Problem Statement </a:t>
            </a:r>
            <a:endParaRPr lang="en-US" sz="3200" u="sng" dirty="0">
              <a:latin typeface="Eras Bold ITC" panose="020B0907030504020204" pitchFamily="34" charset="0"/>
            </a:endParaRPr>
          </a:p>
          <a:p>
            <a:pPr marL="285750" indent="-285750">
              <a:buFont typeface="Wingdings" panose="05000000000000000000" pitchFamily="2" charset="2"/>
              <a:buChar char="Ø"/>
            </a:pPr>
            <a:r>
              <a:rPr lang="en-US" sz="2000" dirty="0"/>
              <a:t>The problem statement of hiding a message in an image involves concealing information within the pixels of a digital image so that the presence of the hidden data is not obvious to unintended observers. This technique, known as steganography, ensures that the image containing the hidden message appears unchanged to the naked eye.</a:t>
            </a:r>
            <a:endParaRPr lang="en-US" sz="2000" dirty="0"/>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Steganography tools and software facilitate this process by embedding the message data into the image file. This hidden message can be extracted later using specific algorithms or keys known only to the sender and intended recipient, ensuring confidentiality and security </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600" dirty="0">
                <a:solidFill>
                  <a:schemeClr val="accent2">
                    <a:lumMod val="50000"/>
                  </a:schemeClr>
                </a:solidFill>
                <a:latin typeface="Eras Bold ITC" panose="020B0907030504020204" pitchFamily="34" charset="0"/>
              </a:rPr>
              <a:t>                                     AGENDA</a:t>
            </a:r>
            <a:endParaRPr lang="en-US" sz="3600" dirty="0">
              <a:solidFill>
                <a:schemeClr val="accent2">
                  <a:lumMod val="50000"/>
                </a:schemeClr>
              </a:solidFill>
              <a:latin typeface="Eras Bold ITC" panose="020B0907030504020204" pitchFamily="34" charset="0"/>
            </a:endParaRPr>
          </a:p>
        </p:txBody>
      </p:sp>
      <p:sp>
        <p:nvSpPr>
          <p:cNvPr id="4" name="TextBox 3"/>
          <p:cNvSpPr txBox="1"/>
          <p:nvPr/>
        </p:nvSpPr>
        <p:spPr>
          <a:xfrm>
            <a:off x="1258956" y="1890876"/>
            <a:ext cx="9674087" cy="3161552"/>
          </a:xfrm>
          <a:prstGeom prst="rect">
            <a:avLst/>
          </a:prstGeom>
          <a:noFill/>
        </p:spPr>
        <p:txBody>
          <a:bodyPr wrap="square" rtlCol="0">
            <a:spAutoFit/>
          </a:bodyPr>
          <a:lstStyle/>
          <a:p>
            <a:pPr marL="342900" indent="-342900">
              <a:buFont typeface="Wingdings" panose="05000000000000000000" pitchFamily="2" charset="2"/>
              <a:buChar char="ü"/>
            </a:pPr>
            <a:r>
              <a:rPr lang="en-US" sz="2800" dirty="0"/>
              <a:t>The main concept of this project is to “Hiding a secret message in an Image”.</a:t>
            </a:r>
            <a:endParaRPr lang="en-US" sz="2800" dirty="0"/>
          </a:p>
          <a:p>
            <a:pPr marL="342900" indent="-342900">
              <a:buFont typeface="Wingdings" panose="05000000000000000000" pitchFamily="2" charset="2"/>
              <a:buChar char="ü"/>
            </a:pPr>
            <a:r>
              <a:rPr lang="en-US" sz="2800" dirty="0"/>
              <a:t>Using the Steganography Techniques we are implementing a code in python to deploy this project.</a:t>
            </a:r>
            <a:endParaRPr lang="en-US" sz="2800" dirty="0"/>
          </a:p>
          <a:p>
            <a:pPr marL="342900" indent="-342900">
              <a:buFont typeface="Wingdings" panose="05000000000000000000" pitchFamily="2" charset="2"/>
              <a:buChar char="ü"/>
            </a:pPr>
            <a:r>
              <a:rPr lang="en-US" sz="2800" dirty="0"/>
              <a:t>In this project the main library we used is “OpenCV ”.</a:t>
            </a:r>
            <a:endParaRPr lang="en-US" sz="2800" dirty="0"/>
          </a:p>
          <a:p>
            <a:pPr marL="342900" indent="-342900">
              <a:buFont typeface="Wingdings" panose="05000000000000000000" pitchFamily="2" charset="2"/>
              <a:buChar char="ü"/>
            </a:pPr>
            <a:r>
              <a:rPr lang="en-US" sz="2800" dirty="0"/>
              <a:t>The open cv library has many inbuilt functions for Image processing</a:t>
            </a:r>
            <a:r>
              <a:rPr lang="en-US" sz="2400" dirty="0"/>
              <a:t>.</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600" dirty="0">
                <a:solidFill>
                  <a:schemeClr val="accent2">
                    <a:lumMod val="50000"/>
                  </a:schemeClr>
                </a:solidFill>
                <a:latin typeface="Eras Bold ITC" panose="020B0907030504020204" pitchFamily="34" charset="0"/>
              </a:rPr>
              <a:t>                         PROJECT  OVERVIEW</a:t>
            </a:r>
            <a:endParaRPr lang="en-US" sz="3600" dirty="0">
              <a:solidFill>
                <a:schemeClr val="accent2">
                  <a:lumMod val="50000"/>
                </a:schemeClr>
              </a:solidFill>
              <a:latin typeface="Eras Bold ITC" panose="020B0907030504020204" pitchFamily="34" charset="0"/>
            </a:endParaRPr>
          </a:p>
        </p:txBody>
      </p:sp>
      <p:sp>
        <p:nvSpPr>
          <p:cNvPr id="4" name="TextBox 3"/>
          <p:cNvSpPr txBox="1"/>
          <p:nvPr/>
        </p:nvSpPr>
        <p:spPr>
          <a:xfrm>
            <a:off x="344557" y="1890876"/>
            <a:ext cx="11502886" cy="2676525"/>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Image Steganography Project aims to create a system for securely embedding and extracting hidden messages within digital images. It involves researching existing techniques, developing robust algorithms for data embedding and extraction, and ensuring security through cryptographic methods. The project includes designing a user-friendly interface and testing for performance and robustness. Comprehensive documentation and user guides will be prepared. The final system will be deployed, ensuring the secure and imperceptible concealment of messages within images.</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dirty="0">
                <a:solidFill>
                  <a:schemeClr val="accent2">
                    <a:lumMod val="50000"/>
                  </a:schemeClr>
                </a:solidFill>
                <a:latin typeface="Eras Bold ITC" panose="020B0907030504020204" pitchFamily="34" charset="0"/>
              </a:rPr>
              <a:t>      WHO ARE THE END USERS of this project?</a:t>
            </a:r>
            <a:endParaRPr lang="en-US" sz="3200" dirty="0">
              <a:solidFill>
                <a:schemeClr val="accent2">
                  <a:lumMod val="50000"/>
                </a:schemeClr>
              </a:solidFill>
              <a:latin typeface="Eras Bold ITC" panose="020B0907030504020204" pitchFamily="34" charset="0"/>
            </a:endParaRPr>
          </a:p>
        </p:txBody>
      </p:sp>
      <p:sp>
        <p:nvSpPr>
          <p:cNvPr id="4" name="TextBox 3"/>
          <p:cNvSpPr txBox="1"/>
          <p:nvPr/>
        </p:nvSpPr>
        <p:spPr>
          <a:xfrm>
            <a:off x="580808" y="1831712"/>
            <a:ext cx="11400678" cy="3969385"/>
          </a:xfrm>
          <a:prstGeom prst="rect">
            <a:avLst/>
          </a:prstGeom>
          <a:noFill/>
        </p:spPr>
        <p:txBody>
          <a:bodyPr wrap="square" rtlCol="0">
            <a:spAutoFit/>
          </a:bodyPr>
          <a:lstStyle/>
          <a:p>
            <a:pPr indent="0">
              <a:lnSpc>
                <a:spcPct val="150000"/>
              </a:lnSpc>
              <a:buFont typeface="Wingdings" panose="05000000000000000000" pitchFamily="2" charset="2"/>
              <a:buNone/>
            </a:pPr>
            <a:r>
              <a:rPr lang="en-US" sz="2400" dirty="0"/>
              <a:t>Government agencies needing secure communication methods.</a:t>
            </a:r>
            <a:endParaRPr lang="en-US" sz="2400" dirty="0"/>
          </a:p>
          <a:p>
            <a:pPr indent="0">
              <a:lnSpc>
                <a:spcPct val="150000"/>
              </a:lnSpc>
              <a:buFont typeface="Wingdings" panose="05000000000000000000" pitchFamily="2" charset="2"/>
              <a:buNone/>
            </a:pPr>
            <a:r>
              <a:rPr lang="en-US" sz="2400" dirty="0"/>
              <a:t>- Cybersecurity professionals seeking advanced data protection techniques.</a:t>
            </a:r>
            <a:endParaRPr lang="en-US" sz="2400" dirty="0"/>
          </a:p>
          <a:p>
            <a:pPr indent="0">
              <a:lnSpc>
                <a:spcPct val="150000"/>
              </a:lnSpc>
              <a:buFont typeface="Wingdings" panose="05000000000000000000" pitchFamily="2" charset="2"/>
              <a:buNone/>
            </a:pPr>
            <a:r>
              <a:rPr lang="en-US" sz="2400" dirty="0"/>
              <a:t>- Journalists and activists requiring confidential information sharing.</a:t>
            </a:r>
            <a:endParaRPr lang="en-US" sz="2400" dirty="0"/>
          </a:p>
          <a:p>
            <a:pPr indent="0">
              <a:lnSpc>
                <a:spcPct val="150000"/>
              </a:lnSpc>
              <a:buFont typeface="Wingdings" panose="05000000000000000000" pitchFamily="2" charset="2"/>
              <a:buNone/>
            </a:pPr>
            <a:r>
              <a:rPr lang="en-US" sz="2400" dirty="0"/>
              <a:t>- Businesses needing digital watermarking for intellectual property protection.</a:t>
            </a:r>
            <a:endParaRPr lang="en-US" sz="2400" dirty="0"/>
          </a:p>
          <a:p>
            <a:pPr indent="0">
              <a:lnSpc>
                <a:spcPct val="150000"/>
              </a:lnSpc>
              <a:buFont typeface="Wingdings" panose="05000000000000000000" pitchFamily="2" charset="2"/>
              <a:buNone/>
            </a:pPr>
            <a:r>
              <a:rPr lang="en-US" sz="2400" dirty="0"/>
              <a:t>- IT departments ensuring data integrity and confidentiality.</a:t>
            </a:r>
            <a:endParaRPr lang="en-US" sz="2400" dirty="0"/>
          </a:p>
          <a:p>
            <a:pPr indent="0">
              <a:lnSpc>
                <a:spcPct val="150000"/>
              </a:lnSpc>
              <a:buFont typeface="Wingdings" panose="05000000000000000000" pitchFamily="2" charset="2"/>
              <a:buNone/>
            </a:pPr>
            <a:r>
              <a:rPr lang="en-US" sz="2400" dirty="0"/>
              <a:t>- Academics and researchers in digital security and data privacy fields.</a:t>
            </a:r>
            <a:endParaRPr lang="en-US" sz="2400" dirty="0"/>
          </a:p>
          <a:p>
            <a:pPr indent="0">
              <a:lnSpc>
                <a:spcPct val="150000"/>
              </a:lnSpc>
              <a:buFont typeface="Wingdings" panose="05000000000000000000" pitchFamily="2" charset="2"/>
              <a:buNone/>
            </a:pPr>
            <a:r>
              <a:rPr lang="en-US" sz="2400" dirty="0"/>
              <a:t>- Individuals desiring secure and covert communication methods.</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normAutofit fontScale="90000"/>
          </a:bodyPr>
          <a:lstStyle/>
          <a:p>
            <a:br>
              <a:rPr lang="en-US" sz="2800" dirty="0"/>
            </a:br>
            <a:r>
              <a:rPr lang="en-US" sz="2800" dirty="0"/>
              <a:t>     </a:t>
            </a:r>
            <a:r>
              <a:rPr lang="en-US" sz="3600" dirty="0">
                <a:solidFill>
                  <a:schemeClr val="accent2">
                    <a:lumMod val="50000"/>
                  </a:schemeClr>
                </a:solidFill>
                <a:latin typeface="Eras Bold ITC" panose="020B0907030504020204" pitchFamily="34" charset="0"/>
              </a:rPr>
              <a:t>YOUR SOLUTION AND ITS VALUE PROPOSITION</a:t>
            </a:r>
            <a:endParaRPr lang="en-US" sz="3600" dirty="0">
              <a:solidFill>
                <a:schemeClr val="accent2">
                  <a:lumMod val="50000"/>
                </a:schemeClr>
              </a:solidFill>
              <a:latin typeface="Eras Bold ITC" panose="020B0907030504020204" pitchFamily="34" charset="0"/>
            </a:endParaRPr>
          </a:p>
        </p:txBody>
      </p:sp>
      <p:sp>
        <p:nvSpPr>
          <p:cNvPr id="4" name="TextBox 3"/>
          <p:cNvSpPr txBox="1"/>
          <p:nvPr/>
        </p:nvSpPr>
        <p:spPr>
          <a:xfrm>
            <a:off x="1033670" y="1842052"/>
            <a:ext cx="9660834" cy="4215765"/>
          </a:xfrm>
          <a:prstGeom prst="rect">
            <a:avLst/>
          </a:prstGeom>
          <a:noFill/>
        </p:spPr>
        <p:txBody>
          <a:bodyPr wrap="square" rtlCol="0">
            <a:spAutoFit/>
          </a:bodyPr>
          <a:lstStyle/>
          <a:p>
            <a:pPr marL="457200" indent="-457200">
              <a:buFont typeface="Arial" panose="020B0604020202020204" pitchFamily="34" charset="0"/>
              <a:buChar char="•"/>
            </a:pPr>
            <a:r>
              <a:rPr lang="en-US" sz="2800" dirty="0"/>
              <a:t> </a:t>
            </a:r>
            <a:r>
              <a:rPr lang="en-US" sz="2000" dirty="0"/>
              <a:t>Our solution offers a robust value proposition centered on providing personalized AI-driven customer support solutions. Key elements of our value proposition include:</a:t>
            </a:r>
            <a:endParaRPr lang="en-US" sz="2000" dirty="0"/>
          </a:p>
          <a:p>
            <a:pPr marL="457200" indent="-457200">
              <a:buFont typeface="Arial" panose="020B0604020202020204" pitchFamily="34" charset="0"/>
              <a:buChar char="•"/>
            </a:pPr>
            <a:r>
              <a:rPr lang="en-US" sz="2000" dirty="0"/>
              <a:t>Problem Solving: Addressing the challenge of scaling customer support while maintaining quality through AI automation.</a:t>
            </a:r>
            <a:endParaRPr lang="en-US" sz="2000" dirty="0"/>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a:t>Unique Benefits: Offering a customizable AI platform that adapts to specific business needs, integrating seamlessly with existing systems.</a:t>
            </a:r>
            <a:endParaRPr lang="en-US" sz="2000" dirty="0"/>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a:t>Customer Value: Enhancing customer satisfaction with 24/7 availability, instant response times, and personalized interactions based on data insights.</a:t>
            </a:r>
            <a:endParaRPr lang="en-US" sz="2000" dirty="0"/>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a:t>Proof Points: Demonstrating significant efficiency gains and improved customer retention rates from client case studies and industry benchmarks </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2130" y="499110"/>
            <a:ext cx="7977505" cy="620395"/>
          </a:xfrm>
          <a:prstGeom prst="rect">
            <a:avLst/>
          </a:prstGeom>
          <a:noFill/>
        </p:spPr>
        <p:txBody>
          <a:bodyPr wrap="square" rtlCol="0">
            <a:noAutofit/>
          </a:bodyPr>
          <a:lstStyle/>
          <a:p>
            <a:r>
              <a:rPr lang="en-IN" sz="3600" dirty="0">
                <a:solidFill>
                  <a:schemeClr val="accent2">
                    <a:lumMod val="50000"/>
                  </a:schemeClr>
                </a:solidFill>
                <a:latin typeface="Eras Bold ITC" panose="020B0907030504020204" pitchFamily="34" charset="0"/>
              </a:rPr>
              <a:t>                    </a:t>
            </a:r>
            <a:r>
              <a:rPr lang="en-IN" sz="3200" dirty="0">
                <a:solidFill>
                  <a:schemeClr val="accent2">
                    <a:lumMod val="50000"/>
                  </a:schemeClr>
                </a:solidFill>
                <a:latin typeface="Eras Bold ITC" panose="020B0907030504020204" pitchFamily="34" charset="0"/>
              </a:rPr>
              <a:t>ADVANTAGES</a:t>
            </a:r>
            <a:endParaRPr lang="en-IN" sz="3200" dirty="0">
              <a:solidFill>
                <a:schemeClr val="accent2">
                  <a:lumMod val="50000"/>
                </a:schemeClr>
              </a:solidFill>
              <a:latin typeface="Eras Bold ITC" panose="020B0907030504020204" pitchFamily="34" charset="0"/>
            </a:endParaRPr>
          </a:p>
        </p:txBody>
      </p:sp>
      <p:sp>
        <p:nvSpPr>
          <p:cNvPr id="4" name="TextBox 3"/>
          <p:cNvSpPr txBox="1"/>
          <p:nvPr/>
        </p:nvSpPr>
        <p:spPr>
          <a:xfrm>
            <a:off x="1802130" y="849630"/>
            <a:ext cx="8216265" cy="5826125"/>
          </a:xfrm>
          <a:prstGeom prst="rect">
            <a:avLst/>
          </a:prstGeom>
          <a:noFill/>
        </p:spPr>
        <p:txBody>
          <a:bodyPr wrap="square" rtlCol="0">
            <a:noAutofit/>
          </a:bodyPr>
          <a:lstStyle/>
          <a:p>
            <a:pPr indent="0">
              <a:buFont typeface="Wingdings" panose="05000000000000000000" pitchFamily="2" charset="2"/>
              <a:buNone/>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Security: Unlike cryptography which encrypts data, steganography hides the existence of data, providing an additional layer of security.</a:t>
            </a: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Covert Communication: It allows secret communication where the very existence of the message can be concealed, often within innocent-looking digital media .</a:t>
            </a: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Capacity: Steganography can embed a significant amount of hidden data within digital files without noticeably altering the cover file, allowing for efficient data hiding .</a:t>
            </a: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Resistance to Attacks: When combined with encryption, steganography provides dual-layer protection, making it resilient against various forms of attacks .</a:t>
            </a: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Versatility: It can be applied to various types of digital media including images, videos, and audio files, offering flexibility in covert communication methods .</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7208" y="732351"/>
            <a:ext cx="11029616" cy="1188720"/>
          </a:xfrm>
        </p:spPr>
        <p:txBody>
          <a:bodyPr anchor="ctr">
            <a:normAutofit/>
          </a:bodyPr>
          <a:lstStyle/>
          <a:p>
            <a:r>
              <a:rPr lang="en-US" dirty="0">
                <a:solidFill>
                  <a:schemeClr val="accent2">
                    <a:lumMod val="50000"/>
                  </a:schemeClr>
                </a:solidFill>
                <a:latin typeface="Eras Bold ITC" panose="020B0907030504020204" pitchFamily="34" charset="0"/>
              </a:rPr>
              <a:t>How did you customize the project and make it your own</a:t>
            </a:r>
            <a:endParaRPr lang="en-US" dirty="0">
              <a:solidFill>
                <a:schemeClr val="accent2">
                  <a:lumMod val="50000"/>
                </a:schemeClr>
              </a:solidFill>
              <a:latin typeface="Eras Bold ITC" panose="020B0907030504020204" pitchFamily="34" charset="0"/>
            </a:endParaRPr>
          </a:p>
        </p:txBody>
      </p:sp>
      <p:pic>
        <p:nvPicPr>
          <p:cNvPr id="6" name="Picture 5"/>
          <p:cNvPicPr>
            <a:picLocks noChangeAspect="1"/>
          </p:cNvPicPr>
          <p:nvPr/>
        </p:nvPicPr>
        <p:blipFill>
          <a:blip r:embed="rId1"/>
          <a:stretch>
            <a:fillRect/>
          </a:stretch>
        </p:blipFill>
        <p:spPr>
          <a:xfrm>
            <a:off x="8512810" y="1756410"/>
            <a:ext cx="3403600" cy="4465320"/>
          </a:xfrm>
          <a:prstGeom prst="rect">
            <a:avLst/>
          </a:prstGeom>
        </p:spPr>
      </p:pic>
      <p:pic>
        <p:nvPicPr>
          <p:cNvPr id="7" name="Picture 6"/>
          <p:cNvPicPr>
            <a:picLocks noChangeAspect="1"/>
          </p:cNvPicPr>
          <p:nvPr/>
        </p:nvPicPr>
        <p:blipFill>
          <a:blip r:embed="rId2"/>
          <a:stretch>
            <a:fillRect/>
          </a:stretch>
        </p:blipFill>
        <p:spPr>
          <a:xfrm>
            <a:off x="4427220" y="1767840"/>
            <a:ext cx="3747135" cy="4632960"/>
          </a:xfrm>
          <a:prstGeom prst="rect">
            <a:avLst/>
          </a:prstGeom>
        </p:spPr>
      </p:pic>
      <p:pic>
        <p:nvPicPr>
          <p:cNvPr id="8" name="Picture 7"/>
          <p:cNvPicPr>
            <a:picLocks noChangeAspect="1"/>
          </p:cNvPicPr>
          <p:nvPr/>
        </p:nvPicPr>
        <p:blipFill>
          <a:blip r:embed="rId3"/>
          <a:stretch>
            <a:fillRect/>
          </a:stretch>
        </p:blipFill>
        <p:spPr>
          <a:xfrm>
            <a:off x="551180" y="1756410"/>
            <a:ext cx="3752215" cy="46443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normAutofit/>
          </a:bodyPr>
          <a:lstStyle/>
          <a:p>
            <a:r>
              <a:rPr lang="en-GB" sz="3600" dirty="0">
                <a:solidFill>
                  <a:schemeClr val="accent2">
                    <a:lumMod val="50000"/>
                  </a:schemeClr>
                </a:solidFill>
                <a:latin typeface="Eras Bold ITC" panose="020B0907030504020204" pitchFamily="34" charset="0"/>
              </a:rPr>
              <a:t>                                    Results</a:t>
            </a:r>
            <a:endParaRPr lang="en-US" sz="3600" dirty="0">
              <a:solidFill>
                <a:schemeClr val="accent2">
                  <a:lumMod val="50000"/>
                </a:schemeClr>
              </a:solidFill>
              <a:latin typeface="Eras Bold ITC" panose="020B0907030504020204" pitchFamily="34" charset="0"/>
            </a:endParaRPr>
          </a:p>
        </p:txBody>
      </p:sp>
      <p:pic>
        <p:nvPicPr>
          <p:cNvPr id="3" name="Picture 2"/>
          <p:cNvPicPr>
            <a:picLocks noChangeAspect="1"/>
          </p:cNvPicPr>
          <p:nvPr>
            <p:custDataLst>
              <p:tags r:id="rId1"/>
            </p:custDataLst>
          </p:nvPr>
        </p:nvPicPr>
        <p:blipFill>
          <a:blip r:embed="rId2"/>
          <a:stretch>
            <a:fillRect/>
          </a:stretch>
        </p:blipFill>
        <p:spPr>
          <a:xfrm>
            <a:off x="881380" y="1683385"/>
            <a:ext cx="10393680" cy="4889500"/>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p : p r o p e r t i e s   x m l n s : p = " h t t p : / / s c h e m a s . m i c r o s o f t . c o m / o f f i c e / 2 0 0 6 / m e t a d a t a / p r o p e r t i e s "   x m l n s : x s i = " h t t p : / / w w w . w 3 . o r g / 2 0 0 1 / X M L S c h e m a - i n s t a n c e "   x m l n s : p c = " h t t p : / / s c h e m a s . m i c r o s o f t . c o m / o f f i c e / i n f o p a t h / 2 0 0 7 / P a r t n e r C o n t r o l s " > < d o c u m e n t M a n a g e m e n t > < S t a t u s   x m l n s = " 7 1 a f 3 2 4 3 - 3 d d 4 - 4 a 8 d - 8 c 0 d - d d 7 6 d a 1 f 0 2 a 5 " > N o t   s t a r t e d < / S t a t u s > < M e d i a S e r v i c e K e y P o i n t s   x m l n s = " 7 1 a f 3 2 4 3 - 3 d d 4 - 4 a 8 d - 8 c 0 d - d d 7 6 d a 1 f 0 2 a 5 "   x s i : n i l = " t r u e " / > < / d o c u m e n t M a n a g e m e n t > < / p : p r o p e r t i e s > 
</file>

<file path=customXml/item2.xml>��< ? x m l   v e r s i o n = " 1 . 0 " ? > < c t : c o n t e n t T y p e S c h e m a   c t : _ = " "   m a : _ = " "   m a : c o n t e n t T y p e N a m e = " D o c u m e n t "   m a : c o n t e n t T y p e I D = " 0 x 0 1 0 1 0 0 7 9 F 1 1 1 E D 3 5 F 8 C C 4 7 9 4 4 9 6 0 9 E 8 A 0 9 2 3 A 6 "   m a : c o n t e n t T y p e V e r s i o n = " 1 2 "   m a : c o n t e n t T y p e D e s c r i p t i o n = " C r e a t e   a   n e w   d o c u m e n t . "   m a : c o n t e n t T y p e S c o p e = " "   m a : v e r s i o n I D = " a 4 1 0 d d 7 f 9 3 c 9 5 3 3 3 f f a 1 b 6 0 e d 6 a d e d d 1 "   x m l n s : c t = " h t t p : / / s c h e m a s . m i c r o s o f t . c o m / o f f i c e / 2 0 0 6 / m e t a d a t a / c o n t e n t T y p e "   x m l n s : m a = " h t t p : / / s c h e m a s . m i c r o s o f t . c o m / o f f i c e / 2 0 0 6 / m e t a d a t a / p r o p e r t i e s / m e t a A t t r i b u t e s " >  
 < x s d : s c h e m a   t a r g e t N a m e s p a c e = " h t t p : / / s c h e m a s . m i c r o s o f t . c o m / o f f i c e / 2 0 0 6 / m e t a d a t a / p r o p e r t i e s "   m a : r o o t = " t r u e "   m a : f i e l d s I D = " a 9 3 6 d 9 b a b a 7 6 a a 3 8 6 6 4 9 3 f e f f 1 6 0 f a a b "   n s 2 : _ = " "   n s 3 : _ = " "   x m l n s : x s d = " h t t p : / / w w w . w 3 . o r g / 2 0 0 1 / X M L S c h e m a "   x m l n s : x s = " h t t p : / / w w w . w 3 . o r g / 2 0 0 1 / X M L S c h e m a "   x m l n s : p = " h t t p : / / s c h e m a s . m i c r o s o f t . c o m / o f f i c e / 2 0 0 6 / m e t a d a t a / p r o p e r t i e s "   x m l n s : n s 2 = " 7 1 a f 3 2 4 3 - 3 d d 4 - 4 a 8 d - 8 c 0 d - d d 7 6 d a 1 f 0 2 a 5 "   x m l n s : n s 3 = " 1 6 c 0 5 7 2 7 - a a 7 5 - 4 e 4 a - 9 b 5 f - 8 a 8 0 a 1 1 6 5 8 9 1 " >  
 < x s d : i m p o r t   n a m e s p a c e = " 7 1 a f 3 2 4 3 - 3 d d 4 - 4 a 8 d - 8 c 0 d - d d 7 6 d a 1 f 0 2 a 5 " / >  
 < x s d : i m p o r t   n a m e s p a c e = " 1 6 c 0 5 7 2 7 - a a 7 5 - 4 e 4 a - 9 b 5 f - 8 a 8 0 a 1 1 6 5 8 9 1 " / >  
 < x s d : e l e m e n t   n a m e = " p r o p e r t i e s " >  
 < x s d : c o m p l e x T y p e >  
 < x s d : s e q u e n c e >  
 < x s d : e l e m e n t   n a m e = " d o c u m e n t M a n a g e m e n t " >  
 < x s d : c o m p l e x T y p e >  
 < x s d : a l l > 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e l e m e n t   r e f = " n s 2 : S t a t u s "   m i n O c c u r s = " 0 " / >  
 < / x s d : a l l >  
 < / x s d : c o m p l e x T y p e >  
 < / x s d : e l e m e n t >  
 < / x s d : s e q u e n c e >  
 < / x s d : c o m p l e x 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i n t e r n a l N a m e = " M e d i a S e r v i c e O C R "   m a : r e a d O n l y = " t r u e " >  
 < x s d : s i m p l e T y p e >  
 < x s d : r e s t r i c t i o n   b a s e = " d m s : N o t e " >  
 < x s d : m a x L e n g t h   v a l u e = " 2 5 5 " / >  
 < / x s d : r e s t r i c t i o n >  
 < / x s d : s i m p l e T y p e >  
 < / x s d : e l e m e n t >  
 < x s d : e l e m e n t   n a m e = " M e d i a S e r v i c e A u t o T a g s "   m a : i n d e x = " 1 1 "   n i l l a b l e = " t r u e "   m a : d i s p l a y N a m e = " M e d i a S e r v i c e A u t o T a g s " 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i n t e r n a l N a m e = " M e d i a S e r v i c e K e y P o i n t s "   m a : r e a d O n l y = " f a l s e " >  
 < x s d : s i m p l e T y p e >  
 < x s d : r e s t r i c t i o n   b a s e = " d m s : N o t e " >  
 < x s d : m a x L e n g t h   v a l u e = " 2 5 5 " / >  
 < / x s d : r e s t r i c t i o n >  
 < / x s d : s i m p l e T y p e >  
 < / x s d : e l e m e n t >  
 < x s d : e l e m e n t   n a m e = " M e d i a S e r v i c e D a t e T a k e n "   m a : i n d e x = " 1 8 "   n i l l a b l e = " t r u e "   m a : d i s p l a y N a m e = " M e d i a S e r v i c e D a t e T a k e n "   m a : h i d d e n = " t r u e "   m a : i n t e r n a l N a m e = " M e d i a S e r v i c e D a t e T a k e n "   m a : r e a d O n l y = " t r u e " >  
 < x s d : s i m p l e T y p e >  
 < x s d : r e s t r i c t i o n   b a s e = " d m s : T e x t " / >  
 < / x s d : s i m p l e T y p e >  
 < / x s d : e l e m e n t >  
 < x s d : e l e m e n t   n a m e = " S t a t u s "   m a : i n d e x = " 1 9 "   n i l l a b l e = " t r u e "   m a : d i s p l a y N a m e = " S t a t u s "   m a : d e f a u l t = " N o t   s t a r t e d "   m a : f o r m a t = " D r o p d o w n "   m a : i n t e r n a l N a m e = " S t a t u s " >  
 < x s d : s i m p l e T y p e >  
 < x s d : r e s t r i c t i o n   b a s e = " d m s : C h o i c e " >  
 < x s d : e n u m e r a t i o n   v a l u e = " N o t   s t a r t e d " / >  
 < x s d : e n u m e r a t i o n   v a l u e = " I n   P r o g r e s s " / >  
 < x s d : e n u m e r a t i o n   v a l u e = " C o m p l e t e d " / >  
 < / x s d : r e s t r i c t i o n >  
 < / x s d : s i m p l e 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i n t e r n a l N a m e = " S h a r e d W i t h D e t a i l s "   m a : r e a d O n l y = " t r u e " >  
 < x s d : s i m p l e T y p e >  
 < x s d : r e s t r i c t i o n   b a s e = " d m s : N o t e " >  
 < x s d : m a x L e n g t h   v a l u e = " 2 5 5 " / >  
 < / x s d : r e s t r i c t i o n > 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3.xml>��< ? m s o - c o n t e n t T y p e ? > < F o r m T e m p l a t e s   x m l n s = " h t t p : / / s c h e m a s . m i c r o s o f t . c o m / s h a r e p o i n t / v 3 / c o n t e n t t y p e / f o r m s " > < D i s p l a y > D o c u m e n t L i b r a r y F o r m < / D i s p l a y > < E d i t > D o c u m e n t L i b r a r y F o r m < / E d i t > < N e w > D o c u m e n t L i b r a r y F o r m < / N e w > < / F o r m T e m p l a t e s > 
</file>

<file path=customXml/itemProps3.xml><?xml version="1.0" encoding="utf-8"?>
<ds:datastoreItem xmlns:ds="http://schemas.openxmlformats.org/officeDocument/2006/customXml" ds:itemID="{8D289AE2-D2AE-49D1-AFAC-3A79F6794255}">
  <ds:schemaRefs/>
</ds:datastoreItem>
</file>

<file path=customXml/itemProps4.xml><?xml version="1.0" encoding="utf-8"?>
<ds:datastoreItem xmlns:ds="http://schemas.openxmlformats.org/officeDocument/2006/customXml" ds:itemID="{41E7CA09-9778-4414-AE97-8064B12DA30E}">
  <ds:schemaRefs/>
</ds:datastoreItem>
</file>

<file path=customXml/itemProps5.xml><?xml version="1.0" encoding="utf-8"?>
<ds:datastoreItem xmlns:ds="http://schemas.openxmlformats.org/officeDocument/2006/customXml" ds:itemID="{927BD4C1-B6B1-4715-ABF9-E660A51A4EA0}">
  <ds:schemaRefs/>
</ds:datastoreItem>
</file>

<file path=docProps/app.xml><?xml version="1.0" encoding="utf-8"?>
<Properties xmlns="http://schemas.openxmlformats.org/officeDocument/2006/extended-properties" xmlns:vt="http://schemas.openxmlformats.org/officeDocument/2006/docPropsVTypes">
  <TotalTime>0</TotalTime>
  <Words>4443</Words>
  <Application>WPS Presentation</Application>
  <PresentationFormat>Widescreen</PresentationFormat>
  <Paragraphs>84</Paragraphs>
  <Slides>11</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11</vt:i4>
      </vt:variant>
    </vt:vector>
  </HeadingPairs>
  <TitlesOfParts>
    <vt:vector size="26" baseType="lpstr">
      <vt:lpstr>Arial</vt:lpstr>
      <vt:lpstr>SimSun</vt:lpstr>
      <vt:lpstr>Wingdings</vt:lpstr>
      <vt:lpstr>Wingdings 2</vt:lpstr>
      <vt:lpstr>Aptos Display</vt:lpstr>
      <vt:lpstr>Segoe Print</vt:lpstr>
      <vt:lpstr>Eras Bold ITC</vt:lpstr>
      <vt:lpstr>Courier New</vt:lpstr>
      <vt:lpstr>Times New Roman</vt:lpstr>
      <vt:lpstr>Franklin Gothic Book</vt:lpstr>
      <vt:lpstr>Franklin Gothic Demi</vt:lpstr>
      <vt:lpstr>Microsoft YaHei</vt:lpstr>
      <vt:lpstr>Arial Unicode MS</vt:lpstr>
      <vt:lpstr>Calibri</vt:lpstr>
      <vt:lpstr>DividendVTI</vt:lpstr>
      <vt:lpstr>            </vt:lpstr>
      <vt:lpstr>   STEGNOGRAPHY </vt:lpstr>
      <vt:lpstr>                                     AGENDA</vt:lpstr>
      <vt:lpstr>                         PROJECT  OVERVIEW</vt:lpstr>
      <vt:lpstr>      WHO ARE THE END USERS of this project?</vt:lpstr>
      <vt:lpstr>      YOUR SOLUTION AND ITS VALUE PROPOSITION</vt:lpstr>
      <vt:lpstr>PowerPoint 演示文稿</vt:lpstr>
      <vt:lpstr>How did you customize the project and make it your own</vt:lpstr>
      <vt:lpstr>                                    Results</vt:lpstr>
      <vt:lpstr>                                       IMAGES</vt:lpstr>
      <vt:lpstr>                                        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chait</cp:lastModifiedBy>
  <cp:revision>4</cp:revision>
  <dcterms:created xsi:type="dcterms:W3CDTF">2021-05-26T16:50:00Z</dcterms:created>
  <dcterms:modified xsi:type="dcterms:W3CDTF">2024-07-15T06:38:52Z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01EAC997F3B848FE9EF5B604BC7FF014_12</vt:lpwstr>
  </property>
  <property fmtid="{D5CDD505-2E9C-101B-9397-08002B2CF9AE}" pid="4" name="KSOProductBuildVer">
    <vt:lpwstr>1033-12.2.0.17153</vt:lpwstr>
  </property>
</Properties>
</file>