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Pujitha2704/Cyber/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Pujitha Bodugu</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IN" altLang="en-US" sz="2000" b="1" dirty="0">
                <a:solidFill>
                  <a:schemeClr val="accent1">
                    <a:lumMod val="75000"/>
                  </a:schemeClr>
                </a:solidFill>
                <a:latin typeface="Arial" panose="020B0604020202020204"/>
                <a:cs typeface="Arial" panose="020B0604020202020204"/>
              </a:rPr>
              <a:t>PBR VITS-CSE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417" y="606066"/>
            <a:ext cx="11029615" cy="4673324"/>
          </a:xfrm>
        </p:spPr>
        <p:txBody>
          <a:bodyPr/>
          <a:lstStyle/>
          <a:p>
            <a:pPr marL="305435" indent="-305435" algn="just"/>
            <a:r>
              <a:rPr lang="en-US" sz="1800" dirty="0">
                <a:ea typeface="+mn-lt"/>
                <a:cs typeface="+mn-lt"/>
                <a:sym typeface="+mn-ea"/>
              </a:rPr>
              <a:t>Enhanced Encryption: Integrate stronger encryption algorithms along with steganography for added security.</a:t>
            </a:r>
            <a:endParaRPr lang="en-US" sz="1800" dirty="0"/>
          </a:p>
          <a:p>
            <a:pPr marL="305435" indent="-305435" algn="just"/>
            <a:r>
              <a:rPr lang="en-US" sz="1800" dirty="0">
                <a:ea typeface="+mn-lt"/>
                <a:cs typeface="+mn-lt"/>
                <a:sym typeface="+mn-ea"/>
              </a:rPr>
              <a:t>Multiple File Formats: Expand support to hide messages in audio, video, and document files.</a:t>
            </a:r>
            <a:endParaRPr lang="en-US" sz="1800"/>
          </a:p>
          <a:p>
            <a:pPr marL="305435" indent="-305435" algn="just"/>
            <a:r>
              <a:rPr lang="en-US" sz="1800" dirty="0">
                <a:ea typeface="+mn-lt"/>
                <a:cs typeface="+mn-lt"/>
                <a:sym typeface="+mn-ea"/>
              </a:rPr>
              <a:t>AI-Based Detection Prevention: Implement AI techniques to make hidden messages even more undetectable.</a:t>
            </a:r>
            <a:endParaRPr lang="en-US" sz="1800"/>
          </a:p>
          <a:p>
            <a:pPr marL="305435" indent="-305435" algn="just"/>
            <a:r>
              <a:rPr lang="en-US" sz="1800" dirty="0">
                <a:ea typeface="+mn-lt"/>
                <a:cs typeface="+mn-lt"/>
                <a:sym typeface="+mn-ea"/>
              </a:rPr>
              <a:t>Cloud &amp; Mobile Integration: Develop a web or mobile app for easy and secure message hiding and retrieval.</a:t>
            </a:r>
            <a:endParaRPr lang="en-US" sz="1800"/>
          </a:p>
          <a:p>
            <a:pPr marL="305435" indent="-305435" algn="just"/>
            <a:r>
              <a:rPr lang="en-US" sz="1800" dirty="0">
                <a:ea typeface="+mn-lt"/>
                <a:cs typeface="+mn-lt"/>
                <a:sym typeface="+mn-ea"/>
              </a:rPr>
              <a:t>Increased Storage Capacity: Optimize algorithms to store larger messages without affecting image quality.</a:t>
            </a:r>
            <a:endParaRPr lang="en-US" sz="1800" dirty="0"/>
          </a:p>
          <a:p>
            <a:pPr marL="305435" indent="-305435" algn="just">
              <a:buNone/>
            </a:pPr>
            <a:endParaRPr lang="en-US" sz="18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sz="4800" b="1">
                <a:solidFill>
                  <a:srgbClr val="002060"/>
                </a:solidFill>
                <a:latin typeface="Arial" panose="020B0604020202020204" pitchFamily="34" charset="0"/>
                <a:cs typeface="Arial" panose="020B0604020202020204" pitchFamily="34" charset="0"/>
              </a:rPr>
              <a:t>THANK YOU</a:t>
            </a:r>
            <a:endParaRPr lang="en-US" sz="4800"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581308" y="482617"/>
            <a:ext cx="11029615" cy="4673324"/>
          </a:xfrm>
        </p:spPr>
        <p:txBody>
          <a:bodyPr/>
          <a:lstStyle/>
          <a:p>
            <a:pPr marL="0" indent="0" algn="just">
              <a:buNone/>
            </a:pPr>
            <a:r>
              <a:rPr lang="en-IN" sz="2800" dirty="0"/>
              <a:t>Traditional encryption methods make data protection obvious, increasing the risk of interception. This project uses image steganography to hide secret messages within images using Least Significant Bit(LSB) encoding. The message remains invisible, ensuring secure and discrete communication. This approach enhances data security without attracting unwanted attention.</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578196" y="258"/>
            <a:ext cx="11613485" cy="5563973"/>
          </a:xfrm>
        </p:spPr>
        <p:txBody>
          <a:bodyPr vert="horz" lIns="91440" tIns="45720" rIns="91440" bIns="45720" rtlCol="0" anchor="ctr">
            <a:noAutofit/>
          </a:bodyPr>
          <a:lstStyle/>
          <a:p>
            <a:pPr marL="305435" indent="-305435">
              <a:buNone/>
            </a:pPr>
            <a:r>
              <a:rPr lang="en-IN" sz="2400" dirty="0">
                <a:ea typeface="+mn-lt"/>
                <a:cs typeface="+mn-lt"/>
                <a:sym typeface="+mn-ea"/>
              </a:rPr>
              <a:t>Programming Language: Python</a:t>
            </a:r>
            <a:endParaRPr lang="en-IN" sz="2400"/>
          </a:p>
          <a:p>
            <a:pPr marL="305435" indent="-305435">
              <a:buNone/>
            </a:pPr>
            <a:r>
              <a:rPr lang="en-IN" sz="2400" dirty="0">
                <a:ea typeface="+mn-lt"/>
                <a:cs typeface="+mn-lt"/>
                <a:sym typeface="+mn-ea"/>
              </a:rPr>
              <a:t>Libraries: OpenCV (cv2) for image processing, OS for file handling</a:t>
            </a:r>
            <a:endParaRPr lang="en-IN" sz="2400"/>
          </a:p>
          <a:p>
            <a:pPr marL="305435" indent="-305435">
              <a:buNone/>
            </a:pPr>
            <a:r>
              <a:rPr lang="en-IN" sz="2400" dirty="0">
                <a:ea typeface="+mn-lt"/>
                <a:cs typeface="+mn-lt"/>
                <a:sym typeface="+mn-ea"/>
              </a:rPr>
              <a:t>Algorithm: Least Significant Bit (LSB) encoding for steganography</a:t>
            </a:r>
            <a:endParaRPr lang="en-IN" sz="2400"/>
          </a:p>
          <a:p>
            <a:pPr marL="305435" indent="-305435">
              <a:buNone/>
            </a:pPr>
            <a:r>
              <a:rPr lang="en-IN" sz="2400" dirty="0">
                <a:ea typeface="+mn-lt"/>
                <a:cs typeface="+mn-lt"/>
                <a:sym typeface="+mn-ea"/>
              </a:rPr>
              <a:t>Platform: Windows</a:t>
            </a:r>
            <a:endParaRPr lang="en-IN" sz="2400"/>
          </a:p>
          <a:p>
            <a:pPr marL="0" indent="0">
              <a:buNone/>
            </a:pPr>
            <a:r>
              <a:rPr lang="en-IN" sz="2400" dirty="0">
                <a:ea typeface="+mn-lt"/>
                <a:cs typeface="+mn-lt"/>
                <a:sym typeface="+mn-ea"/>
              </a:rPr>
              <a:t>Output Format: Encrypted image (JPG) with hidden message</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771801"/>
            <a:ext cx="11029615" cy="4673324"/>
          </a:xfrm>
        </p:spPr>
        <p:txBody>
          <a:bodyPr/>
          <a:lstStyle/>
          <a:p>
            <a:pPr algn="just">
              <a:buNone/>
            </a:pPr>
            <a:r>
              <a:rPr lang="en-IN" sz="2000" dirty="0">
                <a:solidFill>
                  <a:srgbClr val="0F0F0F"/>
                </a:solidFill>
                <a:ea typeface="+mn-lt"/>
                <a:cs typeface="+mn-lt"/>
                <a:sym typeface="+mn-ea"/>
              </a:rPr>
              <a:t>Invisible Encryption: Hides messages within images without altering their visible appearance.</a:t>
            </a:r>
            <a:endParaRPr lang="en-IN" sz="2000"/>
          </a:p>
          <a:p>
            <a:pPr algn="just">
              <a:buNone/>
            </a:pPr>
            <a:r>
              <a:rPr lang="en-IN" sz="2000" dirty="0">
                <a:solidFill>
                  <a:srgbClr val="0F0F0F"/>
                </a:solidFill>
                <a:ea typeface="+mn-lt"/>
                <a:cs typeface="+mn-lt"/>
                <a:sym typeface="+mn-ea"/>
              </a:rPr>
              <a:t>Dual Security: Uses both steganography and password protection for enhanced security.</a:t>
            </a:r>
            <a:endParaRPr lang="en-IN" sz="2000"/>
          </a:p>
          <a:p>
            <a:pPr algn="just">
              <a:buNone/>
            </a:pPr>
            <a:r>
              <a:rPr lang="en-IN" sz="2000" dirty="0">
                <a:solidFill>
                  <a:srgbClr val="0F0F0F"/>
                </a:solidFill>
                <a:ea typeface="+mn-lt"/>
                <a:cs typeface="+mn-lt"/>
                <a:sym typeface="+mn-ea"/>
              </a:rPr>
              <a:t>Lightweight &amp; Fast: Minimal processing time with no need for large encryption keys.</a:t>
            </a:r>
            <a:endParaRPr lang="en-IN" sz="2000"/>
          </a:p>
          <a:p>
            <a:pPr algn="just">
              <a:buNone/>
            </a:pPr>
            <a:r>
              <a:rPr lang="en-IN" sz="2000" dirty="0">
                <a:solidFill>
                  <a:srgbClr val="0F0F0F"/>
                </a:solidFill>
                <a:ea typeface="+mn-lt"/>
                <a:cs typeface="+mn-lt"/>
                <a:sym typeface="+mn-ea"/>
              </a:rPr>
              <a:t>Easy &amp; Accessible: Works on any standard image, making secret communication effortless.</a:t>
            </a:r>
            <a:endParaRPr lang="en-IN" sz="2000"/>
          </a:p>
          <a:p>
            <a:pPr marL="0" indent="0" algn="just">
              <a:buNone/>
            </a:pPr>
            <a:r>
              <a:rPr lang="en-IN" sz="2000" dirty="0">
                <a:solidFill>
                  <a:srgbClr val="0F0F0F"/>
                </a:solidFill>
                <a:ea typeface="+mn-lt"/>
                <a:cs typeface="+mn-lt"/>
                <a:sym typeface="+mn-ea"/>
              </a:rPr>
              <a:t>No Suspicion: Unlike traditional encryption, it doesn’t attract attention or look suspicious.</a:t>
            </a:r>
            <a:endParaRPr lang="en-IN" sz="1800" dirty="0">
              <a:ea typeface="+mn-lt"/>
              <a:cs typeface="+mn-lt"/>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581827" y="872766"/>
            <a:ext cx="11029615" cy="4673324"/>
          </a:xfrm>
        </p:spPr>
        <p:txBody>
          <a:bodyPr/>
          <a:lstStyle/>
          <a:p>
            <a:pPr>
              <a:buNone/>
            </a:pPr>
            <a:r>
              <a:rPr lang="en-IN" sz="2400" dirty="0">
                <a:ea typeface="+mn-lt"/>
                <a:cs typeface="+mn-lt"/>
                <a:sym typeface="+mn-ea"/>
              </a:rPr>
              <a:t>Cybersecurity Professionals – For secure and discreet communication.</a:t>
            </a:r>
            <a:endParaRPr lang="en-IN" sz="2400"/>
          </a:p>
          <a:p>
            <a:pPr>
              <a:buNone/>
            </a:pPr>
            <a:r>
              <a:rPr lang="en-IN" sz="2400" dirty="0">
                <a:ea typeface="+mn-lt"/>
                <a:cs typeface="+mn-lt"/>
                <a:sym typeface="+mn-ea"/>
              </a:rPr>
              <a:t>Journalists &amp; Activists – To share sensitive information without detection.</a:t>
            </a:r>
            <a:endParaRPr lang="en-IN" sz="2400"/>
          </a:p>
          <a:p>
            <a:pPr>
              <a:buNone/>
            </a:pPr>
            <a:r>
              <a:rPr lang="en-IN" sz="2400" dirty="0">
                <a:ea typeface="+mn-lt"/>
                <a:cs typeface="+mn-lt"/>
                <a:sym typeface="+mn-ea"/>
              </a:rPr>
              <a:t>Government &amp; Military – For covert communication and intelligence sharing.</a:t>
            </a:r>
            <a:endParaRPr lang="en-IN" sz="2400"/>
          </a:p>
          <a:p>
            <a:pPr>
              <a:buNone/>
            </a:pPr>
            <a:r>
              <a:rPr lang="en-IN" sz="2400" dirty="0">
                <a:ea typeface="+mn-lt"/>
                <a:cs typeface="+mn-lt"/>
                <a:sym typeface="+mn-ea"/>
              </a:rPr>
              <a:t>Businesses &amp; Corporations – To protect confidential data from competitors.</a:t>
            </a:r>
            <a:endParaRPr lang="en-IN" sz="2400"/>
          </a:p>
          <a:p>
            <a:pPr marL="0" indent="0">
              <a:buNone/>
            </a:pPr>
            <a:r>
              <a:rPr lang="en-IN" sz="2400" dirty="0">
                <a:ea typeface="+mn-lt"/>
                <a:cs typeface="+mn-lt"/>
                <a:sym typeface="+mn-ea"/>
              </a:rPr>
              <a:t>General Users – Anyone needing a private and secure way to exchange messages.</a:t>
            </a:r>
            <a:endParaRPr lang="en-IN" dirty="0"/>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endParaRPr lang="en-IN" dirty="0"/>
          </a:p>
        </p:txBody>
      </p:sp>
      <p:pic>
        <p:nvPicPr>
          <p:cNvPr id="5" name="Content Placeholder 4" descr="A screenshot of a computer&#10;&#10;AI-generated content may be incorrect."/>
          <p:cNvPicPr>
            <a:picLocks noGrp="1" noChangeAspect="1"/>
          </p:cNvPicPr>
          <p:nvPr/>
        </p:nvPicPr>
        <p:blipFill>
          <a:blip r:embed="rId1"/>
          <a:stretch>
            <a:fillRect/>
          </a:stretch>
        </p:blipFill>
        <p:spPr>
          <a:xfrm>
            <a:off x="661359" y="1249924"/>
            <a:ext cx="4385095" cy="2349026"/>
          </a:xfrm>
          <a:prstGeom prst="rect">
            <a:avLst/>
          </a:prstGeom>
        </p:spPr>
      </p:pic>
      <p:pic>
        <p:nvPicPr>
          <p:cNvPr id="4" name="Picture 3" descr="A screenshot of a computer&#10;&#10;AI-generated content may be incorrect."/>
          <p:cNvPicPr>
            <a:picLocks noChangeAspect="1"/>
          </p:cNvPicPr>
          <p:nvPr/>
        </p:nvPicPr>
        <p:blipFill>
          <a:blip r:embed="rId2"/>
          <a:srcRect l="-2361" r="-4250" b="-2586"/>
          <a:stretch>
            <a:fillRect/>
          </a:stretch>
        </p:blipFill>
        <p:spPr>
          <a:xfrm>
            <a:off x="6282690" y="993775"/>
            <a:ext cx="5169535" cy="2605405"/>
          </a:xfrm>
          <a:prstGeom prst="rect">
            <a:avLst/>
          </a:prstGeom>
        </p:spPr>
      </p:pic>
      <p:pic>
        <p:nvPicPr>
          <p:cNvPr id="6" name="Picture 5" descr="A screenshot of a computer&#10;&#10;AI-generated content may be incorrect."/>
          <p:cNvPicPr>
            <a:picLocks noChangeAspect="1"/>
          </p:cNvPicPr>
          <p:nvPr/>
        </p:nvPicPr>
        <p:blipFill>
          <a:blip r:embed="rId3"/>
          <a:stretch>
            <a:fillRect/>
          </a:stretch>
        </p:blipFill>
        <p:spPr>
          <a:xfrm>
            <a:off x="594360" y="3855085"/>
            <a:ext cx="4869180" cy="2653030"/>
          </a:xfrm>
          <a:prstGeom prst="rect">
            <a:avLst/>
          </a:prstGeom>
        </p:spPr>
      </p:pic>
      <p:pic>
        <p:nvPicPr>
          <p:cNvPr id="7" name="Picture 6" descr="A screenshot of a computer&#10;&#10;AI-generated content may be incorrect."/>
          <p:cNvPicPr>
            <a:picLocks noChangeAspect="1"/>
          </p:cNvPicPr>
          <p:nvPr/>
        </p:nvPicPr>
        <p:blipFill>
          <a:blip r:embed="rId4"/>
          <a:stretch>
            <a:fillRect/>
          </a:stretch>
        </p:blipFill>
        <p:spPr>
          <a:xfrm>
            <a:off x="6282690" y="3856355"/>
            <a:ext cx="4733290" cy="25933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285282" y="921026"/>
            <a:ext cx="11029615" cy="4673324"/>
          </a:xfrm>
        </p:spPr>
        <p:txBody>
          <a:bodyPr/>
          <a:lstStyle/>
          <a:p>
            <a:pPr algn="just">
              <a:buNone/>
            </a:pPr>
            <a:r>
              <a:rPr lang="en-IN" dirty="0">
                <a:ea typeface="+mn-lt"/>
                <a:cs typeface="+mn-lt"/>
                <a:sym typeface="+mn-ea"/>
              </a:rPr>
              <a:t>     </a:t>
            </a:r>
            <a:r>
              <a:rPr lang="en-IN" sz="2000" dirty="0">
                <a:ea typeface="+mn-lt"/>
                <a:cs typeface="+mn-lt"/>
                <a:sym typeface="+mn-ea"/>
              </a:rPr>
              <a:t> 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IN" sz="2000"/>
          </a:p>
          <a:p>
            <a:pPr marL="305435" indent="-305435" algn="just">
              <a:buNone/>
            </a:pPr>
            <a:r>
              <a:rPr lang="en-IN" sz="2000" dirty="0">
                <a:ea typeface="+mn-lt"/>
                <a:cs typeface="+mn-lt"/>
                <a:sym typeface="+mn-ea"/>
              </a:rPr>
              <a:t>     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sz="2000" dirty="0"/>
          </a:p>
          <a:p>
            <a:pPr marL="0" indent="0" algn="just">
              <a:buNone/>
            </a:pP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581192" y="-71479"/>
            <a:ext cx="11029615" cy="4673324"/>
          </a:xfrm>
        </p:spPr>
        <p:txBody>
          <a:bodyPr/>
          <a:lstStyle/>
          <a:p>
            <a:pPr marL="0" indent="0">
              <a:buNone/>
            </a:pPr>
            <a:r>
              <a:rPr lang="en-US" altLang="en-US" sz="2400" dirty="0">
                <a:hlinkClick r:id="rId1" tooltip="" action="ppaction://hlinkfile">
                  <a:extLst>
                    <a:ext uri="{DAF060AB-1E55-43B9-8AAB-6FB025537F2F}">
                      <wpsdc:hlinkClr xmlns:wpsdc="http://www.wps.cn/officeDocument/2017/drawingmlCustomData" val="3E8853"/>
                      <wpsdc:folHlinkClr xmlns:wpsdc="http://www.wps.cn/officeDocument/2017/drawingmlCustomData" val="B26B02"/>
                      <wpsdc:hlinkUnderline xmlns:wpsdc="http://www.wps.cn/officeDocument/2017/drawingmlCustomData" val="1"/>
                    </a:ext>
                  </a:extLst>
                </a:hlinkClick>
              </a:rPr>
              <a:t>https://github.com/Pujitha2704/Cyber/tree/main</a:t>
            </a:r>
            <a:endParaRPr lang="en-US" altLang="en-US" sz="24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3073</Words>
  <Application>WPS Presentation</Application>
  <PresentationFormat>Custom</PresentationFormat>
  <Paragraphs>77</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Pujitha Puji</cp:lastModifiedBy>
  <cp:revision>26</cp:revision>
  <dcterms:created xsi:type="dcterms:W3CDTF">2021-05-26T16:50:00Z</dcterms:created>
  <dcterms:modified xsi:type="dcterms:W3CDTF">2025-02-26T12:56:46Z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B2A40ADFAC7A4D919418A90CE68955A5_12</vt:lpwstr>
  </property>
  <property fmtid="{D5CDD505-2E9C-101B-9397-08002B2CF9AE}" pid="4" name="KSOProductBuildVer">
    <vt:lpwstr>1033-12.2.0.19805</vt:lpwstr>
  </property>
</Properties>
</file>