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8" r:id="rId3"/>
    <p:sldId id="271" r:id="rId4"/>
    <p:sldId id="272" r:id="rId5"/>
    <p:sldId id="256" r:id="rId6"/>
    <p:sldId id="260" r:id="rId7"/>
    <p:sldId id="273" r:id="rId8"/>
    <p:sldId id="274" r:id="rId9"/>
    <p:sldId id="262" r:id="rId10"/>
    <p:sldId id="265" r:id="rId11"/>
    <p:sldId id="259" r:id="rId12"/>
    <p:sldId id="266" r:id="rId13"/>
    <p:sldId id="267" r:id="rId14"/>
    <p:sldId id="261" r:id="rId15"/>
    <p:sldId id="275" r:id="rId16"/>
    <p:sldId id="263" r:id="rId17"/>
    <p:sldId id="276" r:id="rId18"/>
  </p:sldIdLst>
  <p:sldSz cx="9144000" cy="5143500" type="screen16x9"/>
  <p:notesSz cx="6858000" cy="9144000"/>
  <p:embeddedFontLst>
    <p:embeddedFont>
      <p:font typeface="Bookman Old Style" panose="02050604050505020204" pitchFamily="18"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107" d="100"/>
          <a:sy n="107" d="100"/>
        </p:scale>
        <p:origin x="706"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86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000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647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31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71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281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5"/>
            <a:ext cx="8229600" cy="1319053"/>
          </a:xfrm>
        </p:spPr>
        <p:txBody>
          <a:bodyPr/>
          <a:lstStyle/>
          <a:p>
            <a:r>
              <a:rPr lang="en-US" sz="3600" dirty="0">
                <a:latin typeface="Times New Roman"/>
                <a:cs typeface="Times New Roman"/>
              </a:rPr>
              <a:t>Advancing Healthcare Privacy with Blockchain and Federated Learning Technologies</a:t>
            </a:r>
            <a:endParaRPr lang="en-US" sz="3600" dirty="0">
              <a:latin typeface="Bookman Old Style" panose="02050604050505020204" pitchFamily="18" charset="0"/>
            </a:endParaRPr>
          </a:p>
        </p:txBody>
      </p:sp>
      <p:sp>
        <p:nvSpPr>
          <p:cNvPr id="3" name="TextBox 2"/>
          <p:cNvSpPr txBox="1"/>
          <p:nvPr/>
        </p:nvSpPr>
        <p:spPr>
          <a:xfrm>
            <a:off x="267767" y="3265616"/>
            <a:ext cx="3405602"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AutoNum type="arabicPeriod"/>
            </a:pPr>
            <a:r>
              <a:rPr lang="en-US" dirty="0">
                <a:latin typeface="Bookman Old Style"/>
              </a:rPr>
              <a:t>Kavya Sree(20eg105433)</a:t>
            </a:r>
          </a:p>
          <a:p>
            <a:pPr marL="342900" indent="-342900">
              <a:buFont typeface="+mj-lt"/>
              <a:buAutoNum type="arabicPeriod"/>
            </a:pPr>
            <a:r>
              <a:rPr lang="en-US" dirty="0" err="1">
                <a:latin typeface="Bookman Old Style"/>
              </a:rPr>
              <a:t>Thumma</a:t>
            </a:r>
            <a:r>
              <a:rPr lang="en-US" dirty="0">
                <a:latin typeface="Bookman Old Style"/>
              </a:rPr>
              <a:t> Pujitha(20eg105446)</a:t>
            </a:r>
          </a:p>
          <a:p>
            <a:pPr marL="342900" indent="-342900">
              <a:buFont typeface="+mj-lt"/>
              <a:buAutoNum type="arabicPeriod"/>
            </a:pPr>
            <a:r>
              <a:rPr lang="en-US" dirty="0">
                <a:latin typeface="Bookman Old Style"/>
              </a:rPr>
              <a:t>Vanga </a:t>
            </a:r>
            <a:r>
              <a:rPr lang="en-US" dirty="0" err="1">
                <a:latin typeface="Bookman Old Style"/>
              </a:rPr>
              <a:t>Akhila</a:t>
            </a:r>
            <a:r>
              <a:rPr lang="en-US" dirty="0">
                <a:latin typeface="Bookman Old Style"/>
              </a:rPr>
              <a:t>(20eg105460</a:t>
            </a:r>
            <a:endParaRPr lang="en-US" dirty="0">
              <a:latin typeface="Bookman Old Style" panose="02050604050505020204" pitchFamily="18" charset="0"/>
            </a:endParaRPr>
          </a:p>
        </p:txBody>
      </p:sp>
      <p:sp>
        <p:nvSpPr>
          <p:cNvPr id="8" name="TextBox 7"/>
          <p:cNvSpPr txBox="1"/>
          <p:nvPr/>
        </p:nvSpPr>
        <p:spPr>
          <a:xfrm>
            <a:off x="5470631" y="3239550"/>
            <a:ext cx="3030431"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a:t>
            </a:r>
            <a:r>
              <a:rPr lang="en-US" dirty="0">
                <a:latin typeface="Bookman Old Style"/>
              </a:rPr>
              <a:t>Dr </a:t>
            </a:r>
            <a:r>
              <a:rPr lang="en-US" dirty="0" err="1">
                <a:latin typeface="Bookman Old Style"/>
              </a:rPr>
              <a:t>Pallam</a:t>
            </a:r>
            <a:r>
              <a:rPr lang="en-US" dirty="0">
                <a:latin typeface="Bookman Old Style"/>
              </a:rPr>
              <a:t> Ravi</a:t>
            </a:r>
            <a:endParaRPr lang="en-US" dirty="0">
              <a:latin typeface="Bookman Old Style" panose="02050604050505020204" pitchFamily="18" charset="0"/>
            </a:endParaRPr>
          </a:p>
          <a:p>
            <a:r>
              <a:rPr lang="en-US" dirty="0">
                <a:latin typeface="Bookman Old Style" panose="02050604050505020204" pitchFamily="18" charset="0"/>
              </a:rPr>
              <a:t>Designation: </a:t>
            </a:r>
            <a:r>
              <a:rPr lang="en-US" dirty="0">
                <a:latin typeface="Bookman Old Style"/>
              </a:rPr>
              <a:t>Assistant professor</a:t>
            </a:r>
            <a:r>
              <a:rPr lang="en-US" dirty="0">
                <a:latin typeface="Bookman Old Style" panose="02050604050505020204" pitchFamily="18" charset="0"/>
              </a:rPr>
              <a:t> </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95AC2157-D944-8523-4E13-25293026887B}"/>
              </a:ext>
            </a:extLst>
          </p:cNvPr>
          <p:cNvSpPr txBox="1"/>
          <p:nvPr/>
        </p:nvSpPr>
        <p:spPr>
          <a:xfrm>
            <a:off x="928688" y="1714500"/>
            <a:ext cx="2064543" cy="1384995"/>
          </a:xfrm>
          <a:prstGeom prst="rect">
            <a:avLst/>
          </a:prstGeom>
          <a:noFill/>
        </p:spPr>
        <p:txBody>
          <a:bodyPr wrap="square" rtlCol="0">
            <a:spAutoFit/>
          </a:bodyPr>
          <a:lstStyle/>
          <a:p>
            <a:pPr marL="285750" indent="-285750">
              <a:buFont typeface="Symbol"/>
              <a:buChar char="•"/>
            </a:pPr>
            <a:r>
              <a:rPr lang="en-US" sz="1400" dirty="0">
                <a:latin typeface="Times New Roman"/>
                <a:cs typeface="Times New Roman"/>
              </a:rPr>
              <a:t>Remix IDE</a:t>
            </a:r>
          </a:p>
          <a:p>
            <a:pPr marL="285750" indent="-285750">
              <a:buFont typeface="Symbol"/>
              <a:buChar char="•"/>
            </a:pPr>
            <a:r>
              <a:rPr lang="en-US" sz="1400" dirty="0">
                <a:latin typeface="Times New Roman"/>
                <a:cs typeface="Times New Roman"/>
              </a:rPr>
              <a:t>Visual Studio code</a:t>
            </a:r>
          </a:p>
          <a:p>
            <a:pPr marL="285750" indent="-285750">
              <a:buFont typeface="Symbol"/>
              <a:buChar char="•"/>
            </a:pPr>
            <a:r>
              <a:rPr lang="en-US" dirty="0">
                <a:latin typeface="Times New Roman"/>
                <a:cs typeface="Times New Roman"/>
              </a:rPr>
              <a:t>Browser</a:t>
            </a:r>
          </a:p>
          <a:p>
            <a:pPr marL="285750" indent="-285750">
              <a:buFont typeface="Symbol"/>
              <a:buChar char="•"/>
            </a:pPr>
            <a:r>
              <a:rPr lang="en-US" sz="1400" dirty="0">
                <a:latin typeface="Times New Roman"/>
                <a:cs typeface="Times New Roman"/>
              </a:rPr>
              <a:t>Meta mask </a:t>
            </a:r>
          </a:p>
          <a:p>
            <a:pPr marL="285750" indent="-285750">
              <a:buFont typeface="Symbol"/>
              <a:buChar char="•"/>
            </a:pPr>
            <a:r>
              <a:rPr lang="en-US" dirty="0">
                <a:latin typeface="Times New Roman"/>
                <a:cs typeface="Times New Roman"/>
              </a:rPr>
              <a:t>React JS</a:t>
            </a:r>
          </a:p>
          <a:p>
            <a:pPr marL="285750" indent="-285750">
              <a:buFont typeface="Symbol"/>
              <a:buChar char="•"/>
            </a:pPr>
            <a:endParaRPr lang="en-US" sz="1400" dirty="0">
              <a:latin typeface="Times New Roman"/>
              <a:cs typeface="Times New Roman"/>
            </a:endParaRPr>
          </a:p>
        </p:txBody>
      </p:sp>
    </p:spTree>
    <p:extLst>
      <p:ext uri="{BB962C8B-B14F-4D97-AF65-F5344CB8AC3E}">
        <p14:creationId xmlns:p14="http://schemas.microsoft.com/office/powerpoint/2010/main" val="2827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AD3A5796-AC00-D574-EECB-4C394BF078CF}"/>
              </a:ext>
            </a:extLst>
          </p:cNvPr>
          <p:cNvPicPr>
            <a:picLocks noChangeAspect="1"/>
          </p:cNvPicPr>
          <p:nvPr/>
        </p:nvPicPr>
        <p:blipFill>
          <a:blip r:embed="rId3"/>
          <a:stretch>
            <a:fillRect/>
          </a:stretch>
        </p:blipFill>
        <p:spPr>
          <a:xfrm>
            <a:off x="1156996" y="695324"/>
            <a:ext cx="5753100" cy="3752851"/>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E38B311C-C814-2E41-C8C0-BD081AE437B8}"/>
              </a:ext>
            </a:extLst>
          </p:cNvPr>
          <p:cNvPicPr>
            <a:picLocks noChangeAspect="1"/>
          </p:cNvPicPr>
          <p:nvPr/>
        </p:nvPicPr>
        <p:blipFill>
          <a:blip r:embed="rId3"/>
          <a:stretch>
            <a:fillRect/>
          </a:stretch>
        </p:blipFill>
        <p:spPr>
          <a:xfrm>
            <a:off x="828676" y="776346"/>
            <a:ext cx="5072062" cy="3331311"/>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734C8FA2-91CB-0963-F408-5E7FEB0644E8}"/>
              </a:ext>
            </a:extLst>
          </p:cNvPr>
          <p:cNvPicPr>
            <a:picLocks noChangeAspect="1"/>
          </p:cNvPicPr>
          <p:nvPr/>
        </p:nvPicPr>
        <p:blipFill>
          <a:blip r:embed="rId3"/>
          <a:stretch>
            <a:fillRect/>
          </a:stretch>
        </p:blipFill>
        <p:spPr>
          <a:xfrm>
            <a:off x="2519363" y="881091"/>
            <a:ext cx="2933296" cy="3381317"/>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424412"/>
            <a:ext cx="6117431" cy="765294"/>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9C9454F6-7B4D-5639-198B-A3337DBA0D9A}"/>
              </a:ext>
            </a:extLst>
          </p:cNvPr>
          <p:cNvSpPr txBox="1"/>
          <p:nvPr/>
        </p:nvSpPr>
        <p:spPr>
          <a:xfrm>
            <a:off x="1028700" y="1571625"/>
            <a:ext cx="6529388" cy="2430345"/>
          </a:xfrm>
          <a:prstGeom prst="rect">
            <a:avLst/>
          </a:prstGeom>
          <a:noFill/>
        </p:spPr>
        <p:txBody>
          <a:bodyPr wrap="square" rtlCol="0">
            <a:spAutoFit/>
          </a:bodyPr>
          <a:lstStyle/>
          <a:p>
            <a:pPr algn="just">
              <a:lnSpc>
                <a:spcPct val="115000"/>
              </a:lnSpc>
              <a:spcAft>
                <a:spcPts val="1000"/>
              </a:spcAft>
            </a:pPr>
            <a:r>
              <a:rPr lang="en-IN" sz="1800" kern="100" dirty="0">
                <a:solidFill>
                  <a:srgbClr val="0D0D0D"/>
                </a:solidFill>
                <a:effectLst/>
                <a:latin typeface="Times New Roman" panose="02020603050405020304" pitchFamily="18" charset="0"/>
                <a:ea typeface="Segoe UI" panose="020B0502040204020203" pitchFamily="34" charset="0"/>
                <a:cs typeface="Gautami" panose="020B0502040204020203" pitchFamily="34" charset="0"/>
              </a:rPr>
              <a:t>Through our experiments, we have demonstrated that our proposed blockchain-based health system offers substantial improvements in privacy, security, and confidentiality compared to traditional centralized systems. By leveraging blockchain technology, we enhance data protection, integrity, and accessibility while fostering trust and transparency in the patient data.</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IN" sz="1800" b="1" kern="100" dirty="0">
                <a:effectLst/>
                <a:latin typeface="Bookman Old Style" panose="02050604050505020204" pitchFamily="18" charset="0"/>
                <a:ea typeface="Calibri" panose="020F0502020204030204" pitchFamily="34" charset="0"/>
                <a:cs typeface="Gautami" panose="020B0502040204020203"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299624"/>
            <a:ext cx="6117431" cy="738664"/>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F9D91520-B6C5-4AE9-E101-A3B60C710EDA}"/>
              </a:ext>
            </a:extLst>
          </p:cNvPr>
          <p:cNvSpPr txBox="1"/>
          <p:nvPr/>
        </p:nvSpPr>
        <p:spPr>
          <a:xfrm>
            <a:off x="992981" y="1143000"/>
            <a:ext cx="7318306" cy="2492990"/>
          </a:xfrm>
          <a:prstGeom prst="rect">
            <a:avLst/>
          </a:prstGeom>
          <a:noFill/>
        </p:spPr>
        <p:txBody>
          <a:bodyPr wrap="square" rtlCol="0">
            <a:spAutoFit/>
          </a:bodyPr>
          <a:lstStyle/>
          <a:p>
            <a:r>
              <a:rPr lang="en-IN" sz="2400" dirty="0"/>
              <a:t>Parameters improved by this method:</a:t>
            </a:r>
          </a:p>
          <a:p>
            <a:endParaRPr lang="en-IN" sz="2400" dirty="0"/>
          </a:p>
          <a:p>
            <a:r>
              <a:rPr lang="en-IN" sz="1800" dirty="0"/>
              <a:t>1.Encryption Key size: 256 bits encryption longer key length for increased security</a:t>
            </a:r>
          </a:p>
          <a:p>
            <a:r>
              <a:rPr lang="en-IN" sz="1800" dirty="0"/>
              <a:t>2.Blockchain technology : Enhanced blockchain with adaptive transaction validation</a:t>
            </a:r>
          </a:p>
          <a:p>
            <a:r>
              <a:rPr lang="en-IN" sz="1800" dirty="0"/>
              <a:t>3.Data trust framework : Comprehensive data trust framework with blockchain auditing</a:t>
            </a:r>
          </a:p>
        </p:txBody>
      </p:sp>
    </p:spTree>
    <p:extLst>
      <p:ext uri="{BB962C8B-B14F-4D97-AF65-F5344CB8AC3E}">
        <p14:creationId xmlns:p14="http://schemas.microsoft.com/office/powerpoint/2010/main" val="157464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50106" y="410966"/>
            <a:ext cx="5724525"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1214439" y="971550"/>
            <a:ext cx="6577680" cy="2400657"/>
          </a:xfrm>
          <a:prstGeom prst="rect">
            <a:avLst/>
          </a:prstGeom>
          <a:noFill/>
        </p:spPr>
        <p:txBody>
          <a:bodyPr wrap="square" rtlCol="0">
            <a:spAutoFit/>
          </a:bodyPr>
          <a:lstStyle/>
          <a:p>
            <a:r>
              <a:rPr lang="en-US" sz="2400" dirty="0"/>
              <a:t>Parameter Formulas:</a:t>
            </a:r>
          </a:p>
          <a:p>
            <a:endParaRPr lang="en-US" dirty="0"/>
          </a:p>
          <a:p>
            <a:r>
              <a:rPr lang="en-US" dirty="0"/>
              <a:t>      1. Block Time(T): </a:t>
            </a:r>
          </a:p>
          <a:p>
            <a:r>
              <a:rPr lang="en-US" dirty="0"/>
              <a:t>             T=Total time / Number of Blocks</a:t>
            </a:r>
          </a:p>
          <a:p>
            <a:r>
              <a:rPr lang="en-US" dirty="0"/>
              <a:t>      2. Network Hash rate(H):</a:t>
            </a:r>
          </a:p>
          <a:p>
            <a:r>
              <a:rPr lang="en-US" dirty="0"/>
              <a:t>             H= Total number of hashes / Total time </a:t>
            </a:r>
          </a:p>
          <a:p>
            <a:r>
              <a:rPr lang="en-US" dirty="0"/>
              <a:t>      3.Transactions Throughput(TP):</a:t>
            </a:r>
          </a:p>
          <a:p>
            <a:r>
              <a:rPr lang="en-US" dirty="0"/>
              <a:t>              TP= Total Transactions/ Total time </a:t>
            </a:r>
          </a:p>
          <a:p>
            <a:r>
              <a:rPr lang="en-US" dirty="0"/>
              <a:t>      4. Latency(L):</a:t>
            </a:r>
          </a:p>
          <a:p>
            <a:r>
              <a:rPr lang="en-US" dirty="0"/>
              <a:t>              L= Total time / Total Processed Transactions</a:t>
            </a:r>
          </a:p>
        </p:txBody>
      </p:sp>
    </p:spTree>
    <p:extLst>
      <p:ext uri="{BB962C8B-B14F-4D97-AF65-F5344CB8AC3E}">
        <p14:creationId xmlns:p14="http://schemas.microsoft.com/office/powerpoint/2010/main" val="19041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2314576" y="1677668"/>
            <a:ext cx="5743574"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48876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480730"/>
            <a:ext cx="6117431" cy="605120"/>
          </a:xfrm>
        </p:spPr>
        <p:txBody>
          <a:bodyPr/>
          <a:lstStyle/>
          <a:p>
            <a:r>
              <a:rPr lang="en-US" sz="3600" dirty="0">
                <a:latin typeface="Bookman Old Style" panose="02050604050505020204" pitchFamily="18" charset="0"/>
              </a:rPr>
              <a:t>   Introduction</a:t>
            </a:r>
          </a:p>
        </p:txBody>
      </p:sp>
      <p:sp>
        <p:nvSpPr>
          <p:cNvPr id="5" name="TextBox 4"/>
          <p:cNvSpPr txBox="1"/>
          <p:nvPr/>
        </p:nvSpPr>
        <p:spPr>
          <a:xfrm>
            <a:off x="1137683" y="1173014"/>
            <a:ext cx="6655982" cy="3139321"/>
          </a:xfrm>
          <a:prstGeom prst="rect">
            <a:avLst/>
          </a:prstGeom>
          <a:noFill/>
        </p:spPr>
        <p:txBody>
          <a:bodyPr wrap="square" rtlCol="0">
            <a:spAutoFit/>
          </a:bodyPr>
          <a:lstStyle/>
          <a:p>
            <a:r>
              <a:rPr lang="en-US" sz="1800" dirty="0"/>
              <a:t>Collaborative Federated Learning combined with Blockchain in healthcare creates a privacy-preserving framework. This synergy allows multiple entities to collaboratively train machine learning models on decentralized data, ensuring data stays local. Blockchain ensures tamper-resistant records and transparent tracking of model updates, enhancing security. Patient privacy is preserved as sensitive health data remains distributed and accessible only for model improvement. This integration addresses privacy concerns while fostering collaborative advancements in healthcare analytics.</a:t>
            </a:r>
          </a:p>
          <a:p>
            <a:endParaRPr lang="en-US" sz="1800" dirty="0"/>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480730"/>
            <a:ext cx="6117431" cy="605120"/>
          </a:xfrm>
        </p:spPr>
        <p:txBody>
          <a:bodyPr/>
          <a:lstStyle/>
          <a:p>
            <a:r>
              <a:rPr lang="en-US" sz="3600" dirty="0">
                <a:latin typeface="Bookman Old Style" panose="02050604050505020204" pitchFamily="18" charset="0"/>
              </a:rPr>
              <a:t>   Need</a:t>
            </a:r>
          </a:p>
        </p:txBody>
      </p:sp>
      <p:sp>
        <p:nvSpPr>
          <p:cNvPr id="5" name="TextBox 4"/>
          <p:cNvSpPr txBox="1"/>
          <p:nvPr/>
        </p:nvSpPr>
        <p:spPr>
          <a:xfrm>
            <a:off x="1137683" y="1173014"/>
            <a:ext cx="6655982" cy="1908215"/>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t>Decentralized Security</a:t>
            </a:r>
            <a:endParaRPr lang="en-US" sz="2000" dirty="0"/>
          </a:p>
          <a:p>
            <a:pPr marL="342900" indent="-342900">
              <a:buFont typeface="Wingdings" panose="05000000000000000000" pitchFamily="2" charset="2"/>
              <a:buChar char="Ø"/>
            </a:pPr>
            <a:r>
              <a:rPr lang="en-GB" sz="2000" dirty="0"/>
              <a:t>Transparent Accountability</a:t>
            </a:r>
          </a:p>
          <a:p>
            <a:pPr marL="342900" indent="-342900">
              <a:buFont typeface="Wingdings" panose="05000000000000000000" pitchFamily="2" charset="2"/>
              <a:buChar char="Ø"/>
            </a:pPr>
            <a:r>
              <a:rPr lang="en-GB" sz="2000" dirty="0"/>
              <a:t>Patient Confidentiality</a:t>
            </a:r>
          </a:p>
          <a:p>
            <a:pPr marL="342900" indent="-342900">
              <a:buFont typeface="Wingdings" panose="05000000000000000000" pitchFamily="2" charset="2"/>
              <a:buChar char="Ø"/>
            </a:pPr>
            <a:r>
              <a:rPr lang="en-GB" sz="2000" dirty="0"/>
              <a:t>Data Ownership Empowerment</a:t>
            </a:r>
          </a:p>
          <a:p>
            <a:pPr marL="342900" indent="-342900">
              <a:buFont typeface="Wingdings" panose="05000000000000000000" pitchFamily="2" charset="2"/>
              <a:buChar char="Ø"/>
            </a:pPr>
            <a:r>
              <a:rPr lang="en-GB" sz="2000" dirty="0"/>
              <a:t>Regulatory Compliance</a:t>
            </a:r>
          </a:p>
          <a:p>
            <a:endParaRPr lang="en-US" sz="1800" dirty="0"/>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91761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480730"/>
            <a:ext cx="6117431" cy="605120"/>
          </a:xfrm>
        </p:spPr>
        <p:txBody>
          <a:bodyPr/>
          <a:lstStyle/>
          <a:p>
            <a:r>
              <a:rPr lang="en-US" sz="3600" dirty="0">
                <a:latin typeface="Bookman Old Style" panose="02050604050505020204" pitchFamily="18" charset="0"/>
              </a:rPr>
              <a:t>   </a:t>
            </a:r>
            <a:r>
              <a:rPr lang="en-GB" sz="3600" dirty="0"/>
              <a:t>APPLICATIONS</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4B7AF91E-C08D-E7C0-809C-0F7DCC7F4B96}"/>
              </a:ext>
            </a:extLst>
          </p:cNvPr>
          <p:cNvSpPr txBox="1"/>
          <p:nvPr/>
        </p:nvSpPr>
        <p:spPr>
          <a:xfrm>
            <a:off x="435769" y="1548581"/>
            <a:ext cx="3915005" cy="1969770"/>
          </a:xfrm>
          <a:prstGeom prst="rect">
            <a:avLst/>
          </a:prstGeom>
          <a:noFill/>
        </p:spPr>
        <p:txBody>
          <a:bodyPr wrap="square" rtlCol="0">
            <a:spAutoFit/>
          </a:bodyPr>
          <a:lstStyle/>
          <a:p>
            <a:pPr marL="285750" indent="-285750">
              <a:buFont typeface="Arial" panose="020B0604020202020204" pitchFamily="34" charset="0"/>
              <a:buChar char="•"/>
            </a:pPr>
            <a:r>
              <a:rPr lang="en-GB" sz="1800" dirty="0"/>
              <a:t>Clinical Research</a:t>
            </a:r>
          </a:p>
          <a:p>
            <a:pPr marL="285750" indent="-285750">
              <a:buFont typeface="Arial" panose="020B0604020202020204" pitchFamily="34" charset="0"/>
              <a:buChar char="•"/>
            </a:pPr>
            <a:r>
              <a:rPr lang="en-GB" sz="1800" dirty="0"/>
              <a:t>Disease Prediction and Prevention</a:t>
            </a:r>
          </a:p>
          <a:p>
            <a:pPr marL="285750" indent="-285750">
              <a:buFont typeface="Arial" panose="020B0604020202020204" pitchFamily="34" charset="0"/>
              <a:buChar char="•"/>
            </a:pPr>
            <a:r>
              <a:rPr lang="en-GB" sz="1800" dirty="0"/>
              <a:t>Drug Discovery</a:t>
            </a:r>
          </a:p>
          <a:p>
            <a:pPr marL="285750" indent="-285750">
              <a:buFont typeface="Arial" panose="020B0604020202020204" pitchFamily="34" charset="0"/>
              <a:buChar char="•"/>
            </a:pPr>
            <a:r>
              <a:rPr lang="en-GB" sz="1800" dirty="0"/>
              <a:t>Interoperable Health Records</a:t>
            </a:r>
          </a:p>
          <a:p>
            <a:pPr marL="285750" indent="-285750">
              <a:buFont typeface="Arial" panose="020B0604020202020204" pitchFamily="34" charset="0"/>
              <a:buChar char="•"/>
            </a:pPr>
            <a:r>
              <a:rPr lang="en-GB" sz="1800" dirty="0"/>
              <a:t>Remote Patient Monitoring</a:t>
            </a:r>
          </a:p>
          <a:p>
            <a:endParaRPr lang="en-IN" dirty="0"/>
          </a:p>
        </p:txBody>
      </p:sp>
      <p:pic>
        <p:nvPicPr>
          <p:cNvPr id="7" name="Picture 6">
            <a:extLst>
              <a:ext uri="{FF2B5EF4-FFF2-40B4-BE49-F238E27FC236}">
                <a16:creationId xmlns:a16="http://schemas.microsoft.com/office/drawing/2014/main" id="{2F90CB24-310B-AECD-6D99-1BF7E8665FB9}"/>
              </a:ext>
            </a:extLst>
          </p:cNvPr>
          <p:cNvPicPr>
            <a:picLocks noChangeAspect="1"/>
          </p:cNvPicPr>
          <p:nvPr/>
        </p:nvPicPr>
        <p:blipFill>
          <a:blip r:embed="rId3"/>
          <a:stretch>
            <a:fillRect/>
          </a:stretch>
        </p:blipFill>
        <p:spPr>
          <a:xfrm>
            <a:off x="4257085" y="1014071"/>
            <a:ext cx="4243184" cy="3657917"/>
          </a:xfrm>
          <a:prstGeom prst="rect">
            <a:avLst/>
          </a:prstGeom>
        </p:spPr>
      </p:pic>
    </p:spTree>
    <p:extLst>
      <p:ext uri="{BB962C8B-B14F-4D97-AF65-F5344CB8AC3E}">
        <p14:creationId xmlns:p14="http://schemas.microsoft.com/office/powerpoint/2010/main" val="279266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464574"/>
            <a:ext cx="6473850" cy="671052"/>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3016210"/>
          </a:xfrm>
          <a:prstGeom prst="rect">
            <a:avLst/>
          </a:prstGeom>
          <a:noFill/>
        </p:spPr>
        <p:txBody>
          <a:bodyPr wrap="square" rtlCol="0">
            <a:spAutoFit/>
          </a:bodyPr>
          <a:lstStyle/>
          <a:p>
            <a:r>
              <a:rPr lang="en-US" sz="1600" dirty="0">
                <a:latin typeface="Bookman Old Style"/>
                <a:cs typeface="Times New Roman"/>
              </a:rPr>
              <a:t>In the healthcare sector, the management and sharing of sensitive patient data pose significant privacy and security challenges. Current systems often lack robust mechanisms to ensure data confidentiality while facilitating efficient data exchange. This project addresses these issues by integrating blockchain and federated learning technologies. These innovations aim to enhance data security, preserve patient privacy, and improve data sharing efficiency across various healthcare platforms, overcoming the limitations of traditional healthcare data management systems in a rapidly evolving digital landscape</a:t>
            </a:r>
            <a:endParaRPr lang="en-US" sz="1600" dirty="0">
              <a:latin typeface="Bookman Old Style"/>
            </a:endParaRPr>
          </a:p>
          <a:p>
            <a:endParaRPr lang="en-US"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64481" y="227211"/>
            <a:ext cx="4988719" cy="594320"/>
          </a:xfrm>
        </p:spPr>
        <p:txBody>
          <a:bodyPr/>
          <a:lstStyle/>
          <a:p>
            <a:r>
              <a:rPr lang="en-US" sz="3600" dirty="0">
                <a:latin typeface="Bookman Old Style" panose="02050604050505020204" pitchFamily="18" charset="0"/>
              </a:rPr>
              <a:t>Problem illustration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D4F3C557-D552-0095-6B11-9137426753C6}"/>
              </a:ext>
            </a:extLst>
          </p:cNvPr>
          <p:cNvPicPr>
            <a:picLocks noChangeAspect="1"/>
          </p:cNvPicPr>
          <p:nvPr/>
        </p:nvPicPr>
        <p:blipFill>
          <a:blip r:embed="rId3"/>
          <a:stretch>
            <a:fillRect/>
          </a:stretch>
        </p:blipFill>
        <p:spPr>
          <a:xfrm>
            <a:off x="2078348" y="1093270"/>
            <a:ext cx="4474852" cy="3100387"/>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4C8EE24B-604B-75D1-DB35-AF8461A04724}"/>
              </a:ext>
            </a:extLst>
          </p:cNvPr>
          <p:cNvSpPr txBox="1"/>
          <p:nvPr/>
        </p:nvSpPr>
        <p:spPr>
          <a:xfrm>
            <a:off x="1221581" y="1278731"/>
            <a:ext cx="5285421" cy="2246769"/>
          </a:xfrm>
          <a:prstGeom prst="rect">
            <a:avLst/>
          </a:prstGeom>
          <a:noFill/>
        </p:spPr>
        <p:txBody>
          <a:bodyPr wrap="none" rtlCol="0">
            <a:spAutoFit/>
          </a:bodyPr>
          <a:lstStyle/>
          <a:p>
            <a:r>
              <a:rPr lang="en-US" sz="1400" u="sng" dirty="0">
                <a:latin typeface="Bookman Old Style"/>
                <a:ea typeface="Trebuchet MS"/>
              </a:rPr>
              <a:t>Healthcare Privacy System</a:t>
            </a:r>
            <a:r>
              <a:rPr lang="en-US" sz="1400" dirty="0">
                <a:latin typeface="Bookman Old Style"/>
                <a:ea typeface="Trebuchet MS"/>
              </a:rPr>
              <a:t>:-</a:t>
            </a:r>
          </a:p>
          <a:p>
            <a:endParaRPr lang="en-US" sz="1400" dirty="0">
              <a:latin typeface="Bookman Old Style" panose="02050604050505020204" pitchFamily="18" charset="0"/>
              <a:ea typeface="Trebuchet MS"/>
            </a:endParaRPr>
          </a:p>
          <a:p>
            <a:r>
              <a:rPr lang="en-US" sz="1400" dirty="0">
                <a:latin typeface="Bookman Old Style"/>
                <a:ea typeface="Trebuchet MS"/>
              </a:rPr>
              <a:t>Step-1: Data Collection and Preprocessing</a:t>
            </a:r>
          </a:p>
          <a:p>
            <a:r>
              <a:rPr lang="en-US" sz="1400" dirty="0">
                <a:latin typeface="Bookman Old Style"/>
                <a:ea typeface="Trebuchet MS"/>
              </a:rPr>
              <a:t>Step-2: Selection of Blockchain Technology</a:t>
            </a:r>
          </a:p>
          <a:p>
            <a:r>
              <a:rPr lang="en-US" sz="1400" dirty="0">
                <a:latin typeface="Bookman Old Style"/>
                <a:ea typeface="Trebuchet MS"/>
              </a:rPr>
              <a:t>Step-3: Designing the Federated Learning Framework</a:t>
            </a:r>
          </a:p>
          <a:p>
            <a:r>
              <a:rPr lang="en-US" sz="1400" dirty="0">
                <a:latin typeface="Bookman Old Style"/>
                <a:ea typeface="Trebuchet MS"/>
              </a:rPr>
              <a:t>Step-4: Integration of Blockchain with Federated Learning</a:t>
            </a:r>
          </a:p>
          <a:p>
            <a:r>
              <a:rPr lang="en-US" sz="1400" dirty="0">
                <a:latin typeface="Bookman Old Style"/>
                <a:ea typeface="Trebuchet MS"/>
              </a:rPr>
              <a:t>Step-5: Data Preprocessing </a:t>
            </a:r>
          </a:p>
          <a:p>
            <a:r>
              <a:rPr lang="en-US" sz="1400" dirty="0">
                <a:latin typeface="Bookman Old Style"/>
                <a:ea typeface="Trebuchet MS"/>
              </a:rPr>
              <a:t>Step-6</a:t>
            </a:r>
            <a:r>
              <a:rPr lang="en-US" sz="1400" dirty="0">
                <a:latin typeface="Calibri"/>
                <a:ea typeface="Trebuchet MS"/>
                <a:cs typeface="Calibri"/>
              </a:rPr>
              <a:t> :</a:t>
            </a:r>
            <a:r>
              <a:rPr lang="en-US" sz="1400" dirty="0">
                <a:latin typeface="Bookman Old Style"/>
                <a:ea typeface="Trebuchet MS"/>
              </a:rPr>
              <a:t>Model Evaluation and Validation</a:t>
            </a:r>
          </a:p>
          <a:p>
            <a:r>
              <a:rPr lang="en-US" sz="1400" dirty="0">
                <a:latin typeface="Bookman Old Style"/>
                <a:ea typeface="Trebuchet MS"/>
              </a:rPr>
              <a:t>Step-7:</a:t>
            </a:r>
            <a:r>
              <a:rPr lang="en-US" sz="1400" dirty="0">
                <a:latin typeface="Calibri"/>
                <a:ea typeface="Trebuchet MS"/>
                <a:cs typeface="Calibri"/>
              </a:rPr>
              <a:t> </a:t>
            </a:r>
            <a:r>
              <a:rPr lang="en-US" sz="1400" dirty="0">
                <a:latin typeface="Bookman Old Style"/>
                <a:ea typeface="Trebuchet MS"/>
              </a:rPr>
              <a:t>Deployment and Real-world Testing</a:t>
            </a:r>
          </a:p>
          <a:p>
            <a:endParaRPr lang="en-IN" dirty="0"/>
          </a:p>
        </p:txBody>
      </p:sp>
    </p:spTree>
    <p:extLst>
      <p:ext uri="{BB962C8B-B14F-4D97-AF65-F5344CB8AC3E}">
        <p14:creationId xmlns:p14="http://schemas.microsoft.com/office/powerpoint/2010/main" val="15514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64481" y="227211"/>
            <a:ext cx="4988719" cy="594320"/>
          </a:xfrm>
        </p:spPr>
        <p:txBody>
          <a:bodyPr/>
          <a:lstStyle/>
          <a:p>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Sensors | Free Full-Text | Empowering Precision Medicine ...">
            <a:extLst>
              <a:ext uri="{FF2B5EF4-FFF2-40B4-BE49-F238E27FC236}">
                <a16:creationId xmlns:a16="http://schemas.microsoft.com/office/drawing/2014/main" id="{D677A04A-A053-76AB-FF59-3D947CAD3B19}"/>
              </a:ext>
            </a:extLst>
          </p:cNvPr>
          <p:cNvPicPr>
            <a:picLocks noChangeAspect="1"/>
          </p:cNvPicPr>
          <p:nvPr/>
        </p:nvPicPr>
        <p:blipFill>
          <a:blip r:embed="rId3"/>
          <a:stretch>
            <a:fillRect/>
          </a:stretch>
        </p:blipFill>
        <p:spPr>
          <a:xfrm>
            <a:off x="1059972" y="851375"/>
            <a:ext cx="7024055" cy="3440751"/>
          </a:xfrm>
          <a:prstGeom prst="rect">
            <a:avLst/>
          </a:prstGeom>
        </p:spPr>
      </p:pic>
    </p:spTree>
    <p:extLst>
      <p:ext uri="{BB962C8B-B14F-4D97-AF65-F5344CB8AC3E}">
        <p14:creationId xmlns:p14="http://schemas.microsoft.com/office/powerpoint/2010/main" val="416357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684230" y="745840"/>
            <a:ext cx="1099981" cy="307777"/>
          </a:xfrm>
          <a:prstGeom prst="rect">
            <a:avLst/>
          </a:prstGeom>
          <a:noFill/>
        </p:spPr>
        <p:txBody>
          <a:bodyPr wrap="none" rtlCol="0">
            <a:spAutoFit/>
          </a:bodyPr>
          <a:lstStyle/>
          <a:p>
            <a:r>
              <a:rPr lang="en-US" dirty="0"/>
              <a:t>Illustration :</a:t>
            </a:r>
          </a:p>
        </p:txBody>
      </p:sp>
      <p:pic>
        <p:nvPicPr>
          <p:cNvPr id="6" name="Picture 5" descr="A diagram of a blockchain system&#10;&#10;Description automatically generated">
            <a:extLst>
              <a:ext uri="{FF2B5EF4-FFF2-40B4-BE49-F238E27FC236}">
                <a16:creationId xmlns:a16="http://schemas.microsoft.com/office/drawing/2014/main" id="{6FEEDF66-360B-4F25-27DB-0284C8E57E63}"/>
              </a:ext>
            </a:extLst>
          </p:cNvPr>
          <p:cNvPicPr>
            <a:picLocks noChangeAspect="1"/>
          </p:cNvPicPr>
          <p:nvPr/>
        </p:nvPicPr>
        <p:blipFill>
          <a:blip r:embed="rId3"/>
          <a:stretch>
            <a:fillRect/>
          </a:stretch>
        </p:blipFill>
        <p:spPr>
          <a:xfrm>
            <a:off x="684230" y="1089565"/>
            <a:ext cx="7720643" cy="3606410"/>
          </a:xfrm>
          <a:prstGeom prst="rect">
            <a:avLst/>
          </a:prstGeom>
        </p:spPr>
      </p:pic>
    </p:spTree>
    <p:extLst>
      <p:ext uri="{BB962C8B-B14F-4D97-AF65-F5344CB8AC3E}">
        <p14:creationId xmlns:p14="http://schemas.microsoft.com/office/powerpoint/2010/main" val="286441933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2748</TotalTime>
  <Words>603</Words>
  <Application>Microsoft Office PowerPoint</Application>
  <PresentationFormat>On-screen Show (16:9)</PresentationFormat>
  <Paragraphs>102</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Symbol</vt:lpstr>
      <vt:lpstr>Trebuchet MS</vt:lpstr>
      <vt:lpstr>Noto Sans Symbols</vt:lpstr>
      <vt:lpstr>Calibri</vt:lpstr>
      <vt:lpstr>Times New Roman</vt:lpstr>
      <vt:lpstr>Bookman Old Style</vt:lpstr>
      <vt:lpstr>Wingdings</vt:lpstr>
      <vt:lpstr>1_Office Theme</vt:lpstr>
      <vt:lpstr>Advancing Healthcare Privacy with Blockchain and Federated Learning Technologies</vt:lpstr>
      <vt:lpstr>   Introduction</vt:lpstr>
      <vt:lpstr>   Need</vt:lpstr>
      <vt:lpstr>   APPLICATIONS</vt:lpstr>
      <vt:lpstr>Problem Statement</vt:lpstr>
      <vt:lpstr>Problem illustration</vt:lpstr>
      <vt:lpstr>Proposed Method</vt:lpstr>
      <vt:lpstr>PowerPoint Presentation</vt:lpstr>
      <vt:lpstr>Proposed Method</vt:lpstr>
      <vt:lpstr>Experiment Environment </vt:lpstr>
      <vt:lpstr>Experiment Screen shorts </vt:lpstr>
      <vt:lpstr>Experiment Results </vt:lpstr>
      <vt:lpstr>Experiment Results </vt:lpstr>
      <vt:lpstr>Finding </vt:lpstr>
      <vt:lpstr>Justification  </vt:lpstr>
      <vt:lpstr>Justification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Pujitha Reddy</cp:lastModifiedBy>
  <cp:revision>15</cp:revision>
  <dcterms:modified xsi:type="dcterms:W3CDTF">2024-03-25T11:36:33Z</dcterms:modified>
</cp:coreProperties>
</file>