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0ef4768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0ef4768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0f32f7e6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0f32f7e6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0ed1d25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0ed1d25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0f32f7e6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0f32f7e6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85975"/>
            <a:ext cx="8520600" cy="14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548640" marR="548640" rtl="0" algn="ctr">
              <a:spcBef>
                <a:spcPts val="1800"/>
              </a:spcBef>
              <a:spcAft>
                <a:spcPts val="1800"/>
              </a:spcAft>
              <a:buNone/>
            </a:pPr>
            <a:r>
              <a:rPr i="1" lang="en" sz="27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E-commerce Product Recommendation System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   Submitted By:</a:t>
            </a:r>
            <a:r>
              <a:rPr lang="en" sz="1392">
                <a:latin typeface="Times New Roman"/>
                <a:ea typeface="Times New Roman"/>
                <a:cs typeface="Times New Roman"/>
                <a:sym typeface="Times New Roman"/>
              </a:rPr>
              <a:t>    Anwitha Arbi (07700005478), Pujitha Kallu(W653660)</a:t>
            </a:r>
            <a:endParaRPr i="1" sz="2700">
              <a:solidFill>
                <a:srgbClr val="4472C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256450"/>
            <a:ext cx="8520600" cy="28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i="1" lang="en" sz="7600">
                <a:solidFill>
                  <a:srgbClr val="E69138"/>
                </a:solidFill>
              </a:rPr>
              <a:t>Challenges:</a:t>
            </a:r>
            <a:endParaRPr b="1" i="1" sz="7600">
              <a:solidFill>
                <a:srgbClr val="E6913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2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00"/>
              <a:t>Lack of explicit ratings in e-commerce settings</a:t>
            </a:r>
            <a:endParaRPr sz="52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00"/>
              <a:t>Cold Start Problem: Recommending for new users or items with minimal interaction data.</a:t>
            </a:r>
            <a:endParaRPr sz="52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00"/>
              <a:t>Need for accurate and personalized recommendations</a:t>
            </a:r>
            <a:endParaRPr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i="1" lang="en" sz="7600">
                <a:solidFill>
                  <a:srgbClr val="E69138"/>
                </a:solidFill>
              </a:rPr>
              <a:t>Objectives</a:t>
            </a:r>
            <a:r>
              <a:rPr b="1" i="1" lang="en" sz="7046">
                <a:solidFill>
                  <a:srgbClr val="F6B26B"/>
                </a:solidFill>
              </a:rPr>
              <a:t>:</a:t>
            </a:r>
            <a:endParaRPr b="1" i="1" sz="7046">
              <a:solidFill>
                <a:srgbClr val="F6B26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2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00"/>
              <a:t>Develop a recommendation system using model-based approaches</a:t>
            </a:r>
            <a:endParaRPr sz="52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00"/>
              <a:t>Promote diverse recommendations to maintain user interest and engagement.</a:t>
            </a:r>
            <a:endParaRPr sz="52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00"/>
              <a:t>Improve accuracy and runtime efficiency of recommendations</a:t>
            </a:r>
            <a:endParaRPr sz="5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548640" marR="548640" rtl="0" algn="ctr"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i="1" lang="en" sz="27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E-commerce Product Recommendation System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i="1" lang="en" sz="5200">
                <a:solidFill>
                  <a:srgbClr val="E06666"/>
                </a:solidFill>
              </a:rPr>
              <a:t>Methods</a:t>
            </a:r>
            <a:r>
              <a:rPr lang="en" sz="5200"/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7600">
                <a:solidFill>
                  <a:srgbClr val="E69138"/>
                </a:solidFill>
              </a:rPr>
              <a:t>Rank-Based</a:t>
            </a:r>
            <a:r>
              <a:rPr lang="en"/>
              <a:t> </a:t>
            </a:r>
            <a:r>
              <a:rPr b="1" i="1" lang="en" sz="7600">
                <a:solidFill>
                  <a:srgbClr val="E69138"/>
                </a:solidFill>
              </a:rPr>
              <a:t>Recommendation System:</a:t>
            </a:r>
            <a:endParaRPr b="1" i="1" sz="7600">
              <a:solidFill>
                <a:srgbClr val="E69138"/>
              </a:solidFill>
            </a:endParaRPr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00"/>
              <a:t>Uses simple metrics like best-seller lists.</a:t>
            </a:r>
            <a:endParaRPr sz="5200"/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00"/>
              <a:t>Ranks products based on popularity or other predefined criteria.</a:t>
            </a:r>
            <a:endParaRPr b="1" i="1" sz="7600">
              <a:solidFill>
                <a:srgbClr val="E6913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7600">
              <a:solidFill>
                <a:srgbClr val="E6913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7600">
                <a:solidFill>
                  <a:srgbClr val="E69138"/>
                </a:solidFill>
              </a:rPr>
              <a:t>Model-Based Recommendation System:</a:t>
            </a:r>
            <a:endParaRPr/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00"/>
              <a:t>Provide personalized recommendations based on user’s past behavior and preferences..</a:t>
            </a:r>
            <a:endParaRPr sz="5200"/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00"/>
              <a:t>Matrix Factorization (MF) and Singular Value Decomposition (SVD) to capture latent factors.</a:t>
            </a:r>
            <a:endParaRPr sz="52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7600">
                <a:solidFill>
                  <a:srgbClr val="E69138"/>
                </a:solidFill>
              </a:rPr>
              <a:t>User-Based Recommendation System:</a:t>
            </a:r>
            <a:endParaRPr/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00"/>
              <a:t>Provide personalized and relevant recommendations based on similar users.</a:t>
            </a:r>
            <a:endParaRPr sz="5200"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00"/>
              <a:t>Similarity score is calculated using KNN Algorithm using cosine similarity measure</a:t>
            </a:r>
            <a:r>
              <a:rPr lang="en" sz="5200"/>
              <a:t>.</a:t>
            </a:r>
            <a:endParaRPr sz="52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548640" marR="548640" rtl="0" algn="ctr">
              <a:spcBef>
                <a:spcPts val="1800"/>
              </a:spcBef>
              <a:spcAft>
                <a:spcPts val="1800"/>
              </a:spcAft>
              <a:buNone/>
            </a:pPr>
            <a:r>
              <a:rPr i="1" lang="en" sz="27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E-commerce Product Recommendation System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17725"/>
            <a:ext cx="8520600" cy="3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5200">
                <a:solidFill>
                  <a:srgbClr val="E06666"/>
                </a:solidFill>
              </a:rPr>
              <a:t>Results: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i="1" lang="en" sz="7600">
                <a:solidFill>
                  <a:srgbClr val="E69138"/>
                </a:solidFill>
              </a:rPr>
              <a:t>Rank-Based:</a:t>
            </a:r>
            <a:endParaRPr/>
          </a:p>
          <a:p>
            <a:pPr indent="-31115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200"/>
              <a:t>Easy to implement and computationally efficient.</a:t>
            </a:r>
            <a:endParaRPr sz="5200"/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00"/>
              <a:t>Effective for general recommendations but lacks personalization.</a:t>
            </a:r>
            <a:endParaRPr sz="5200"/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00"/>
              <a:t>Addresses the challenges encountered with Cold-start problem.</a:t>
            </a:r>
            <a:endParaRPr sz="5200"/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i="1" lang="en" sz="7600">
                <a:solidFill>
                  <a:srgbClr val="E69138"/>
                </a:solidFill>
              </a:rPr>
              <a:t>Model-Based:</a:t>
            </a:r>
            <a:endParaRPr/>
          </a:p>
          <a:p>
            <a:pPr indent="-31115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200"/>
              <a:t>Achieves higher accuracy with advanced algorithms like Matrix Factorization.</a:t>
            </a:r>
            <a:endParaRPr sz="5200"/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00"/>
              <a:t>Better handles large-scale data and sparse interactions using SVD.</a:t>
            </a:r>
            <a:endParaRPr sz="5200"/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00"/>
              <a:t>Hyperparameter</a:t>
            </a:r>
            <a:r>
              <a:rPr lang="en" sz="5200"/>
              <a:t> tuning using GridSearchCV and cross validation slightly improved the performance.</a:t>
            </a:r>
            <a:endParaRPr sz="5200"/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7600">
                <a:solidFill>
                  <a:srgbClr val="E69138"/>
                </a:solidFill>
              </a:rPr>
              <a:t>User-Based:</a:t>
            </a:r>
            <a:endParaRPr/>
          </a:p>
          <a:p>
            <a:pPr indent="-31115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200"/>
              <a:t>Leverages similarities among users for personalized recommendations.</a:t>
            </a:r>
            <a:endParaRPr sz="5200"/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00"/>
              <a:t>Performance of the model increased considerably due to hyperparameter tuning.</a:t>
            </a:r>
            <a:endParaRPr sz="5200"/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00"/>
              <a:t>Performs well with dense interaction data but faces scalability issues with large datasets.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0" y="744575"/>
            <a:ext cx="8520600" cy="9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548640" marR="548640" rtl="0" algn="ctr">
              <a:spcBef>
                <a:spcPts val="1800"/>
              </a:spcBef>
              <a:spcAft>
                <a:spcPts val="1800"/>
              </a:spcAft>
              <a:buNone/>
            </a:pPr>
            <a:r>
              <a:rPr i="1" lang="en" sz="27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E-commerce Product Recommendation System </a:t>
            </a:r>
            <a:endParaRPr i="1" sz="2700">
              <a:solidFill>
                <a:srgbClr val="4472C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1881150"/>
            <a:ext cx="8520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5500">
                <a:solidFill>
                  <a:srgbClr val="E06666"/>
                </a:solidFill>
              </a:rPr>
              <a:t>Data Set: </a:t>
            </a:r>
            <a:endParaRPr b="1" i="1" sz="5500">
              <a:solidFill>
                <a:srgbClr val="E06666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5500">
              <a:solidFill>
                <a:srgbClr val="E06666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5500">
                <a:solidFill>
                  <a:srgbClr val="E69138"/>
                </a:solidFill>
              </a:rPr>
              <a:t>Source</a:t>
            </a:r>
            <a:r>
              <a:rPr i="1" lang="en" sz="5500">
                <a:solidFill>
                  <a:srgbClr val="E06666"/>
                </a:solidFill>
              </a:rPr>
              <a:t>: </a:t>
            </a:r>
            <a:r>
              <a:rPr lang="en" sz="5500"/>
              <a:t>Amazon Ratings Dataset- Kaggle</a:t>
            </a:r>
            <a:endParaRPr sz="55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5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i="1" lang="en" sz="5500">
                <a:solidFill>
                  <a:srgbClr val="E69138"/>
                </a:solidFill>
              </a:rPr>
              <a:t>Size</a:t>
            </a:r>
            <a:r>
              <a:rPr i="1" lang="en" sz="5500">
                <a:solidFill>
                  <a:srgbClr val="E06666"/>
                </a:solidFill>
              </a:rPr>
              <a:t>:</a:t>
            </a:r>
            <a:endParaRPr i="1" sz="5500">
              <a:solidFill>
                <a:srgbClr val="E06666"/>
              </a:solidFill>
            </a:endParaRPr>
          </a:p>
          <a:p>
            <a:pPr indent="-315912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500"/>
              <a:t>    Total Rows</a:t>
            </a:r>
            <a:r>
              <a:rPr lang="en" sz="5500"/>
              <a:t>: 7824482</a:t>
            </a:r>
            <a:endParaRPr sz="5500"/>
          </a:p>
          <a:p>
            <a:pPr indent="-315912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500"/>
              <a:t>    Number of users: 1540</a:t>
            </a:r>
            <a:endParaRPr sz="5500"/>
          </a:p>
          <a:p>
            <a:pPr indent="-315912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500"/>
              <a:t>    Products: 48,190</a:t>
            </a:r>
            <a:endParaRPr sz="5500"/>
          </a:p>
          <a:p>
            <a:pPr indent="-315912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500"/>
              <a:t>    Total Ratings: 125,871</a:t>
            </a:r>
            <a:endParaRPr sz="5500"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	</a:t>
            </a:r>
            <a:r>
              <a:rPr b="1" i="1" lang="en" sz="5500">
                <a:solidFill>
                  <a:srgbClr val="E69138"/>
                </a:solidFill>
              </a:rPr>
              <a:t>Performance metrics</a:t>
            </a:r>
            <a:r>
              <a:rPr i="1" lang="en" sz="5500">
                <a:solidFill>
                  <a:srgbClr val="E06666"/>
                </a:solidFill>
              </a:rPr>
              <a:t>:</a:t>
            </a:r>
            <a:endParaRPr i="1" sz="5500">
              <a:solidFill>
                <a:srgbClr val="E06666"/>
              </a:solidFill>
            </a:endParaRPr>
          </a:p>
          <a:p>
            <a:pPr indent="-315912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500"/>
              <a:t>    Root Mean Squared Error (RMSE)</a:t>
            </a:r>
            <a:endParaRPr sz="5500"/>
          </a:p>
          <a:p>
            <a:pPr indent="-315912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500"/>
              <a:t>    Precision</a:t>
            </a:r>
            <a:endParaRPr sz="5500"/>
          </a:p>
          <a:p>
            <a:pPr indent="-315912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500"/>
              <a:t>    Recall</a:t>
            </a:r>
            <a:endParaRPr sz="5500"/>
          </a:p>
          <a:p>
            <a:pPr indent="-315912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500"/>
              <a:t>    F1-score</a:t>
            </a:r>
            <a:endParaRPr sz="5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3">
              <a:solidFill>
                <a:srgbClr val="E06666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E0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i="1" sz="5200">
              <a:solidFill>
                <a:srgbClr val="E0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520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548640" marR="548640" rtl="0" algn="ctr">
              <a:spcBef>
                <a:spcPts val="1800"/>
              </a:spcBef>
              <a:spcAft>
                <a:spcPts val="1800"/>
              </a:spcAft>
              <a:buNone/>
            </a:pPr>
            <a:r>
              <a:rPr i="1" lang="en" sz="27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E-commerce Product Recommendation System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5200">
                <a:solidFill>
                  <a:srgbClr val="E06666"/>
                </a:solidFill>
              </a:rPr>
              <a:t>Analysis &amp; Insights:</a:t>
            </a:r>
            <a:endParaRPr sz="6400"/>
          </a:p>
          <a:p>
            <a:pPr indent="-3238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6000"/>
              <a:t>Rank-Based systems are effective for simple, non-personalized recommendations.</a:t>
            </a:r>
            <a:endParaRPr sz="6000"/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000"/>
              <a:t>Model-Based systems provide high accuracy and handle sparse data effectively, suitable for large datasets.</a:t>
            </a:r>
            <a:endParaRPr sz="6000"/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000"/>
              <a:t>User-Based systems offer personalized recommendations but may struggle with scalability and sparsity.</a:t>
            </a:r>
            <a:endParaRPr sz="6000"/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000"/>
              <a:t>Time efficiency and real-time interaction are critical factors in industrial settings.</a:t>
            </a:r>
            <a:endParaRPr sz="6000"/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000"/>
              <a:t>Different models can be combined to create hybrid models to further improve recommendations.</a:t>
            </a:r>
            <a:endParaRPr sz="60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