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dvent Pro SemiBold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Fira Sans Condensed Medium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  <p:embeddedFont>
      <p:font typeface="Roboto Mono"/>
      <p:regular r:id="rId35"/>
      <p:bold r:id="rId36"/>
      <p:italic r:id="rId37"/>
      <p:boldItalic r:id="rId38"/>
    </p:embeddedFont>
    <p:embeddedFont>
      <p:font typeface="Share Tech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dventProSemiBold-bold.fntdata"/><Relationship Id="rId21" Type="http://schemas.openxmlformats.org/officeDocument/2006/relationships/font" Target="fonts/AdventProSemiBold-regular.fntdata"/><Relationship Id="rId24" Type="http://schemas.openxmlformats.org/officeDocument/2006/relationships/font" Target="fonts/AdventProSemiBold-boldItalic.fntdata"/><Relationship Id="rId23" Type="http://schemas.openxmlformats.org/officeDocument/2006/relationships/font" Target="fonts/AdventPro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Medium-italic.fntdata"/><Relationship Id="rId30" Type="http://schemas.openxmlformats.org/officeDocument/2006/relationships/font" Target="fonts/FiraSansCondensedMedium-bold.fntdata"/><Relationship Id="rId11" Type="http://schemas.openxmlformats.org/officeDocument/2006/relationships/slide" Target="slides/slide7.xml"/><Relationship Id="rId33" Type="http://schemas.openxmlformats.org/officeDocument/2006/relationships/font" Target="fonts/MavenPro-regular.fntdata"/><Relationship Id="rId10" Type="http://schemas.openxmlformats.org/officeDocument/2006/relationships/slide" Target="slides/slide6.xml"/><Relationship Id="rId32" Type="http://schemas.openxmlformats.org/officeDocument/2006/relationships/font" Target="fonts/FiraSansCondensedMedium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34" Type="http://schemas.openxmlformats.org/officeDocument/2006/relationships/font" Target="fonts/MavenPro-bold.fntdata"/><Relationship Id="rId15" Type="http://schemas.openxmlformats.org/officeDocument/2006/relationships/slide" Target="slides/slide11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bold.fntdata"/><Relationship Id="rId17" Type="http://schemas.openxmlformats.org/officeDocument/2006/relationships/slide" Target="slides/slide13.xml"/><Relationship Id="rId39" Type="http://schemas.openxmlformats.org/officeDocument/2006/relationships/font" Target="fonts/ShareTech-regular.fntdata"/><Relationship Id="rId16" Type="http://schemas.openxmlformats.org/officeDocument/2006/relationships/slide" Target="slides/slide12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3e92631b5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3e92631b5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3e92631b5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3e92631b5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c4305b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c4305b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3e92631b5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3e92631b5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3e92631b5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3e92631b5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3e92631b5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3e92631b5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3e92631b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3e92631b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3e92631b5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3e92631b5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3e92631b5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3e92631b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type="ctrTitle"/>
          </p:nvPr>
        </p:nvSpPr>
        <p:spPr>
          <a:xfrm>
            <a:off x="1867000" y="-86550"/>
            <a:ext cx="5724600" cy="22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00"/>
              <a:t>Weather Forecasting &amp; Climate Analysis Using AI/ML</a:t>
            </a:r>
            <a:endParaRPr b="1" sz="3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68198" y="399539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47" name="Google Shape;447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0" name="Google Shape;450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23"/>
          <p:cNvSpPr txBox="1"/>
          <p:nvPr/>
        </p:nvSpPr>
        <p:spPr>
          <a:xfrm>
            <a:off x="6676650" y="2812600"/>
            <a:ext cx="1530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p.pujitha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4" name="Google Shape;454;p23"/>
          <p:cNvSpPr txBox="1"/>
          <p:nvPr/>
        </p:nvSpPr>
        <p:spPr>
          <a:xfrm>
            <a:off x="98925" y="1996100"/>
            <a:ext cx="712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 Data-Driven Approach to Predict Climate Trends &amp; Anomalies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55" name="Google Shape;4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725" y="3363050"/>
            <a:ext cx="2361549" cy="13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32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569" name="Google Shape;569;p32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32"/>
          <p:cNvSpPr txBox="1"/>
          <p:nvPr/>
        </p:nvSpPr>
        <p:spPr>
          <a:xfrm>
            <a:off x="2423375" y="210200"/>
            <a:ext cx="47481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Key Findings &amp; Insights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7" name="Google Shape;587;p32"/>
          <p:cNvSpPr txBox="1"/>
          <p:nvPr/>
        </p:nvSpPr>
        <p:spPr>
          <a:xfrm>
            <a:off x="717125" y="1459100"/>
            <a:ext cx="7937700" cy="27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High correlation between </a:t>
            </a:r>
            <a:r>
              <a:rPr b="1" lang="en" sz="2000">
                <a:solidFill>
                  <a:schemeClr val="lt1"/>
                </a:solidFill>
              </a:rPr>
              <a:t>humidity &amp; temperature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Extreme temperature shifts detected in specific regions.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AI/ML significantly improves forecasting accuracy.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33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593" name="Google Shape;593;p33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33"/>
          <p:cNvSpPr txBox="1"/>
          <p:nvPr/>
        </p:nvSpPr>
        <p:spPr>
          <a:xfrm>
            <a:off x="1928825" y="86550"/>
            <a:ext cx="5440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 Challenges &amp; Resolutions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395650" y="1644425"/>
            <a:ext cx="8642700" cy="30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Data inconsistencies &amp; missing values.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Computational power required for deep learning models.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Hyperparameter tuning complexities.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Solutions Implemented:</a:t>
            </a:r>
            <a:endParaRPr b="1"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Data augmentation &amp; imputation.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Cloud-based training for LSTMs.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Feature selection &amp; GridSearch optimization.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4"/>
          <p:cNvSpPr txBox="1"/>
          <p:nvPr/>
        </p:nvSpPr>
        <p:spPr>
          <a:xfrm>
            <a:off x="1780450" y="259650"/>
            <a:ext cx="60213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Future Scope &amp; Improvements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617" name="Google Shape;617;p34"/>
          <p:cNvSpPr txBox="1"/>
          <p:nvPr/>
        </p:nvSpPr>
        <p:spPr>
          <a:xfrm>
            <a:off x="321475" y="1570050"/>
            <a:ext cx="79749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Deploy real-time </a:t>
            </a:r>
            <a:r>
              <a:rPr b="1" lang="en" sz="2000">
                <a:solidFill>
                  <a:schemeClr val="lt1"/>
                </a:solidFill>
              </a:rPr>
              <a:t>weather prediction API</a:t>
            </a:r>
            <a:r>
              <a:rPr lang="en" sz="2000">
                <a:solidFill>
                  <a:schemeClr val="lt1"/>
                </a:solidFill>
              </a:rPr>
              <a:t>.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Utilize </a:t>
            </a:r>
            <a:r>
              <a:rPr b="1" lang="en" sz="2000">
                <a:solidFill>
                  <a:schemeClr val="lt1"/>
                </a:solidFill>
              </a:rPr>
              <a:t>transformer models</a:t>
            </a:r>
            <a:r>
              <a:rPr lang="en" sz="2000">
                <a:solidFill>
                  <a:schemeClr val="lt1"/>
                </a:solidFill>
              </a:rPr>
              <a:t> (TimeGPT, DeepAR) for enhanced predictions.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Integrate </a:t>
            </a:r>
            <a:r>
              <a:rPr b="1" lang="en" sz="2000">
                <a:solidFill>
                  <a:schemeClr val="lt1"/>
                </a:solidFill>
              </a:rPr>
              <a:t>IoT sensors</a:t>
            </a:r>
            <a:r>
              <a:rPr lang="en" sz="2000">
                <a:solidFill>
                  <a:schemeClr val="lt1"/>
                </a:solidFill>
              </a:rPr>
              <a:t> for real-time climate tracking.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5"/>
          <p:cNvSpPr txBox="1"/>
          <p:nvPr/>
        </p:nvSpPr>
        <p:spPr>
          <a:xfrm>
            <a:off x="1867000" y="432750"/>
            <a:ext cx="6540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 Submission &amp; Documentation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3" name="Google Shape;623;p35"/>
          <p:cNvSpPr txBox="1"/>
          <p:nvPr/>
        </p:nvSpPr>
        <p:spPr>
          <a:xfrm>
            <a:off x="680025" y="1792800"/>
            <a:ext cx="807390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Included Files: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GitHub Repository:</a:t>
            </a:r>
            <a:r>
              <a:rPr lang="en" sz="2000">
                <a:solidFill>
                  <a:schemeClr val="lt1"/>
                </a:solidFill>
              </a:rPr>
              <a:t> 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README.md</a:t>
            </a:r>
            <a:r>
              <a:rPr lang="en" sz="2000">
                <a:solidFill>
                  <a:schemeClr val="lt1"/>
                </a:solidFill>
              </a:rPr>
              <a:t>: Explanation of project, methodology &amp; results.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Code &amp; Notebooks</a:t>
            </a:r>
            <a:r>
              <a:rPr lang="en" sz="2000">
                <a:solidFill>
                  <a:schemeClr val="lt1"/>
                </a:solidFill>
              </a:rPr>
              <a:t>: Data preprocessing, training &amp; evaluation scripts.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Dataset &amp; Visualization Outputs</a:t>
            </a:r>
            <a:r>
              <a:rPr lang="en" sz="2000">
                <a:solidFill>
                  <a:schemeClr val="lt1"/>
                </a:solidFill>
              </a:rPr>
              <a:t>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6"/>
          <p:cNvSpPr txBox="1"/>
          <p:nvPr/>
        </p:nvSpPr>
        <p:spPr>
          <a:xfrm>
            <a:off x="3511425" y="160725"/>
            <a:ext cx="37833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</a:rPr>
              <a:t>Conclusion</a:t>
            </a:r>
            <a:endParaRPr b="1" sz="3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9" name="Google Shape;629;p36"/>
          <p:cNvSpPr txBox="1"/>
          <p:nvPr/>
        </p:nvSpPr>
        <p:spPr>
          <a:xfrm>
            <a:off x="914950" y="1867000"/>
            <a:ext cx="7393800" cy="23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AI/ML improves </a:t>
            </a:r>
            <a:r>
              <a:rPr b="1" lang="en" sz="2000">
                <a:solidFill>
                  <a:schemeClr val="lt1"/>
                </a:solidFill>
              </a:rPr>
              <a:t>weather forecasting &amp; climate predictions</a:t>
            </a:r>
            <a:r>
              <a:rPr lang="en" sz="2000">
                <a:solidFill>
                  <a:schemeClr val="lt1"/>
                </a:solidFill>
              </a:rPr>
              <a:t>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Data-driven insights help in </a:t>
            </a:r>
            <a:r>
              <a:rPr b="1" lang="en" sz="2000">
                <a:solidFill>
                  <a:schemeClr val="lt1"/>
                </a:solidFill>
              </a:rPr>
              <a:t>disaster preparedness &amp; environmental sustainability</a:t>
            </a:r>
            <a:r>
              <a:rPr lang="en" sz="2000">
                <a:solidFill>
                  <a:schemeClr val="lt1"/>
                </a:solidFill>
              </a:rPr>
              <a:t>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Future advancements will further </a:t>
            </a:r>
            <a:r>
              <a:rPr b="1" lang="en" sz="2000">
                <a:solidFill>
                  <a:schemeClr val="lt1"/>
                </a:solidFill>
              </a:rPr>
              <a:t>refine accuracy</a:t>
            </a:r>
            <a:r>
              <a:rPr lang="en" sz="2000">
                <a:solidFill>
                  <a:schemeClr val="lt1"/>
                </a:solidFill>
              </a:rPr>
              <a:t>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7"/>
          <p:cNvSpPr txBox="1"/>
          <p:nvPr/>
        </p:nvSpPr>
        <p:spPr>
          <a:xfrm>
            <a:off x="1607350" y="321475"/>
            <a:ext cx="65406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References &amp; Acknowledgments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5" name="Google Shape;635;p37"/>
          <p:cNvSpPr txBox="1"/>
          <p:nvPr/>
        </p:nvSpPr>
        <p:spPr>
          <a:xfrm>
            <a:off x="1112775" y="1755725"/>
            <a:ext cx="7566900" cy="2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Data Sources:</a:t>
            </a:r>
            <a:r>
              <a:rPr lang="en" sz="2000">
                <a:solidFill>
                  <a:schemeClr val="lt1"/>
                </a:solidFill>
              </a:rPr>
              <a:t> Kaggle, NOAA, OpenWeather API.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Libraries Used:</a:t>
            </a:r>
            <a:r>
              <a:rPr lang="en" sz="2000">
                <a:solidFill>
                  <a:schemeClr val="lt1"/>
                </a:solidFill>
              </a:rPr>
              <a:t> Scikit-Learn, TensorFlow, XGBoost.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Special Thanks:</a:t>
            </a:r>
            <a:r>
              <a:rPr lang="en" sz="2000">
                <a:solidFill>
                  <a:schemeClr val="lt1"/>
                </a:solidFill>
              </a:rPr>
              <a:t> PM Accelerator , Research Mentors.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8"/>
          <p:cNvSpPr txBox="1"/>
          <p:nvPr/>
        </p:nvSpPr>
        <p:spPr>
          <a:xfrm>
            <a:off x="2880850" y="1706250"/>
            <a:ext cx="40062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Thank You!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1" name="Google Shape;641;p38"/>
          <p:cNvSpPr txBox="1"/>
          <p:nvPr/>
        </p:nvSpPr>
        <p:spPr>
          <a:xfrm>
            <a:off x="2720125" y="2744850"/>
            <a:ext cx="32517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Questions &amp; Discussion.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4"/>
          <p:cNvSpPr txBox="1"/>
          <p:nvPr>
            <p:ph type="ctrTitle"/>
          </p:nvPr>
        </p:nvSpPr>
        <p:spPr>
          <a:xfrm>
            <a:off x="1904075" y="0"/>
            <a:ext cx="5242500" cy="9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00">
                <a:latin typeface="Arial"/>
                <a:ea typeface="Arial"/>
                <a:cs typeface="Arial"/>
                <a:sym typeface="Arial"/>
              </a:rPr>
              <a:t>PM Accelerator Mission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370925" y="1125150"/>
            <a:ext cx="30045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210200" y="1125150"/>
            <a:ext cx="8741400" cy="13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Mission Statement:</a:t>
            </a:r>
            <a:r>
              <a:rPr lang="en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1"/>
                </a:solidFill>
              </a:rPr>
              <a:t>Empowering professionals to build data-driven solutions that drive innovation and real-world impact.</a:t>
            </a:r>
            <a:endParaRPr i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210200" y="2683025"/>
            <a:ext cx="8933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How This Project Aligns: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Uses </a:t>
            </a:r>
            <a:r>
              <a:rPr b="1" lang="en" sz="2000">
                <a:solidFill>
                  <a:schemeClr val="lt1"/>
                </a:solidFill>
              </a:rPr>
              <a:t>AI/ML</a:t>
            </a:r>
            <a:r>
              <a:rPr lang="en" sz="2000">
                <a:solidFill>
                  <a:schemeClr val="lt1"/>
                </a:solidFill>
              </a:rPr>
              <a:t> for accurate weather forecasting.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Provides </a:t>
            </a:r>
            <a:r>
              <a:rPr b="1" lang="en" sz="2000">
                <a:solidFill>
                  <a:schemeClr val="lt1"/>
                </a:solidFill>
              </a:rPr>
              <a:t>data-driven insights</a:t>
            </a:r>
            <a:r>
              <a:rPr lang="en" sz="2000">
                <a:solidFill>
                  <a:schemeClr val="lt1"/>
                </a:solidFill>
              </a:rPr>
              <a:t> for climate analysis.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Supports </a:t>
            </a:r>
            <a:r>
              <a:rPr b="1" lang="en" sz="2000">
                <a:solidFill>
                  <a:schemeClr val="lt1"/>
                </a:solidFill>
              </a:rPr>
              <a:t>environmental decision-making</a:t>
            </a:r>
            <a:r>
              <a:rPr lang="en" sz="2000">
                <a:solidFill>
                  <a:schemeClr val="lt1"/>
                </a:solidFill>
              </a:rPr>
              <a:t> through forecasting.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"/>
          <p:cNvSpPr txBox="1"/>
          <p:nvPr/>
        </p:nvSpPr>
        <p:spPr>
          <a:xfrm>
            <a:off x="791300" y="0"/>
            <a:ext cx="8197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Introduction &amp; Problem Statement</a:t>
            </a:r>
            <a:endParaRPr b="1" sz="3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123650" y="1134300"/>
            <a:ext cx="83211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Why Weather Forecasting Matters?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chemeClr val="lt1"/>
                </a:solidFill>
              </a:rPr>
              <a:t>Impact on agriculture, businesses, disaster preparedness.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Traditional methods lack adaptability to real-time data.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Goal:</a:t>
            </a:r>
            <a:r>
              <a:rPr lang="en" sz="2000">
                <a:solidFill>
                  <a:schemeClr val="lt1"/>
                </a:solidFill>
              </a:rPr>
              <a:t> Use AI/ML to enhance accuracy in predictions.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6"/>
          <p:cNvSpPr txBox="1"/>
          <p:nvPr/>
        </p:nvSpPr>
        <p:spPr>
          <a:xfrm>
            <a:off x="1222700" y="383300"/>
            <a:ext cx="73209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 </a:t>
            </a:r>
            <a:r>
              <a:rPr b="1" lang="en" sz="3500">
                <a:solidFill>
                  <a:schemeClr val="lt1"/>
                </a:solidFill>
              </a:rPr>
              <a:t>Project Workflow &amp; Methodology</a:t>
            </a:r>
            <a:endParaRPr b="1" sz="3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7" name="Google Shape;477;p26"/>
          <p:cNvSpPr txBox="1"/>
          <p:nvPr/>
        </p:nvSpPr>
        <p:spPr>
          <a:xfrm>
            <a:off x="173100" y="1904075"/>
            <a:ext cx="88527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Step 1:</a:t>
            </a:r>
            <a:r>
              <a:rPr lang="en" sz="2000">
                <a:solidFill>
                  <a:schemeClr val="lt1"/>
                </a:solidFill>
              </a:rPr>
              <a:t> Data Collection (Weather APIs, Historical Data)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Step 2:</a:t>
            </a:r>
            <a:r>
              <a:rPr lang="en" sz="2000">
                <a:solidFill>
                  <a:schemeClr val="lt1"/>
                </a:solidFill>
              </a:rPr>
              <a:t> Data Cleaning &amp; Preprocessing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Step 3:</a:t>
            </a:r>
            <a:r>
              <a:rPr lang="en" sz="2000">
                <a:solidFill>
                  <a:schemeClr val="lt1"/>
                </a:solidFill>
              </a:rPr>
              <a:t> Exploratory Data Analysis (EDA)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Step 4:</a:t>
            </a:r>
            <a:r>
              <a:rPr lang="en" sz="2000">
                <a:solidFill>
                  <a:schemeClr val="lt1"/>
                </a:solidFill>
              </a:rPr>
              <a:t> Model Selection &amp; Forecasting (Random Forest, XGBoost, LSTM)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Step 5:</a:t>
            </a:r>
            <a:r>
              <a:rPr lang="en" sz="2000">
                <a:solidFill>
                  <a:schemeClr val="lt1"/>
                </a:solidFill>
              </a:rPr>
              <a:t> Evaluation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 txBox="1"/>
          <p:nvPr/>
        </p:nvSpPr>
        <p:spPr>
          <a:xfrm>
            <a:off x="1063325" y="284375"/>
            <a:ext cx="74679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Data Cleaning &amp; Preprocessing</a:t>
            </a:r>
            <a:endParaRPr b="1" sz="3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680025" y="1632075"/>
            <a:ext cx="7690500" cy="28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Handling Missing Values</a:t>
            </a:r>
            <a:r>
              <a:rPr lang="en" sz="2000">
                <a:solidFill>
                  <a:schemeClr val="lt1"/>
                </a:solidFill>
              </a:rPr>
              <a:t> (Imputation techniques)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Outlier Detection &amp; Removal</a:t>
            </a:r>
            <a:r>
              <a:rPr lang="en" sz="2000">
                <a:solidFill>
                  <a:schemeClr val="lt1"/>
                </a:solidFill>
              </a:rPr>
              <a:t> (Isolation Forest)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Feature Scaling &amp; Encoding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"/>
          <p:cNvSpPr txBox="1"/>
          <p:nvPr>
            <p:ph idx="4" type="ctrTitle"/>
          </p:nvPr>
        </p:nvSpPr>
        <p:spPr>
          <a:xfrm>
            <a:off x="1496075" y="284375"/>
            <a:ext cx="66273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4900"/>
          </a:p>
        </p:txBody>
      </p:sp>
      <p:sp>
        <p:nvSpPr>
          <p:cNvPr id="489" name="Google Shape;489;p28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8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8"/>
          <p:cNvSpPr txBox="1"/>
          <p:nvPr/>
        </p:nvSpPr>
        <p:spPr>
          <a:xfrm>
            <a:off x="506925" y="1285875"/>
            <a:ext cx="7443300" cy="27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Understanding Weather Trends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Correlation Analysis of Weather Factors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Anomaly Detection for Climate Shifts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29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497" name="Google Shape;497;p29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29"/>
          <p:cNvSpPr txBox="1"/>
          <p:nvPr/>
        </p:nvSpPr>
        <p:spPr>
          <a:xfrm>
            <a:off x="1347700" y="272000"/>
            <a:ext cx="67137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Forecasting Models &amp; Techniques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5" name="Google Shape;515;p29"/>
          <p:cNvSpPr txBox="1"/>
          <p:nvPr/>
        </p:nvSpPr>
        <p:spPr>
          <a:xfrm>
            <a:off x="754225" y="1867000"/>
            <a:ext cx="7987200" cy="25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Random Forest Regressor:</a:t>
            </a:r>
            <a:r>
              <a:rPr lang="en" sz="2000">
                <a:solidFill>
                  <a:schemeClr val="lt1"/>
                </a:solidFill>
              </a:rPr>
              <a:t> Baseline Model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XGBoost:</a:t>
            </a:r>
            <a:r>
              <a:rPr lang="en" sz="2000">
                <a:solidFill>
                  <a:schemeClr val="lt1"/>
                </a:solidFill>
              </a:rPr>
              <a:t> Gradient Boosting for Better Accuracy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LSTM Neural Network:</a:t>
            </a:r>
            <a:r>
              <a:rPr lang="en" sz="2000">
                <a:solidFill>
                  <a:schemeClr val="lt1"/>
                </a:solidFill>
              </a:rPr>
              <a:t> Deep Learning for Time Series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Ensemble Model:</a:t>
            </a:r>
            <a:r>
              <a:rPr lang="en" sz="2000">
                <a:solidFill>
                  <a:schemeClr val="lt1"/>
                </a:solidFill>
              </a:rPr>
              <a:t> Combining RF &amp; XGBoos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521" name="Google Shape;521;p30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30"/>
          <p:cNvSpPr txBox="1"/>
          <p:nvPr/>
        </p:nvSpPr>
        <p:spPr>
          <a:xfrm>
            <a:off x="2398650" y="284375"/>
            <a:ext cx="5279400" cy="1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Model Evaluation &amp; Results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766575" y="2163725"/>
            <a:ext cx="75915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Performance Metrics (MAE, RMSE, R2 Score)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Comparison of Models:</a:t>
            </a:r>
            <a:endParaRPr b="1"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Random Forest: </a:t>
            </a:r>
            <a:r>
              <a:rPr b="1" lang="en" sz="2000">
                <a:solidFill>
                  <a:schemeClr val="lt1"/>
                </a:solidFill>
              </a:rPr>
              <a:t>0.0073 MAE</a:t>
            </a:r>
            <a:endParaRPr b="1"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XGBoost: </a:t>
            </a:r>
            <a:r>
              <a:rPr b="1" lang="en" sz="2000">
                <a:solidFill>
                  <a:schemeClr val="lt1"/>
                </a:solidFill>
              </a:rPr>
              <a:t>0.0565 MAE</a:t>
            </a:r>
            <a:endParaRPr b="1"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Ensemble Model: </a:t>
            </a:r>
            <a:r>
              <a:rPr b="1" lang="en" sz="2000">
                <a:solidFill>
                  <a:schemeClr val="lt1"/>
                </a:solidFill>
              </a:rPr>
              <a:t>0.0305 MAE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31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545" name="Google Shape;545;p31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31"/>
          <p:cNvSpPr txBox="1"/>
          <p:nvPr/>
        </p:nvSpPr>
        <p:spPr>
          <a:xfrm>
            <a:off x="1656800" y="234925"/>
            <a:ext cx="69489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 Advanced Analysis &amp; Insights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3" name="Google Shape;563;p31"/>
          <p:cNvSpPr txBox="1"/>
          <p:nvPr/>
        </p:nvSpPr>
        <p:spPr>
          <a:xfrm>
            <a:off x="914950" y="1594975"/>
            <a:ext cx="76164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Spatial Analysis:</a:t>
            </a:r>
            <a:r>
              <a:rPr lang="en" sz="2000">
                <a:solidFill>
                  <a:schemeClr val="lt1"/>
                </a:solidFill>
              </a:rPr>
              <a:t> Mapping temperature variations.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Feature Importance Analysis:</a:t>
            </a:r>
            <a:r>
              <a:rPr lang="en" sz="2000">
                <a:solidFill>
                  <a:schemeClr val="lt1"/>
                </a:solidFill>
              </a:rPr>
              <a:t> Key factors influencing weather.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Environmental Impact:</a:t>
            </a:r>
            <a:r>
              <a:rPr lang="en" sz="2000">
                <a:solidFill>
                  <a:schemeClr val="lt1"/>
                </a:solidFill>
              </a:rPr>
              <a:t> Correlation between air quality &amp; weather.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