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299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UNCC_Logo_RGB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2800" y="5909716"/>
            <a:ext cx="1638128" cy="7284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703C"/>
              </a:buClr>
              <a:buFont typeface="Arial"/>
              <a:buNone/>
              <a:defRPr sz="4000" b="1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703C"/>
              </a:buClr>
              <a:buFont typeface="Arial"/>
              <a:buNone/>
              <a:defRPr sz="4000" b="1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Font typeface="Arial"/>
              <a:buNone/>
              <a:defRPr sz="28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0650" algn="l" rtl="0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63500" algn="l" rtl="0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63500" algn="l" rtl="0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»"/>
              <a:defRPr sz="26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Font typeface="Arial"/>
              <a:buNone/>
              <a:defRPr sz="2800" b="0" i="0" u="none" strike="noStrike" cap="non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703C"/>
              </a:buClr>
              <a:buFont typeface="Arial"/>
              <a:buNone/>
              <a:defRPr sz="4000" b="1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40187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3C"/>
              </a:buClr>
              <a:buFont typeface="Arial"/>
              <a:buNone/>
              <a:defRPr sz="2400" b="0" i="0" u="none" strike="noStrike" cap="non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45025" y="1524000"/>
            <a:ext cx="4041774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Font typeface="Arial"/>
              <a:buNone/>
              <a:defRPr sz="28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20650" algn="l" rtl="0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63500" algn="l" rtl="0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63500" algn="l" rtl="0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»"/>
              <a:defRPr sz="2600" b="0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703C"/>
              </a:buClr>
              <a:buFont typeface="Arial"/>
              <a:buNone/>
              <a:defRPr sz="4000" b="1" i="0" u="none" strike="noStrike" cap="non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UNCC_Logo_RGB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62800" y="5909716"/>
            <a:ext cx="1638128" cy="7284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2400" y="274637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0703C"/>
              </a:buClr>
              <a:buFont typeface="Calibri"/>
              <a:buNone/>
              <a:defRPr sz="4400" b="0" i="0" u="none" strike="noStrike" cap="non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2400" y="5410200"/>
            <a:ext cx="8534399" cy="944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3C"/>
              </a:buClr>
              <a:buFont typeface="Arial"/>
              <a:buNone/>
              <a:defRPr sz="3200" b="0" i="0" u="none" strike="noStrike" cap="non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457200" y="6553085"/>
            <a:ext cx="6553200" cy="1408"/>
          </a:xfrm>
          <a:prstGeom prst="straightConnector1">
            <a:avLst/>
          </a:prstGeom>
          <a:noFill/>
          <a:ln w="31750" cap="flat" cmpd="sng">
            <a:solidFill>
              <a:srgbClr val="00703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81000" y="4758475"/>
            <a:ext cx="861060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ctrTitle" idx="4294967295"/>
          </p:nvPr>
        </p:nvSpPr>
        <p:spPr>
          <a:xfrm>
            <a:off x="-38100" y="1858000"/>
            <a:ext cx="91440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b="1"/>
              <a:t>Interactive Question &amp; Answer System for Restaurant Information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4294967295"/>
          </p:nvPr>
        </p:nvSpPr>
        <p:spPr>
          <a:xfrm>
            <a:off x="0" y="45298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Satish Kumar, Yagnesh Vadalia, Sriharish Ranganathan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Query from 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63" y="1148481"/>
            <a:ext cx="5996473" cy="53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1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Response from Reviews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69" y="1518489"/>
            <a:ext cx="5379292" cy="50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Response from Reviews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17501"/>
            <a:ext cx="60579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5" y="1341859"/>
            <a:ext cx="6038850" cy="520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Response from Reviews</a:t>
            </a:r>
          </a:p>
        </p:txBody>
      </p:sp>
    </p:spTree>
    <p:extLst>
      <p:ext uri="{BB962C8B-B14F-4D97-AF65-F5344CB8AC3E}">
        <p14:creationId xmlns:p14="http://schemas.microsoft.com/office/powerpoint/2010/main" val="18906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ct val="25000"/>
              <a:buFont typeface="Arial"/>
              <a:buNone/>
            </a:pPr>
            <a:r>
              <a:rPr lang="en-US" sz="4000" b="1">
                <a:solidFill>
                  <a:srgbClr val="00703C"/>
                </a:solidFill>
              </a:rPr>
              <a:t>What next?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01850" y="1447800"/>
            <a:ext cx="8337300" cy="329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2000"/>
              </a:spcAft>
              <a:buClr>
                <a:srgbClr val="00703C"/>
              </a:buClr>
              <a:buSzPct val="100000"/>
              <a:buChar char="●"/>
            </a:pPr>
            <a:r>
              <a:rPr lang="en-US" sz="2600" dirty="0">
                <a:solidFill>
                  <a:srgbClr val="00703C"/>
                </a:solidFill>
              </a:rPr>
              <a:t>We can try to get restaurant for all the states in the database and have some more scoring techniques.</a:t>
            </a:r>
          </a:p>
          <a:p>
            <a:pPr marL="457200" lvl="0" indent="-393700" rtl="0">
              <a:spcBef>
                <a:spcPts val="0"/>
              </a:spcBef>
              <a:spcAft>
                <a:spcPts val="2000"/>
              </a:spcAft>
              <a:buClr>
                <a:srgbClr val="00703C"/>
              </a:buClr>
              <a:buSzPct val="100000"/>
              <a:buChar char="●"/>
            </a:pPr>
            <a:r>
              <a:rPr lang="en-US" sz="2600" dirty="0">
                <a:solidFill>
                  <a:srgbClr val="00703C"/>
                </a:solidFill>
              </a:rPr>
              <a:t>This may improve accuracy since more reviews are available.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Introduction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493750" y="1713400"/>
            <a:ext cx="8253300" cy="387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2000"/>
              </a:spcAft>
              <a:buClr>
                <a:srgbClr val="006600"/>
              </a:buClr>
              <a:buSzPct val="100000"/>
              <a:buChar char="●"/>
            </a:pPr>
            <a:r>
              <a:rPr lang="en-US" sz="2000">
                <a:solidFill>
                  <a:srgbClr val="006600"/>
                </a:solidFill>
              </a:rPr>
              <a:t>Simple and Interactive question and answer chatbot to get restaurant information 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2000"/>
              </a:spcAft>
              <a:buClr>
                <a:srgbClr val="006600"/>
              </a:buClr>
              <a:buSzPct val="100000"/>
              <a:buChar char="●"/>
            </a:pPr>
            <a:r>
              <a:rPr lang="en-US" sz="2000">
                <a:solidFill>
                  <a:srgbClr val="006600"/>
                </a:solidFill>
              </a:rPr>
              <a:t>Chatbot understands the type of question </a:t>
            </a:r>
            <a:r>
              <a:rPr lang="en-US" sz="2000" b="1">
                <a:solidFill>
                  <a:schemeClr val="dk1"/>
                </a:solidFill>
              </a:rPr>
              <a:t>What, When, Why, Who, Where, Which, How</a:t>
            </a:r>
          </a:p>
          <a:p>
            <a:pPr marL="457200" lvl="0" indent="-355600" algn="just" rtl="0">
              <a:spcBef>
                <a:spcPts val="2000"/>
              </a:spcBef>
              <a:buClr>
                <a:srgbClr val="006600"/>
              </a:buClr>
              <a:buSzPct val="100000"/>
              <a:buChar char="●"/>
            </a:pPr>
            <a:r>
              <a:rPr lang="en-US" sz="2000">
                <a:solidFill>
                  <a:srgbClr val="006600"/>
                </a:solidFill>
              </a:rPr>
              <a:t>It ranks the restaurant for the relevant restaurant based on the question parameters and a set of rules defined for each type of question</a:t>
            </a:r>
          </a:p>
          <a:p>
            <a:pPr marL="457200" lvl="0" indent="-355600" algn="just" rtl="0">
              <a:spcBef>
                <a:spcPts val="2000"/>
              </a:spcBef>
              <a:buClr>
                <a:srgbClr val="006600"/>
              </a:buClr>
              <a:buSzPct val="100000"/>
              <a:buChar char="●"/>
            </a:pPr>
            <a:r>
              <a:rPr lang="en-US" sz="2000">
                <a:solidFill>
                  <a:srgbClr val="006600"/>
                </a:solidFill>
              </a:rPr>
              <a:t>The system returns the most relevant answer to the question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00" y="1570049"/>
            <a:ext cx="6460874" cy="47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80900" y="1143000"/>
            <a:ext cx="8182200" cy="46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>
              <a:spcBef>
                <a:spcPts val="520"/>
              </a:spcBef>
              <a:buSzPct val="100000"/>
              <a:buFont typeface="Arial"/>
              <a:buChar char="●"/>
            </a:pPr>
            <a:r>
              <a:rPr lang="en-US" sz="2600" b="1" dirty="0" err="1">
                <a:latin typeface="Arial"/>
                <a:ea typeface="Arial"/>
                <a:cs typeface="Arial"/>
              </a:rPr>
              <a:t>answerBusinessQuestion</a:t>
            </a:r>
            <a:r>
              <a:rPr lang="en-US" sz="2600" b="1" dirty="0">
                <a:latin typeface="Arial"/>
                <a:ea typeface="Arial"/>
                <a:cs typeface="Arial"/>
              </a:rPr>
              <a:t>(question)</a:t>
            </a:r>
          </a:p>
          <a:p>
            <a:pPr lvl="1" indent="-247650" algn="just"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</a:pPr>
            <a:r>
              <a:rPr lang="en-US" dirty="0">
                <a:solidFill>
                  <a:srgbClr val="00703C"/>
                </a:solidFill>
                <a:latin typeface="Arial"/>
                <a:ea typeface="Arial"/>
                <a:cs typeface="Arial"/>
              </a:rPr>
              <a:t>First it will check if the question can be answered from the database</a:t>
            </a:r>
          </a:p>
          <a:p>
            <a:pPr lvl="1" indent="-247650" algn="just"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</a:pPr>
            <a:r>
              <a:rPr lang="en-US" dirty="0">
                <a:solidFill>
                  <a:srgbClr val="00703C"/>
                </a:solidFill>
                <a:latin typeface="Arial"/>
                <a:ea typeface="Arial"/>
                <a:cs typeface="Arial"/>
              </a:rPr>
              <a:t>If we are not able to get the answer from database, we will get the answer from the reviews.</a:t>
            </a:r>
            <a:endParaRPr sz="2000" dirty="0">
              <a:latin typeface="Arial"/>
              <a:ea typeface="Arial"/>
              <a:cs typeface="Arial"/>
            </a:endParaRPr>
          </a:p>
          <a:p>
            <a:pPr marL="457200" lvl="0" indent="-228600" algn="just">
              <a:spcBef>
                <a:spcPts val="520"/>
              </a:spcBef>
              <a:buSzPct val="100000"/>
              <a:buFont typeface="Arial"/>
              <a:buChar char="●"/>
            </a:pPr>
            <a:r>
              <a:rPr lang="en-US" sz="2600" b="1" dirty="0" err="1">
                <a:latin typeface="Arial"/>
                <a:ea typeface="Arial"/>
                <a:cs typeface="Arial"/>
              </a:rPr>
              <a:t>getNN</a:t>
            </a:r>
            <a:r>
              <a:rPr lang="en-US" sz="2600" b="1" dirty="0">
                <a:latin typeface="Arial"/>
                <a:ea typeface="Arial"/>
                <a:cs typeface="Arial"/>
              </a:rPr>
              <a:t>(text)</a:t>
            </a:r>
          </a:p>
          <a:p>
            <a:pPr lvl="1" indent="-247650" algn="just"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</a:pPr>
            <a:r>
              <a:rPr lang="en-US" dirty="0">
                <a:solidFill>
                  <a:srgbClr val="00703C"/>
                </a:solidFill>
                <a:latin typeface="Arial"/>
                <a:ea typeface="Arial"/>
                <a:cs typeface="Arial"/>
              </a:rPr>
              <a:t>Get the question type</a:t>
            </a:r>
            <a:endParaRPr sz="2600" b="1" dirty="0">
              <a:latin typeface="Arial"/>
              <a:ea typeface="Arial"/>
              <a:cs typeface="Arial"/>
            </a:endParaRPr>
          </a:p>
          <a:p>
            <a:pPr marL="457200" lvl="0" indent="-228600" algn="just">
              <a:spcBef>
                <a:spcPts val="520"/>
              </a:spcBef>
              <a:buSzPct val="100000"/>
              <a:buFont typeface="Arial"/>
              <a:buChar char="●"/>
            </a:pPr>
            <a:r>
              <a:rPr lang="en-US" sz="2600" b="1" dirty="0" err="1">
                <a:latin typeface="Arial"/>
                <a:ea typeface="Arial"/>
                <a:cs typeface="Arial"/>
              </a:rPr>
              <a:t>getRestaurantName</a:t>
            </a:r>
            <a:r>
              <a:rPr lang="en-US" sz="2600" b="1" dirty="0">
                <a:latin typeface="Arial"/>
                <a:ea typeface="Arial"/>
                <a:cs typeface="Arial"/>
              </a:rPr>
              <a:t>(question)</a:t>
            </a:r>
          </a:p>
          <a:p>
            <a:pPr lvl="1" indent="-247650" algn="just"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</a:pPr>
            <a:r>
              <a:rPr lang="en-US" dirty="0">
                <a:solidFill>
                  <a:srgbClr val="00703C"/>
                </a:solidFill>
                <a:latin typeface="Arial"/>
                <a:ea typeface="Arial"/>
                <a:cs typeface="Arial"/>
              </a:rPr>
              <a:t>Get the restaurant name in the question.</a:t>
            </a:r>
          </a:p>
          <a:p>
            <a:pPr marL="0"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Our Progress!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35000" y="1143000"/>
            <a:ext cx="8274000" cy="460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30200" algn="just">
              <a:spcBef>
                <a:spcPts val="520"/>
              </a:spcBef>
              <a:buSzPct val="100000"/>
              <a:buFont typeface="Arial"/>
              <a:buChar char="•"/>
            </a:pPr>
            <a:r>
              <a:rPr lang="en-US" sz="2600" b="1" dirty="0" err="1">
                <a:latin typeface="Arial"/>
                <a:ea typeface="Arial"/>
                <a:cs typeface="Arial"/>
                <a:sym typeface="Arial"/>
              </a:rPr>
              <a:t>parseQuestion</a:t>
            </a:r>
            <a:r>
              <a:rPr lang="en-US" sz="2600" b="1" dirty="0">
                <a:latin typeface="Arial"/>
                <a:ea typeface="Arial"/>
                <a:cs typeface="Arial"/>
                <a:sym typeface="Arial"/>
              </a:rPr>
              <a:t>(question)</a:t>
            </a:r>
          </a:p>
          <a:p>
            <a:pPr lvl="1" indent="-247650" algn="just"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</a:pPr>
            <a:r>
              <a:rPr lang="en-US" dirty="0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parse subject, object and </a:t>
            </a:r>
            <a:r>
              <a:rPr lang="en-US" dirty="0" err="1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nmod</a:t>
            </a:r>
            <a:r>
              <a:rPr lang="en-US" dirty="0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 from the question</a:t>
            </a:r>
            <a:endParaRPr sz="2000" dirty="0">
              <a:latin typeface="Arial"/>
              <a:ea typeface="Arial"/>
              <a:cs typeface="Arial"/>
            </a:endParaRPr>
          </a:p>
          <a:p>
            <a:pPr lvl="0" indent="-330200" algn="just">
              <a:spcBef>
                <a:spcPts val="520"/>
              </a:spcBef>
              <a:buSzPct val="100000"/>
              <a:buFont typeface="Arial"/>
              <a:buChar char="•"/>
            </a:pPr>
            <a:r>
              <a:rPr lang="en-US" sz="2600" b="1" dirty="0" err="1">
                <a:latin typeface="Arial"/>
                <a:ea typeface="Arial"/>
                <a:cs typeface="Arial"/>
              </a:rPr>
              <a:t>parseQuestionNltk</a:t>
            </a:r>
            <a:r>
              <a:rPr lang="en-US" sz="2600" b="1" dirty="0">
                <a:latin typeface="Arial"/>
                <a:ea typeface="Arial"/>
                <a:cs typeface="Arial"/>
              </a:rPr>
              <a:t>(question)</a:t>
            </a:r>
          </a:p>
          <a:p>
            <a:pPr lvl="1" indent="-247650" algn="just"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</a:pPr>
            <a:r>
              <a:rPr lang="en-US" dirty="0">
                <a:solidFill>
                  <a:srgbClr val="00703C"/>
                </a:solidFill>
                <a:latin typeface="Arial"/>
                <a:ea typeface="Arial"/>
                <a:cs typeface="Arial"/>
              </a:rPr>
              <a:t>parse name entity from the question</a:t>
            </a:r>
            <a:endParaRPr sz="2000" dirty="0">
              <a:latin typeface="Arial"/>
              <a:ea typeface="Arial"/>
              <a:cs typeface="Arial"/>
            </a:endParaRPr>
          </a:p>
          <a:p>
            <a:pPr indent="-330200" algn="just">
              <a:spcBef>
                <a:spcPts val="520"/>
              </a:spcBef>
              <a:buSzPct val="100000"/>
              <a:buFont typeface="Arial"/>
              <a:buChar char="•"/>
            </a:pPr>
            <a:r>
              <a:rPr lang="en-US" sz="2600" b="1" dirty="0" err="1">
                <a:latin typeface="Arial"/>
                <a:ea typeface="Arial"/>
                <a:cs typeface="Arial"/>
              </a:rPr>
              <a:t>formQuery</a:t>
            </a:r>
            <a:r>
              <a:rPr lang="en-US" sz="2600" b="1" dirty="0">
                <a:latin typeface="Arial"/>
                <a:ea typeface="Arial"/>
                <a:cs typeface="Arial"/>
              </a:rPr>
              <a:t>(question, quesType,restaurant_name,questionParsed,questionParsedNltk,questionParsedStanford)</a:t>
            </a:r>
          </a:p>
          <a:p>
            <a:pPr lvl="1" indent="-247650" algn="just"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</a:pPr>
            <a:r>
              <a:rPr lang="en-US" dirty="0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It will query MongoDB for getting the answer based on type of question and test present in question</a:t>
            </a:r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Our Progress!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357000" y="1353437"/>
            <a:ext cx="8430000" cy="414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600" b="1" dirty="0" err="1">
                <a:solidFill>
                  <a:srgbClr val="00703C"/>
                </a:solidFill>
              </a:rPr>
              <a:t>parse_review</a:t>
            </a:r>
            <a:r>
              <a:rPr lang="en-US" sz="2600" b="1" dirty="0">
                <a:solidFill>
                  <a:srgbClr val="00703C"/>
                </a:solidFill>
              </a:rPr>
              <a:t>(</a:t>
            </a:r>
            <a:r>
              <a:rPr lang="en-US" sz="2600" b="1" dirty="0" err="1">
                <a:solidFill>
                  <a:srgbClr val="00703C"/>
                </a:solidFill>
              </a:rPr>
              <a:t>review_filename</a:t>
            </a:r>
            <a:r>
              <a:rPr lang="en-US" sz="2600" b="1" dirty="0">
                <a:solidFill>
                  <a:srgbClr val="00703C"/>
                </a:solidFill>
              </a:rPr>
              <a:t>)</a:t>
            </a:r>
          </a:p>
          <a:p>
            <a:pPr marL="742950" marR="0" lvl="1" indent="-247650" algn="just" rtl="0">
              <a:lnSpc>
                <a:spcPct val="100000"/>
              </a:lnSpc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rgbClr val="00703C"/>
                </a:solidFill>
              </a:rPr>
              <a:t>Tokenize all the text present in reviews and store them in dictionary</a:t>
            </a:r>
          </a:p>
          <a:p>
            <a:pPr marL="342900" marR="0" lvl="0" indent="-3302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600" b="1" dirty="0" err="1">
                <a:solidFill>
                  <a:srgbClr val="00703C"/>
                </a:solidFill>
              </a:rPr>
              <a:t>removeStopWordsAndTagPOS</a:t>
            </a:r>
            <a:r>
              <a:rPr lang="en-US" sz="2600" b="1" dirty="0">
                <a:solidFill>
                  <a:srgbClr val="00703C"/>
                </a:solidFill>
              </a:rPr>
              <a:t>(</a:t>
            </a:r>
            <a:r>
              <a:rPr lang="en-US" sz="2600" b="1" dirty="0" err="1">
                <a:solidFill>
                  <a:srgbClr val="00703C"/>
                </a:solidFill>
              </a:rPr>
              <a:t>review_dict</a:t>
            </a:r>
            <a:r>
              <a:rPr lang="en-US" sz="2600" b="1" dirty="0">
                <a:solidFill>
                  <a:srgbClr val="00703C"/>
                </a:solidFill>
              </a:rPr>
              <a:t>)</a:t>
            </a:r>
          </a:p>
          <a:p>
            <a:pPr marL="742950" marR="0" lvl="1" indent="-247650" algn="just" rtl="0">
              <a:lnSpc>
                <a:spcPct val="100000"/>
              </a:lnSpc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rgbClr val="00703C"/>
                </a:solidFill>
              </a:rPr>
              <a:t>for each line remove the </a:t>
            </a:r>
            <a:r>
              <a:rPr lang="en-US" sz="2000" dirty="0" err="1">
                <a:solidFill>
                  <a:srgbClr val="00703C"/>
                </a:solidFill>
              </a:rPr>
              <a:t>stopwords</a:t>
            </a:r>
            <a:r>
              <a:rPr lang="en-US" sz="2000" dirty="0">
                <a:solidFill>
                  <a:srgbClr val="00703C"/>
                </a:solidFill>
              </a:rPr>
              <a:t> and tag the part of speech on the </a:t>
            </a:r>
            <a:r>
              <a:rPr lang="en-US" sz="2000" dirty="0" err="1">
                <a:solidFill>
                  <a:srgbClr val="00703C"/>
                </a:solidFill>
              </a:rPr>
              <a:t>the</a:t>
            </a:r>
            <a:r>
              <a:rPr lang="en-US" sz="2000" dirty="0">
                <a:solidFill>
                  <a:srgbClr val="00703C"/>
                </a:solidFill>
              </a:rPr>
              <a:t> text without </a:t>
            </a:r>
            <a:r>
              <a:rPr lang="en-US" sz="2000" dirty="0" err="1">
                <a:solidFill>
                  <a:srgbClr val="00703C"/>
                </a:solidFill>
              </a:rPr>
              <a:t>stopwords</a:t>
            </a:r>
            <a:endParaRPr lang="en-US" sz="2000" dirty="0">
              <a:solidFill>
                <a:srgbClr val="00703C"/>
              </a:solidFill>
            </a:endParaRPr>
          </a:p>
          <a:p>
            <a:pPr marL="342900" marR="0" lvl="0" indent="-3302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600" b="1" dirty="0" err="1">
                <a:solidFill>
                  <a:srgbClr val="00703C"/>
                </a:solidFill>
              </a:rPr>
              <a:t>data_forward</a:t>
            </a:r>
            <a:r>
              <a:rPr lang="en-US" sz="2600" b="1" dirty="0">
                <a:solidFill>
                  <a:srgbClr val="00703C"/>
                </a:solidFill>
              </a:rPr>
              <a:t>(</a:t>
            </a:r>
            <a:r>
              <a:rPr lang="en-US" sz="2600" b="1" dirty="0" err="1">
                <a:solidFill>
                  <a:srgbClr val="00703C"/>
                </a:solidFill>
              </a:rPr>
              <a:t>question,review_dict</a:t>
            </a:r>
            <a:r>
              <a:rPr lang="en-US" sz="2600" b="1" dirty="0">
                <a:solidFill>
                  <a:srgbClr val="00703C"/>
                </a:solidFill>
              </a:rPr>
              <a:t>)</a:t>
            </a:r>
          </a:p>
          <a:p>
            <a:pPr marL="742950" marR="0" lvl="1" indent="-24765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rgbClr val="00703C"/>
                </a:solidFill>
              </a:rPr>
              <a:t>remove </a:t>
            </a:r>
            <a:r>
              <a:rPr lang="en-US" sz="2000" dirty="0" err="1">
                <a:solidFill>
                  <a:srgbClr val="00703C"/>
                </a:solidFill>
              </a:rPr>
              <a:t>stopwords</a:t>
            </a:r>
            <a:r>
              <a:rPr lang="en-US" sz="2000" dirty="0">
                <a:solidFill>
                  <a:srgbClr val="00703C"/>
                </a:solidFill>
              </a:rPr>
              <a:t> from the questions and find a match of the words in question in review dictionary</a:t>
            </a:r>
            <a:br>
              <a:rPr lang="en-US" sz="2000" b="0" i="0" u="none" strike="noStrike" cap="none" dirty="0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 dirty="0">
              <a:solidFill>
                <a:srgbClr val="0070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 b="0" i="0" u="none" strike="noStrike" cap="none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Our Progress!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57200" y="1143000"/>
            <a:ext cx="8229600" cy="515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600" b="1" dirty="0" err="1">
                <a:solidFill>
                  <a:srgbClr val="00703C"/>
                </a:solidFill>
              </a:rPr>
              <a:t>get_bestlines</a:t>
            </a:r>
            <a:r>
              <a:rPr lang="en-US" sz="2600" b="1" dirty="0">
                <a:solidFill>
                  <a:srgbClr val="00703C"/>
                </a:solidFill>
              </a:rPr>
              <a:t>(</a:t>
            </a:r>
            <a:r>
              <a:rPr lang="en-US" sz="2600" b="1" dirty="0" err="1">
                <a:solidFill>
                  <a:srgbClr val="00703C"/>
                </a:solidFill>
              </a:rPr>
              <a:t>question,text_list,reviewPOS_dict</a:t>
            </a:r>
            <a:r>
              <a:rPr lang="en-US" sz="2600" b="1" dirty="0">
                <a:solidFill>
                  <a:srgbClr val="00703C"/>
                </a:solidFill>
              </a:rPr>
              <a:t>)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rgbClr val="00703C"/>
                </a:solidFill>
              </a:rPr>
              <a:t>match the words and part of speech in the review text with questions and gives out the best match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600" b="1" dirty="0" err="1">
                <a:solidFill>
                  <a:srgbClr val="00703C"/>
                </a:solidFill>
              </a:rPr>
              <a:t>wordMatch</a:t>
            </a:r>
            <a:r>
              <a:rPr lang="en-US" sz="2600" b="1" dirty="0">
                <a:solidFill>
                  <a:srgbClr val="00703C"/>
                </a:solidFill>
              </a:rPr>
              <a:t>(question, line, </a:t>
            </a:r>
            <a:r>
              <a:rPr lang="en-US" sz="2600" b="1" dirty="0" err="1">
                <a:solidFill>
                  <a:srgbClr val="00703C"/>
                </a:solidFill>
              </a:rPr>
              <a:t>reviewPOS_dict</a:t>
            </a:r>
            <a:r>
              <a:rPr lang="en-US" sz="2600" b="1" dirty="0">
                <a:solidFill>
                  <a:srgbClr val="00703C"/>
                </a:solidFill>
              </a:rPr>
              <a:t>)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rgbClr val="00703C"/>
                </a:solidFill>
              </a:rPr>
              <a:t>Tokenization and Stemming of question text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rgbClr val="00703C"/>
                </a:solidFill>
              </a:rPr>
              <a:t>match all the words in question with the review and score each line of the review.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520"/>
              </a:spcBef>
              <a:spcAft>
                <a:spcPts val="2000"/>
              </a:spcAft>
              <a:buClr>
                <a:srgbClr val="00703C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rgbClr val="00703C"/>
                </a:solidFill>
              </a:rPr>
              <a:t>if we have a verb match we are scoring it more than a normal match</a:t>
            </a:r>
          </a:p>
          <a:p>
            <a:pPr marL="342900" indent="-330200">
              <a:spcBef>
                <a:spcPts val="520"/>
              </a:spcBef>
              <a:buClr>
                <a:srgbClr val="00703C"/>
              </a:buClr>
              <a:buSzPct val="100000"/>
              <a:buChar char="•"/>
            </a:pPr>
            <a:r>
              <a:rPr lang="en-US" sz="2600" b="1" dirty="0" err="1">
                <a:solidFill>
                  <a:srgbClr val="00703C"/>
                </a:solidFill>
              </a:rPr>
              <a:t>answerThis</a:t>
            </a:r>
            <a:r>
              <a:rPr lang="en-US" sz="2600" b="1" dirty="0">
                <a:solidFill>
                  <a:srgbClr val="00703C"/>
                </a:solidFill>
              </a:rPr>
              <a:t>(question)</a:t>
            </a:r>
          </a:p>
          <a:p>
            <a:pPr marL="742950" lvl="1" indent="-247650" algn="just">
              <a:spcBef>
                <a:spcPts val="520"/>
              </a:spcBef>
              <a:spcAft>
                <a:spcPts val="1000"/>
              </a:spcAft>
              <a:buClr>
                <a:srgbClr val="00703C"/>
              </a:buClr>
              <a:buSzPct val="100000"/>
              <a:buChar char="–"/>
            </a:pPr>
            <a:r>
              <a:rPr lang="en-US" sz="2000" dirty="0">
                <a:solidFill>
                  <a:srgbClr val="00703C"/>
                </a:solidFill>
              </a:rPr>
              <a:t>It will take a question as input to get the answer from the review dictionary</a:t>
            </a:r>
            <a:endParaRPr lang="en-US" sz="2000" dirty="0">
              <a:solidFill>
                <a:srgbClr val="00703C"/>
              </a:solidFill>
            </a:endParaRPr>
          </a:p>
          <a:p>
            <a:pPr marR="0" lvl="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000" dirty="0">
              <a:solidFill>
                <a:srgbClr val="00703C"/>
              </a:solidFill>
            </a:endParaRPr>
          </a:p>
          <a:p>
            <a:pPr lvl="0" algn="just" rtl="0">
              <a:spcBef>
                <a:spcPts val="520"/>
              </a:spcBef>
              <a:spcAft>
                <a:spcPts val="1000"/>
              </a:spcAft>
              <a:buNone/>
            </a:pPr>
            <a:endParaRPr sz="2000" dirty="0">
              <a:solidFill>
                <a:srgbClr val="00703C"/>
              </a:solidFill>
            </a:endParaRPr>
          </a:p>
        </p:txBody>
      </p:sp>
      <p:sp>
        <p:nvSpPr>
          <p:cNvPr id="6" name="Shape 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Our Progress!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Query from 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12" y="1224641"/>
            <a:ext cx="4960776" cy="52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5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Query from 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438275"/>
            <a:ext cx="60102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35157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385</Words>
  <Application>Microsoft Office PowerPoint</Application>
  <PresentationFormat>On-screen Show (4:3)</PresentationFormat>
  <Paragraphs>48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UNCCharlotte_template02 (1)</vt:lpstr>
      <vt:lpstr>Interactive Question &amp; Answer System for Restaurant Information</vt:lpstr>
      <vt:lpstr>Introduction</vt:lpstr>
      <vt:lpstr>Architecture</vt:lpstr>
      <vt:lpstr>Our Progress!</vt:lpstr>
      <vt:lpstr>Our Progress!</vt:lpstr>
      <vt:lpstr>Our Progress!</vt:lpstr>
      <vt:lpstr>Our Progress!</vt:lpstr>
      <vt:lpstr>Output – Query from DB</vt:lpstr>
      <vt:lpstr>Output – Query from DB</vt:lpstr>
      <vt:lpstr>Output – Query from DB</vt:lpstr>
      <vt:lpstr>Output – Response from Reviews</vt:lpstr>
      <vt:lpstr>Output – Response from Reviews</vt:lpstr>
      <vt:lpstr>Output – Response from Reviews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Question &amp; Answer System for Restaurant Information</dc:title>
  <cp:lastModifiedBy>Sriharish Ranganathan</cp:lastModifiedBy>
  <cp:revision>4</cp:revision>
  <dcterms:modified xsi:type="dcterms:W3CDTF">2016-12-13T19:30:37Z</dcterms:modified>
</cp:coreProperties>
</file>