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sldIdLst>
    <p:sldId id="530" r:id="rId5"/>
    <p:sldId id="531" r:id="rId6"/>
    <p:sldId id="533" r:id="rId7"/>
    <p:sldId id="534" r:id="rId8"/>
    <p:sldId id="535" r:id="rId9"/>
    <p:sldId id="536" r:id="rId10"/>
    <p:sldId id="548" r:id="rId11"/>
    <p:sldId id="549" r:id="rId12"/>
    <p:sldId id="546" r:id="rId13"/>
    <p:sldId id="538" r:id="rId14"/>
    <p:sldId id="539" r:id="rId15"/>
    <p:sldId id="550" r:id="rId16"/>
    <p:sldId id="543" r:id="rId17"/>
    <p:sldId id="54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422"/>
  </p:normalViewPr>
  <p:slideViewPr>
    <p:cSldViewPr snapToGrid="0">
      <p:cViewPr varScale="1">
        <p:scale>
          <a:sx n="84" d="100"/>
          <a:sy n="84" d="100"/>
        </p:scale>
        <p:origin x="653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6/22/2024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Introduction to Financial Markets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Pukar Sharma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E45E-D6A7-9780-F652-BAF86DFBC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that affect market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577A64-4E94-69E1-3180-1E014BD0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605EE-24B6-95D8-DE5E-BEC2F03ECE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ECONOMIC INDICATOR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2F651-7ABC-015D-B5C4-622708A64C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INTEREST RATE, CD ratio etc.</a:t>
            </a:r>
          </a:p>
          <a:p>
            <a:r>
              <a:rPr lang="en-US" dirty="0"/>
              <a:t>Policies like monetary policies, Financial Acts etc.</a:t>
            </a:r>
          </a:p>
          <a:p>
            <a:r>
              <a:rPr lang="en-US" dirty="0"/>
              <a:t>Fundamentals, Good news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1E0F07-3291-4EE2-1286-04C97165BA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POLITICAL EVENTS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F22CC9-1295-2B21-05A9-68A44E669B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199"/>
            <a:ext cx="3621024" cy="2962275"/>
          </a:xfrm>
        </p:spPr>
        <p:txBody>
          <a:bodyPr/>
          <a:lstStyle/>
          <a:p>
            <a:r>
              <a:rPr lang="en-US" dirty="0"/>
              <a:t>Change in government,  </a:t>
            </a:r>
          </a:p>
          <a:p>
            <a:pPr marL="0" indent="0">
              <a:buNone/>
            </a:pPr>
            <a:r>
              <a:rPr lang="en-US" dirty="0"/>
              <a:t>E.g. </a:t>
            </a:r>
            <a:r>
              <a:rPr lang="en-US" dirty="0">
                <a:solidFill>
                  <a:srgbClr val="00B050"/>
                </a:solidFill>
              </a:rPr>
              <a:t>Due to the news of news of new Finance minister, market hit three circuit break and closed (Bishnu Poudel)</a:t>
            </a:r>
          </a:p>
          <a:p>
            <a:r>
              <a:rPr lang="en-US" dirty="0"/>
              <a:t>Rumors like Big Political changes, </a:t>
            </a:r>
          </a:p>
          <a:p>
            <a:r>
              <a:rPr lang="en-US" dirty="0"/>
              <a:t>Global Politics (</a:t>
            </a:r>
            <a:r>
              <a:rPr lang="en-US" dirty="0">
                <a:solidFill>
                  <a:srgbClr val="00B050"/>
                </a:solidFill>
              </a:rPr>
              <a:t> WAR, economic blockade)</a:t>
            </a:r>
          </a:p>
          <a:p>
            <a:r>
              <a:rPr lang="en-US" dirty="0"/>
              <a:t>Pandemic Effect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F57080-19CA-8BBA-6050-8494551D4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dirty="0"/>
              <a:t>Day 1 : Introduction to financial market</a:t>
            </a:r>
          </a:p>
        </p:txBody>
      </p:sp>
    </p:spTree>
    <p:extLst>
      <p:ext uri="{BB962C8B-B14F-4D97-AF65-F5344CB8AC3E}">
        <p14:creationId xmlns:p14="http://schemas.microsoft.com/office/powerpoint/2010/main" val="765210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73D4-535B-6DCC-2268-43A5E9E12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market mechanisms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9FCA3-0124-0FA6-220B-D72E8F80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0852F-3FB7-6D2E-F6AC-1F6B9CAD21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Market Session</a:t>
            </a:r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135D3F1-0C33-3404-5D49-E70C9D100F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NEPSE  is opened form 11 AM to 3 PM</a:t>
            </a:r>
          </a:p>
          <a:p>
            <a:r>
              <a:rPr lang="en-US" dirty="0"/>
              <a:t>Sunday to Thursday</a:t>
            </a:r>
          </a:p>
          <a:p>
            <a:r>
              <a:rPr lang="en-US" dirty="0"/>
              <a:t>Pre open session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5F7BD8-DA37-58AB-1F45-D0F045DF4B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Liquidity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24F2AAC-B18D-1D49-15F1-2D69101664A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A market with a high amount of liquidity has </a:t>
            </a:r>
            <a:r>
              <a:rPr lang="en-GB" b="1" dirty="0">
                <a:solidFill>
                  <a:srgbClr val="00B050"/>
                </a:solidFill>
              </a:rPr>
              <a:t>many buyers and sellers. </a:t>
            </a:r>
            <a:endParaRPr lang="en-US" dirty="0"/>
          </a:p>
          <a:p>
            <a:r>
              <a:rPr lang="en-GB" dirty="0"/>
              <a:t>A market with low liquidity </a:t>
            </a:r>
            <a:r>
              <a:rPr lang="en-GB" b="1" dirty="0">
                <a:solidFill>
                  <a:srgbClr val="00B050"/>
                </a:solidFill>
              </a:rPr>
              <a:t>has fewer buyers and sellers.</a:t>
            </a:r>
            <a:endParaRPr lang="en-US" b="1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E68EFF0-69C3-F9AE-1107-E08A22BCF9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Order Types and Execution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D6980BD-0225-0DD6-3D62-B0B1E983AB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3028950"/>
            <a:ext cx="3068680" cy="2578608"/>
          </a:xfrm>
        </p:spPr>
        <p:txBody>
          <a:bodyPr/>
          <a:lstStyle/>
          <a:p>
            <a:r>
              <a:rPr lang="en-GB" b="1" dirty="0">
                <a:solidFill>
                  <a:srgbClr val="00B050"/>
                </a:solidFill>
              </a:rPr>
              <a:t>MARKET ORDERS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dirty="0"/>
              <a:t>prioritize speed and are executed immediately at the best available price.</a:t>
            </a:r>
          </a:p>
          <a:p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b="1" dirty="0">
                <a:solidFill>
                  <a:srgbClr val="00B050"/>
                </a:solidFill>
              </a:rPr>
              <a:t>LIMIT ORDERS</a:t>
            </a:r>
            <a:r>
              <a:rPr lang="en-GB" dirty="0"/>
              <a:t> prioritize price control and are executed only if the market reaches the specified price.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07ABA7-FC97-4D42-C4BC-897A88CF3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80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D4AB9F9-D475-793B-7BF8-14F9BDC89359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809625" y="798512"/>
            <a:ext cx="10820400" cy="6059487"/>
          </a:xfrm>
        </p:spPr>
        <p:txBody>
          <a:bodyPr numCol="2"/>
          <a:lstStyle/>
          <a:p>
            <a:pPr marL="0" indent="0">
              <a:buNone/>
            </a:pPr>
            <a:r>
              <a:rPr lang="en-IN" sz="3200" b="1" dirty="0"/>
              <a:t>SUMMARY</a:t>
            </a:r>
          </a:p>
          <a:p>
            <a:pPr marL="0" indent="0">
              <a:buNone/>
            </a:pPr>
            <a:r>
              <a:rPr lang="en-IN" sz="2400" b="1" dirty="0"/>
              <a:t>Types of Financial Markets:</a:t>
            </a:r>
          </a:p>
          <a:p>
            <a:r>
              <a:rPr lang="en-IN" sz="2400" dirty="0"/>
              <a:t>Stock Market</a:t>
            </a:r>
          </a:p>
          <a:p>
            <a:r>
              <a:rPr lang="en-IN" sz="2400" dirty="0"/>
              <a:t>Forex Market </a:t>
            </a:r>
          </a:p>
          <a:p>
            <a:r>
              <a:rPr lang="en-IN" sz="2400" dirty="0"/>
              <a:t>Commodities Market</a:t>
            </a:r>
          </a:p>
          <a:p>
            <a:pPr marL="0" indent="0">
              <a:buNone/>
            </a:pPr>
            <a:r>
              <a:rPr lang="en-IN" sz="2400" b="1" dirty="0"/>
              <a:t>Market Influencing Factors:</a:t>
            </a:r>
          </a:p>
          <a:p>
            <a:r>
              <a:rPr lang="en-IN" sz="2400" dirty="0"/>
              <a:t>Economic Indicators (Interest Rates, Policies)</a:t>
            </a:r>
          </a:p>
          <a:p>
            <a:r>
              <a:rPr lang="en-IN" sz="2400" dirty="0"/>
              <a:t>Political Events (Government Changes, Global Politics)</a:t>
            </a:r>
          </a:p>
          <a:p>
            <a:r>
              <a:rPr lang="en-IN" sz="2400" dirty="0"/>
              <a:t>Pandemics</a:t>
            </a:r>
          </a:p>
          <a:p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b="1" dirty="0"/>
              <a:t>Market Participants:</a:t>
            </a:r>
          </a:p>
          <a:p>
            <a:r>
              <a:rPr lang="en-IN" sz="2400" dirty="0"/>
              <a:t>Retail Traders</a:t>
            </a:r>
          </a:p>
          <a:p>
            <a:r>
              <a:rPr lang="en-IN" sz="2400" dirty="0"/>
              <a:t>Institutional Traders</a:t>
            </a:r>
          </a:p>
          <a:p>
            <a:r>
              <a:rPr lang="en-IN" sz="2400" dirty="0"/>
              <a:t>Market Makers</a:t>
            </a:r>
          </a:p>
          <a:p>
            <a:pPr marL="0" indent="0">
              <a:buNone/>
            </a:pPr>
            <a:r>
              <a:rPr lang="en-IN" sz="2400" b="1" dirty="0"/>
              <a:t>Market Mechanisms:</a:t>
            </a:r>
          </a:p>
          <a:p>
            <a:r>
              <a:rPr lang="en-IN" sz="2400" dirty="0"/>
              <a:t>Liquidity </a:t>
            </a:r>
          </a:p>
          <a:p>
            <a:r>
              <a:rPr lang="en-IN" sz="2400" dirty="0"/>
              <a:t>Order Types (Market Orders, Limit Orders)</a:t>
            </a:r>
          </a:p>
        </p:txBody>
      </p:sp>
    </p:spTree>
    <p:extLst>
      <p:ext uri="{BB962C8B-B14F-4D97-AF65-F5344CB8AC3E}">
        <p14:creationId xmlns:p14="http://schemas.microsoft.com/office/powerpoint/2010/main" val="533377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5BC92-868A-26B2-CBC0-C9D94E65F1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  <a:ea typeface="Verdana" panose="020B0604030504040204" pitchFamily="34" charset="0"/>
                <a:cs typeface="Verdana" panose="020B0604030504040204" pitchFamily="34" charset="0"/>
              </a:rPr>
              <a:t>SUMMARY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C1627-7A56-025E-482D-E2AB014EDF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 have discussed important topics such as the different types of financial markets, the factors that affect the market, the types of market participants, and the market mechanisms.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759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0" y="5081398"/>
            <a:ext cx="7543800" cy="1543049"/>
          </a:xfrm>
        </p:spPr>
        <p:txBody>
          <a:bodyPr/>
          <a:lstStyle/>
          <a:p>
            <a:r>
              <a:rPr lang="en-US" sz="88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THANK YOU</a:t>
            </a:r>
            <a:endParaRPr lang="en-US" sz="8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19D01-29BE-BE76-41C5-9D58AD811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67681" y="4228719"/>
            <a:ext cx="4709160" cy="2395728"/>
          </a:xfrm>
        </p:spPr>
        <p:txBody>
          <a:bodyPr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Pukar Sharma</a:t>
            </a:r>
          </a:p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sharmapukar98@gmail.com</a:t>
            </a:r>
            <a:endParaRPr lang="en-US" dirty="0">
              <a:latin typeface="Segoe UI Light" panose="020B0502040204020203" pitchFamily="34" charset="0"/>
              <a:ea typeface="Calibri"/>
              <a:cs typeface="Segoe UI Light" panose="020B0502040204020203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28725B-74EA-2A66-52C8-858215FBA8F5}"/>
              </a:ext>
            </a:extLst>
          </p:cNvPr>
          <p:cNvSpPr/>
          <p:nvPr/>
        </p:nvSpPr>
        <p:spPr>
          <a:xfrm>
            <a:off x="6096000" y="1431417"/>
            <a:ext cx="2652522" cy="2652522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solidFill>
              <a:schemeClr val="accent6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Overview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03323"/>
            <a:ext cx="6422136" cy="3282696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Overview and Understanding Market Mechanics</a:t>
            </a:r>
          </a:p>
          <a:p>
            <a:r>
              <a: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 to Financial Markets</a:t>
            </a:r>
          </a:p>
          <a:p>
            <a:r>
              <a: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 Concepts of Market Participation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financial market is a marketplace where buyers and sellers trade financial assets such as stocks, bonds, commodities, and currencies.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8750"/>
            <a:ext cx="9144000" cy="1671066"/>
          </a:xfrm>
        </p:spPr>
        <p:txBody>
          <a:bodyPr/>
          <a:lstStyle/>
          <a:p>
            <a:r>
              <a:rPr lang="en-US" dirty="0"/>
              <a:t>Types of Financial Market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FF0B8-5B51-7376-0271-8D849CA3F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758185"/>
            <a:ext cx="9143999" cy="2814065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Stock Market: </a:t>
            </a:r>
            <a:r>
              <a:rPr lang="en-GB" dirty="0"/>
              <a:t>Where shares of public companies are traded.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Forex Market: </a:t>
            </a:r>
            <a:r>
              <a:rPr lang="en-GB" dirty="0"/>
              <a:t>Where currencies are traded.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Commodities Market: </a:t>
            </a:r>
            <a:r>
              <a:rPr lang="en-GB" dirty="0"/>
              <a:t>Where raw materials and primary products are traded.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47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52FE8-2F9C-9C12-4EB3-9742EA91D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Stock Market</a:t>
            </a:r>
            <a:endParaRPr lang="en-US" sz="4000" b="1" spc="600" dirty="0">
              <a:ln w="28575">
                <a:noFill/>
                <a:prstDash val="solid"/>
              </a:ln>
              <a:solidFill>
                <a:schemeClr val="bg1"/>
              </a:solidFill>
              <a:latin typeface="Tw Cen MT" panose="020B0602020104020603" pitchFamily="34" charset="77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E318B-D756-6C57-8657-96C8363208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9184" y="411480"/>
            <a:ext cx="1404366" cy="310896"/>
          </a:xfrm>
        </p:spPr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D7CD17-498F-12CD-F20B-81606D67C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stock market is a platform for buying and selling shares of companies.</a:t>
            </a:r>
          </a:p>
          <a:p>
            <a:pPr marL="0" indent="0">
              <a:buNone/>
            </a:pPr>
            <a:r>
              <a:rPr lang="en-GB" b="1" dirty="0"/>
              <a:t>Key Concepts:</a:t>
            </a:r>
          </a:p>
          <a:p>
            <a:pPr marL="457200" indent="-457200"/>
            <a:r>
              <a:rPr lang="en-GB" b="1" dirty="0"/>
              <a:t>Stocks:</a:t>
            </a:r>
            <a:r>
              <a:rPr lang="en-GB" dirty="0"/>
              <a:t> Units of ownership in a company.</a:t>
            </a:r>
          </a:p>
          <a:p>
            <a:pPr marL="457200" indent="-457200"/>
            <a:r>
              <a:rPr lang="en-GB" b="1" dirty="0"/>
              <a:t>Exchanges:</a:t>
            </a:r>
            <a:r>
              <a:rPr lang="en-GB" dirty="0"/>
              <a:t> Platforms like NYSE, NASDAQ, and NEPSE where stocks are traded.</a:t>
            </a:r>
          </a:p>
          <a:p>
            <a:pPr marL="457200" indent="-457200"/>
            <a:r>
              <a:rPr lang="en-GB" b="1" dirty="0"/>
              <a:t>Indices:</a:t>
            </a:r>
            <a:r>
              <a:rPr lang="en-GB" dirty="0"/>
              <a:t> Indicators of market performance, e.g., S&amp;P 500, Dow Jones, NEPSE Index.</a:t>
            </a:r>
          </a:p>
          <a:p>
            <a:pPr marL="457200" indent="-457200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2651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0DEE9-2DBD-C997-C208-027230B5A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804" y="832104"/>
            <a:ext cx="9994392" cy="1069848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NEPSE (Nepal Stock Exchange):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CF1F9-4847-1440-0352-6D1284A48D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52E32D8-8253-8D89-C254-15273A688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GB" dirty="0"/>
              <a:t>The main stock exchange in Nepal.</a:t>
            </a:r>
          </a:p>
          <a:p>
            <a:pPr marL="457200" indent="-457200"/>
            <a:r>
              <a:rPr lang="en-GB" dirty="0"/>
              <a:t>Trading hours and key characteristics.</a:t>
            </a:r>
          </a:p>
          <a:p>
            <a:pPr marL="457200" indent="-457200"/>
            <a:endParaRPr lang="en-GB" dirty="0"/>
          </a:p>
          <a:p>
            <a:endParaRPr lang="en-IN" dirty="0"/>
          </a:p>
        </p:txBody>
      </p:sp>
      <p:pic>
        <p:nvPicPr>
          <p:cNvPr id="4100" name="Picture 4" descr="nepse blue and white color index . Image 4 of 4">
            <a:extLst>
              <a:ext uri="{FF2B5EF4-FFF2-40B4-BE49-F238E27FC236}">
                <a16:creationId xmlns:a16="http://schemas.microsoft.com/office/drawing/2014/main" id="{74D4FEE7-7DD8-3528-8FEB-C2B9A7529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271" y="1901952"/>
            <a:ext cx="2828925" cy="282892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8D2EC2-4185-9354-344D-F053CE25F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050" y="3316414"/>
            <a:ext cx="5304342" cy="3394620"/>
          </a:xfrm>
          <a:prstGeom prst="flowChartMultidocument">
            <a:avLst/>
          </a:prstGeom>
        </p:spPr>
      </p:pic>
    </p:spTree>
    <p:extLst>
      <p:ext uri="{BB962C8B-B14F-4D97-AF65-F5344CB8AC3E}">
        <p14:creationId xmlns:p14="http://schemas.microsoft.com/office/powerpoint/2010/main" val="1208724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439F6E-25B3-7361-CBBF-B3F289AC3B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F75FB76-1E5E-45D0-14C2-D067F75C4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Forex Market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B61515-C372-B024-0E92-FE0AFCA49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1" y="2212848"/>
            <a:ext cx="8646033" cy="3282696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The forex market is where currencies are traded.</a:t>
            </a:r>
          </a:p>
          <a:p>
            <a:pPr marL="0" indent="0">
              <a:buNone/>
            </a:pPr>
            <a:r>
              <a:rPr lang="en-GB" b="1" dirty="0"/>
              <a:t>Key Concepts:</a:t>
            </a:r>
          </a:p>
          <a:p>
            <a:r>
              <a:rPr lang="en-GB" dirty="0"/>
              <a:t>Currency Pairs: Trading one currency for another, e.g., EUR/USD.</a:t>
            </a:r>
          </a:p>
          <a:p>
            <a:r>
              <a:rPr lang="en-GB" dirty="0"/>
              <a:t>Exchange Rates: The value of one currency in terms of another.</a:t>
            </a:r>
          </a:p>
          <a:p>
            <a:r>
              <a:rPr lang="en-GB" dirty="0"/>
              <a:t>Pips: The smallest price move that a given exchange rate can make.</a:t>
            </a:r>
            <a:endParaRPr lang="en-IN" dirty="0"/>
          </a:p>
        </p:txBody>
      </p:sp>
      <p:pic>
        <p:nvPicPr>
          <p:cNvPr id="6147" name="Picture 3" descr="Image result for eurusd">
            <a:extLst>
              <a:ext uri="{FF2B5EF4-FFF2-40B4-BE49-F238E27FC236}">
                <a16:creationId xmlns:a16="http://schemas.microsoft.com/office/drawing/2014/main" id="{A86BCA4C-F66B-E4DF-686B-808AD1CFD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050" y="1569910"/>
            <a:ext cx="3086100" cy="178117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960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439F6E-25B3-7361-CBBF-B3F289AC3B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F75FB76-1E5E-45D0-14C2-D067F75C4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Commodities Market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B61515-C372-B024-0E92-FE0AFCA49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1" y="2212848"/>
            <a:ext cx="10254756" cy="3282696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The commodities market deals with the trading of raw materials.</a:t>
            </a:r>
          </a:p>
          <a:p>
            <a:pPr marL="0" indent="0">
              <a:buNone/>
            </a:pPr>
            <a:r>
              <a:rPr lang="en-GB" b="1" dirty="0"/>
              <a:t>Key Concepts:</a:t>
            </a:r>
          </a:p>
          <a:p>
            <a:r>
              <a:rPr lang="en-GB" b="1" dirty="0"/>
              <a:t>Commodities: Physical goods like gold, oil, and agricultural products.</a:t>
            </a:r>
          </a:p>
          <a:p>
            <a:r>
              <a:rPr lang="en-GB" b="1" dirty="0"/>
              <a:t>Futures Contracts: Agreements to buy or sell a commodity at a future date. 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74418B6-E50F-C990-8B4F-EB31DB3AF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7266" y="722376"/>
            <a:ext cx="2095500" cy="1885950"/>
          </a:xfrm>
          <a:prstGeom prst="teardrop">
            <a:avLst/>
          </a:prstGeom>
        </p:spPr>
      </p:pic>
    </p:spTree>
    <p:extLst>
      <p:ext uri="{BB962C8B-B14F-4D97-AF65-F5344CB8AC3E}">
        <p14:creationId xmlns:p14="http://schemas.microsoft.com/office/powerpoint/2010/main" val="3635762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68">
            <a:extLst>
              <a:ext uri="{FF2B5EF4-FFF2-40B4-BE49-F238E27FC236}">
                <a16:creationId xmlns:a16="http://schemas.microsoft.com/office/drawing/2014/main" id="{0B07383B-6310-56A6-B051-F4B962E11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Market Participants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A2D8B-92F5-22B2-084C-934BCBC00D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3058598" cy="758952"/>
          </a:xfrm>
        </p:spPr>
        <p:txBody>
          <a:bodyPr/>
          <a:lstStyle/>
          <a:p>
            <a:r>
              <a:rPr lang="en-US" dirty="0"/>
              <a:t>Retail Traders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004B5D-BB88-E446-FDC1-8BE748EFE8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5"/>
            <a:ext cx="3049610" cy="2788919"/>
          </a:xfrm>
        </p:spPr>
        <p:txBody>
          <a:bodyPr/>
          <a:lstStyle/>
          <a:p>
            <a:r>
              <a:rPr lang="en-GB" dirty="0"/>
              <a:t>Individual investors trading with personal accounts.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AC0C5B-16A7-E317-7222-BF9FA26C0D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63499" y="2478024"/>
            <a:ext cx="3058597" cy="758952"/>
          </a:xfrm>
        </p:spPr>
        <p:txBody>
          <a:bodyPr/>
          <a:lstStyle/>
          <a:p>
            <a:r>
              <a:rPr lang="en-US" dirty="0"/>
              <a:t>Institutional Traders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7D9B67F-AD02-4BA5-209B-C91070303A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57799" y="3249488"/>
            <a:ext cx="3049610" cy="2788919"/>
          </a:xfrm>
        </p:spPr>
        <p:txBody>
          <a:bodyPr/>
          <a:lstStyle/>
          <a:p>
            <a:r>
              <a:rPr lang="en-GB" dirty="0"/>
              <a:t>Entities like </a:t>
            </a:r>
            <a:r>
              <a:rPr lang="en-GB" dirty="0">
                <a:solidFill>
                  <a:srgbClr val="00B050"/>
                </a:solidFill>
              </a:rPr>
              <a:t>banks</a:t>
            </a:r>
            <a:r>
              <a:rPr lang="en-GB" dirty="0"/>
              <a:t>, </a:t>
            </a:r>
            <a:r>
              <a:rPr lang="en-GB" dirty="0">
                <a:solidFill>
                  <a:srgbClr val="00B050"/>
                </a:solidFill>
              </a:rPr>
              <a:t>mutual</a:t>
            </a:r>
            <a:r>
              <a:rPr lang="en-GB" dirty="0"/>
              <a:t> </a:t>
            </a:r>
            <a:r>
              <a:rPr lang="en-GB" dirty="0">
                <a:solidFill>
                  <a:srgbClr val="00B050"/>
                </a:solidFill>
              </a:rPr>
              <a:t>funds</a:t>
            </a:r>
            <a:r>
              <a:rPr lang="en-GB" dirty="0"/>
              <a:t>, and insurance companies that trade in large volumes.</a:t>
            </a:r>
            <a:endParaRPr lang="en-US" dirty="0"/>
          </a:p>
        </p:txBody>
      </p:sp>
      <p:sp>
        <p:nvSpPr>
          <p:cNvPr id="81" name="Text Placeholder 80">
            <a:extLst>
              <a:ext uri="{FF2B5EF4-FFF2-40B4-BE49-F238E27FC236}">
                <a16:creationId xmlns:a16="http://schemas.microsoft.com/office/drawing/2014/main" id="{2AF0BD8F-E098-8282-AE8C-8BFAB5EBBFC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998765" y="2478024"/>
            <a:ext cx="2915260" cy="758952"/>
          </a:xfrm>
        </p:spPr>
        <p:txBody>
          <a:bodyPr/>
          <a:lstStyle/>
          <a:p>
            <a:r>
              <a:rPr lang="en-US" dirty="0"/>
              <a:t>Market Makers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3E31E-F298-485B-42BF-303CC635241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98764" y="3236976"/>
            <a:ext cx="2915261" cy="2788920"/>
          </a:xfrm>
        </p:spPr>
        <p:txBody>
          <a:bodyPr/>
          <a:lstStyle/>
          <a:p>
            <a:r>
              <a:rPr lang="en-IN" dirty="0"/>
              <a:t>Brokerage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138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B8ECF1-2A9D-464C-AFE8-2B3295D0BF9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76493A3-2B83-4E58-86AD-56A2F2A20F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488</TotalTime>
  <Words>574</Words>
  <Application>Microsoft Office PowerPoint</Application>
  <PresentationFormat>Widescreen</PresentationFormat>
  <Paragraphs>94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Courier New</vt:lpstr>
      <vt:lpstr>Segoe UI Light</vt:lpstr>
      <vt:lpstr>Tw Cen MT</vt:lpstr>
      <vt:lpstr>Office Theme</vt:lpstr>
      <vt:lpstr>Introduction to Financial Markets</vt:lpstr>
      <vt:lpstr>Overview</vt:lpstr>
      <vt:lpstr>INTRODUCTION</vt:lpstr>
      <vt:lpstr>Types of Financial Market</vt:lpstr>
      <vt:lpstr>Stock Market</vt:lpstr>
      <vt:lpstr>NEPSE (Nepal Stock Exchange):</vt:lpstr>
      <vt:lpstr>Forex Market</vt:lpstr>
      <vt:lpstr>Commodities Market</vt:lpstr>
      <vt:lpstr>TYPES OF Market Participants</vt:lpstr>
      <vt:lpstr>Things that affect market</vt:lpstr>
      <vt:lpstr>Understanding market mechanisms</vt:lpstr>
      <vt:lpstr>PowerPoint Presentation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Financial Markets</dc:title>
  <dc:creator>Pukar Sharma</dc:creator>
  <cp:lastModifiedBy>Pukar Sharma</cp:lastModifiedBy>
  <cp:revision>5</cp:revision>
  <dcterms:created xsi:type="dcterms:W3CDTF">2024-06-01T14:34:02Z</dcterms:created>
  <dcterms:modified xsi:type="dcterms:W3CDTF">2024-06-22T12:59:33Z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