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530" r:id="rId5"/>
    <p:sldId id="531" r:id="rId6"/>
    <p:sldId id="533" r:id="rId7"/>
    <p:sldId id="534" r:id="rId8"/>
    <p:sldId id="546" r:id="rId9"/>
    <p:sldId id="535" r:id="rId10"/>
    <p:sldId id="551" r:id="rId11"/>
    <p:sldId id="536" r:id="rId12"/>
    <p:sldId id="548" r:id="rId13"/>
    <p:sldId id="553" r:id="rId14"/>
    <p:sldId id="555" r:id="rId15"/>
    <p:sldId id="556" r:id="rId16"/>
    <p:sldId id="554" r:id="rId17"/>
    <p:sldId id="552" r:id="rId18"/>
    <p:sldId id="54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2F3"/>
    <a:srgbClr val="8822EE"/>
    <a:srgbClr val="F01688"/>
    <a:srgbClr val="2F21F3"/>
    <a:srgbClr val="FEB52B"/>
    <a:srgbClr val="F01689"/>
    <a:srgbClr val="6F22E3"/>
    <a:srgbClr val="E218A3"/>
    <a:srgbClr val="BA20DB"/>
    <a:srgbClr val="6A2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422"/>
  </p:normalViewPr>
  <p:slideViewPr>
    <p:cSldViewPr snapToGrid="0">
      <p:cViewPr varScale="1">
        <p:scale>
          <a:sx n="80" d="100"/>
          <a:sy n="80" d="100"/>
        </p:scale>
        <p:origin x="5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investor vs Ta vs Trader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Pukar Sharma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1D358-B30B-9DF8-148C-B672452B3C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A744E-568B-8EDC-A7C1-A3CFC779D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Ask yourself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CC3FA1-D5BD-CCEC-65DA-80ABB940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?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BB995F-EAB3-25C2-036B-00939D062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048256"/>
            <a:ext cx="9474708" cy="3977640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highlight>
                  <a:srgbClr val="2F22F3"/>
                </a:highlight>
              </a:rPr>
              <a:t>Why do you want to trade ?</a:t>
            </a:r>
          </a:p>
          <a:p>
            <a:pPr marL="0" indent="0">
              <a:buNone/>
            </a:pPr>
            <a:r>
              <a:rPr lang="en-IN" b="1" dirty="0">
                <a:highlight>
                  <a:srgbClr val="2F22F3"/>
                </a:highlight>
              </a:rPr>
              <a:t>What do you want in life ? (Moneywise)</a:t>
            </a:r>
          </a:p>
          <a:p>
            <a:pPr marL="0" indent="0">
              <a:buNone/>
            </a:pPr>
            <a:r>
              <a:rPr lang="en-IN" b="1" dirty="0">
                <a:highlight>
                  <a:srgbClr val="2F22F3"/>
                </a:highlight>
              </a:rPr>
              <a:t>What type of life do you want ?</a:t>
            </a:r>
          </a:p>
          <a:p>
            <a:pPr marL="0" indent="0">
              <a:buNone/>
            </a:pPr>
            <a:r>
              <a:rPr lang="en-IN" b="1" dirty="0">
                <a:highlight>
                  <a:srgbClr val="2F22F3"/>
                </a:highlight>
              </a:rPr>
              <a:t>What type of people do you want to be around?</a:t>
            </a:r>
          </a:p>
          <a:p>
            <a:pPr marL="0" indent="0">
              <a:buNone/>
            </a:pPr>
            <a:r>
              <a:rPr lang="en-IN" b="1" dirty="0">
                <a:highlight>
                  <a:srgbClr val="2F22F3"/>
                </a:highlight>
              </a:rPr>
              <a:t>What type of person do you wan to be ?</a:t>
            </a:r>
          </a:p>
          <a:p>
            <a:pPr marL="0" indent="0">
              <a:buNone/>
            </a:pPr>
            <a:r>
              <a:rPr lang="en-IN" b="1" dirty="0">
                <a:highlight>
                  <a:srgbClr val="2F22F3"/>
                </a:highlight>
              </a:rPr>
              <a:t>Where you want to be in 1 year, or 5 years?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E3B600-5288-02EC-861D-D05DF1B16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7898F-7329-C910-7816-0D9830A79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Traders Psychology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FFDFC2-930B-EA6A-3DF1-D8D0803F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Belief system of trader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3210C1-8AE6-DDD6-8805-36E7A508A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10217658" cy="3282696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highlight>
                  <a:srgbClr val="2F22F3"/>
                </a:highlight>
              </a:rPr>
              <a:t>How you view money</a:t>
            </a:r>
          </a:p>
          <a:p>
            <a:pPr marL="0" indent="0">
              <a:buNone/>
            </a:pPr>
            <a:r>
              <a:rPr lang="en-GB" b="1" dirty="0">
                <a:highlight>
                  <a:srgbClr val="2F22F3"/>
                </a:highlight>
              </a:rPr>
              <a:t>How you view yourself </a:t>
            </a:r>
          </a:p>
          <a:p>
            <a:pPr marL="0" indent="0">
              <a:buNone/>
            </a:pPr>
            <a:r>
              <a:rPr lang="en-GB" b="1" dirty="0">
                <a:highlight>
                  <a:srgbClr val="2F22F3"/>
                </a:highlight>
              </a:rPr>
              <a:t>How you view mistakes</a:t>
            </a:r>
          </a:p>
          <a:p>
            <a:r>
              <a:rPr lang="en-GB" dirty="0"/>
              <a:t>A belief system is a </a:t>
            </a:r>
            <a:r>
              <a:rPr lang="en-GB" dirty="0">
                <a:solidFill>
                  <a:srgbClr val="92D050"/>
                </a:solidFill>
              </a:rPr>
              <a:t>mental representation </a:t>
            </a:r>
            <a:r>
              <a:rPr lang="en-GB" dirty="0"/>
              <a:t>of how </a:t>
            </a:r>
            <a:r>
              <a:rPr lang="en-GB" dirty="0">
                <a:solidFill>
                  <a:srgbClr val="92D050"/>
                </a:solidFill>
              </a:rPr>
              <a:t>somethings works or what somethings means</a:t>
            </a:r>
            <a:r>
              <a:rPr lang="en-GB" dirty="0"/>
              <a:t>, based on </a:t>
            </a:r>
            <a:r>
              <a:rPr lang="en-GB" dirty="0">
                <a:solidFill>
                  <a:srgbClr val="92D050"/>
                </a:solidFill>
              </a:rPr>
              <a:t>our personal experiences and interpretations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122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21080-DE78-75BE-3CCD-52F13698E8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90DA1-D8B3-F024-0655-E868B93D06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3054096" cy="274320"/>
          </a:xfrm>
        </p:spPr>
        <p:txBody>
          <a:bodyPr/>
          <a:lstStyle/>
          <a:p>
            <a:r>
              <a:rPr lang="en-US" dirty="0"/>
              <a:t>Self Limiting Belief of Beginner Traders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9F6C9A-EAE3-6579-CAE4-B539A5B2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limiting beliefs are: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99C986-3392-EC70-9DAD-BB040ABA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Money is evil </a:t>
            </a:r>
          </a:p>
          <a:p>
            <a:r>
              <a:rPr lang="en-GB" dirty="0"/>
              <a:t>Rich people are greedy or dishonest</a:t>
            </a:r>
          </a:p>
          <a:p>
            <a:r>
              <a:rPr lang="en-GB" dirty="0"/>
              <a:t>Money doesn’t grow on trees</a:t>
            </a:r>
          </a:p>
          <a:p>
            <a:r>
              <a:rPr lang="en-GB" dirty="0"/>
              <a:t>I don’t deserve money or success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90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A144AB-85F4-00CF-7229-B2D17FC973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4C1A0-AAE7-8C7E-7DF1-9223B2333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Trading in the zone</a:t>
            </a:r>
          </a:p>
          <a:p>
            <a:r>
              <a:rPr lang="en-US" u="sng" dirty="0">
                <a:solidFill>
                  <a:srgbClr val="92D050"/>
                </a:solidFill>
              </a:rPr>
              <a:t>Market awareness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62DAB1-7E37-282A-49D3-337B6404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Fundamental truth of market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0B6AB3-5370-D877-B502-B5F92F60A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1901952"/>
            <a:ext cx="9865233" cy="4123944"/>
          </a:xfrm>
        </p:spPr>
        <p:txBody>
          <a:bodyPr/>
          <a:lstStyle/>
          <a:p>
            <a:r>
              <a:rPr lang="en-GB" sz="2000" b="1" dirty="0">
                <a:solidFill>
                  <a:srgbClr val="92D050"/>
                </a:solidFill>
              </a:rPr>
              <a:t>Anything can happen.</a:t>
            </a:r>
          </a:p>
          <a:p>
            <a:r>
              <a:rPr lang="en-IN" sz="2000" b="1" dirty="0">
                <a:solidFill>
                  <a:srgbClr val="92D050"/>
                </a:solidFill>
              </a:rPr>
              <a:t>You don’t need to know what is going to happen next in order to make money.</a:t>
            </a:r>
          </a:p>
          <a:p>
            <a:r>
              <a:rPr lang="en-IN" sz="2000" b="1" dirty="0">
                <a:solidFill>
                  <a:srgbClr val="92D050"/>
                </a:solidFill>
              </a:rPr>
              <a:t>There is a random distribution between wins and loses for any given set of variables that define and edges.</a:t>
            </a:r>
          </a:p>
          <a:p>
            <a:r>
              <a:rPr lang="en-IN" sz="2000" b="1" dirty="0">
                <a:solidFill>
                  <a:srgbClr val="92D050"/>
                </a:solidFill>
              </a:rPr>
              <a:t>An edges is nothing more than an indication of higher probabilities of one things happening over another.</a:t>
            </a:r>
          </a:p>
          <a:p>
            <a:r>
              <a:rPr lang="en-IN" sz="2000" b="1" dirty="0">
                <a:solidFill>
                  <a:srgbClr val="92D050"/>
                </a:solidFill>
              </a:rPr>
              <a:t>Every moment in the market is unique, we cannot forecast with absolute accuracy.</a:t>
            </a:r>
          </a:p>
        </p:txBody>
      </p:sp>
    </p:spTree>
    <p:extLst>
      <p:ext uri="{BB962C8B-B14F-4D97-AF65-F5344CB8AC3E}">
        <p14:creationId xmlns:p14="http://schemas.microsoft.com/office/powerpoint/2010/main" val="422936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439F6E-25B3-7361-CBBF-B3F289AC3B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098" name="Picture 2" descr="Develop a Winning Trader's Mindset">
            <a:extLst>
              <a:ext uri="{FF2B5EF4-FFF2-40B4-BE49-F238E27FC236}">
                <a16:creationId xmlns:a16="http://schemas.microsoft.com/office/drawing/2014/main" id="{2C6B097E-E687-84B9-89EE-A681F0BBE0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8"/>
          <a:stretch/>
        </p:blipFill>
        <p:spPr bwMode="auto">
          <a:xfrm>
            <a:off x="1144258" y="722377"/>
            <a:ext cx="10054942" cy="510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330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0" y="5081398"/>
            <a:ext cx="7543800" cy="1543049"/>
          </a:xfrm>
        </p:spPr>
        <p:txBody>
          <a:bodyPr/>
          <a:lstStyle/>
          <a:p>
            <a:r>
              <a:rPr lang="en-US" sz="8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sz="8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7681" y="4228719"/>
            <a:ext cx="4709160" cy="2395728"/>
          </a:xfrm>
        </p:spPr>
        <p:txBody>
          <a:bodyPr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Pukar Sharma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sharmapukar98@gmail.com</a:t>
            </a:r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28725B-74EA-2A66-52C8-858215FBA8F5}"/>
              </a:ext>
            </a:extLst>
          </p:cNvPr>
          <p:cNvSpPr/>
          <p:nvPr/>
        </p:nvSpPr>
        <p:spPr>
          <a:xfrm>
            <a:off x="6096000" y="1431417"/>
            <a:ext cx="2652522" cy="2652522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accent6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03323"/>
            <a:ext cx="6422136" cy="3282696"/>
          </a:xfrm>
        </p:spPr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Investor and Investment and its intuition</a:t>
            </a:r>
            <a:endParaRPr lang="en-GB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Technical analyst vs Trader</a:t>
            </a:r>
          </a:p>
          <a:p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Basic Concepts of Trading</a:t>
            </a:r>
          </a:p>
          <a:p>
            <a:r>
              <a:rPr lang="en-GB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How traders should start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371600"/>
            <a:ext cx="7735824" cy="1856232"/>
          </a:xfrm>
        </p:spPr>
        <p:txBody>
          <a:bodyPr/>
          <a:lstStyle/>
          <a:p>
            <a:r>
              <a:rPr lang="en-GB" dirty="0"/>
              <a:t>Investor and Investment and its intuition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574163"/>
            <a:ext cx="7735824" cy="239191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B050"/>
                </a:solidFill>
              </a:rPr>
              <a:t>Investor</a:t>
            </a:r>
            <a:r>
              <a:rPr lang="en-GB" dirty="0"/>
              <a:t>: Long-term focus, seeks to build wealth gradually through asset appreciation and dividends.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B050"/>
                </a:solidFill>
              </a:rPr>
              <a:t>Investment</a:t>
            </a:r>
            <a:r>
              <a:rPr lang="en-GB" dirty="0"/>
              <a:t>: Hold assets over time, benefiting from market growth and compounding returns.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B050"/>
                </a:solidFill>
              </a:rPr>
              <a:t>Intuition</a:t>
            </a:r>
            <a:r>
              <a:rPr lang="en-GB" dirty="0"/>
              <a:t>: Investors analyse fundamental value; traders rely on technical analysis and market trends.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Technical analyst and trader are same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/>
              <a:t>Technical analyst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AFD5D-6DDF-119D-24D2-A0348F70F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1" y="2743199"/>
            <a:ext cx="3864483" cy="3562351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GB" b="1" dirty="0"/>
              <a:t>Focus</a:t>
            </a:r>
            <a:r>
              <a:rPr lang="en-GB" dirty="0"/>
              <a:t>: Analyses </a:t>
            </a:r>
            <a:r>
              <a:rPr lang="en-GB" dirty="0">
                <a:solidFill>
                  <a:srgbClr val="00B050"/>
                </a:solidFill>
              </a:rPr>
              <a:t>historical price and volume data to </a:t>
            </a:r>
            <a:r>
              <a:rPr lang="en-GB" u="sng" dirty="0">
                <a:solidFill>
                  <a:srgbClr val="00B050"/>
                </a:solidFill>
              </a:rPr>
              <a:t>predict future market movements.</a:t>
            </a:r>
          </a:p>
          <a:p>
            <a:pPr algn="just">
              <a:lnSpc>
                <a:spcPct val="100000"/>
              </a:lnSpc>
            </a:pPr>
            <a:r>
              <a:rPr lang="en-GB" b="1" dirty="0"/>
              <a:t>Tools</a:t>
            </a:r>
            <a:r>
              <a:rPr lang="en-GB" i="1" dirty="0"/>
              <a:t>: Uses charts, indicators, and patterns to identify trends and potential entry/exit points.</a:t>
            </a:r>
          </a:p>
          <a:p>
            <a:pPr algn="just">
              <a:lnSpc>
                <a:spcPct val="100000"/>
              </a:lnSpc>
            </a:pPr>
            <a:r>
              <a:rPr lang="en-GB" b="1" dirty="0"/>
              <a:t>Role</a:t>
            </a:r>
            <a:r>
              <a:rPr lang="en-GB" dirty="0"/>
              <a:t>: Provides </a:t>
            </a:r>
            <a:r>
              <a:rPr lang="en-GB" dirty="0">
                <a:solidFill>
                  <a:srgbClr val="00B050"/>
                </a:solidFill>
              </a:rPr>
              <a:t>insights and recommendations based on technical analysis but </a:t>
            </a:r>
            <a:r>
              <a:rPr lang="en-GB" u="sng" dirty="0">
                <a:solidFill>
                  <a:srgbClr val="00B050"/>
                </a:solidFill>
              </a:rPr>
              <a:t>may not execute trades themselves.</a:t>
            </a:r>
            <a:endParaRPr lang="en-IN" u="sng" dirty="0">
              <a:solidFill>
                <a:srgbClr val="00B05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FB720-24F4-3A8C-3879-D8B98120E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IN" dirty="0"/>
              <a:t>RADER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06034-8413-8B59-6DD6-209728262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864484" cy="35623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b="1" dirty="0"/>
              <a:t>Focus</a:t>
            </a:r>
            <a:r>
              <a:rPr lang="en-GB" dirty="0"/>
              <a:t>: </a:t>
            </a:r>
            <a:r>
              <a:rPr lang="en-GB" u="sng" dirty="0">
                <a:solidFill>
                  <a:srgbClr val="00B050"/>
                </a:solidFill>
              </a:rPr>
              <a:t>Buys and sells financial instruments to make a profit.</a:t>
            </a:r>
          </a:p>
          <a:p>
            <a:pPr>
              <a:lnSpc>
                <a:spcPct val="100000"/>
              </a:lnSpc>
            </a:pPr>
            <a:r>
              <a:rPr lang="en-GB" b="1" i="1" dirty="0"/>
              <a:t>Tools</a:t>
            </a:r>
            <a:r>
              <a:rPr lang="en-GB" i="1" dirty="0"/>
              <a:t>: May use technical analysis, but also </a:t>
            </a:r>
            <a:r>
              <a:rPr lang="en-GB" b="1" i="1" u="sng" dirty="0">
                <a:solidFill>
                  <a:srgbClr val="00B050"/>
                </a:solidFill>
              </a:rPr>
              <a:t>relies on market news, sentiment, and other strategies</a:t>
            </a:r>
            <a:r>
              <a:rPr lang="en-GB" i="1" dirty="0"/>
              <a:t>.</a:t>
            </a:r>
          </a:p>
          <a:p>
            <a:pPr>
              <a:lnSpc>
                <a:spcPct val="100000"/>
              </a:lnSpc>
            </a:pPr>
            <a:r>
              <a:rPr lang="en-GB" b="1" dirty="0"/>
              <a:t>Role</a:t>
            </a:r>
            <a:r>
              <a:rPr lang="en-GB" dirty="0"/>
              <a:t>: Actively </a:t>
            </a:r>
            <a:r>
              <a:rPr lang="en-GB" sz="2000" dirty="0">
                <a:solidFill>
                  <a:srgbClr val="00B050"/>
                </a:solidFill>
              </a:rPr>
              <a:t>executes trades based on various analysis methods, including technical analysis.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Traders vs technical analyst vs investor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2D8B-92F5-22B2-084C-934BCBC00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3058598" cy="758952"/>
          </a:xfrm>
        </p:spPr>
        <p:txBody>
          <a:bodyPr/>
          <a:lstStyle/>
          <a:p>
            <a:r>
              <a:rPr lang="en-US" dirty="0"/>
              <a:t>Traders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04B5D-BB88-E446-FDC1-8BE748EFE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5"/>
            <a:ext cx="3049610" cy="2788919"/>
          </a:xfrm>
        </p:spPr>
        <p:txBody>
          <a:bodyPr/>
          <a:lstStyle/>
          <a:p>
            <a:r>
              <a:rPr lang="en-US" dirty="0"/>
              <a:t>Who are they ?</a:t>
            </a:r>
          </a:p>
          <a:p>
            <a:r>
              <a:rPr lang="en-US" dirty="0"/>
              <a:t>What's their beliefs</a:t>
            </a:r>
          </a:p>
          <a:p>
            <a:r>
              <a:rPr lang="en-US" dirty="0"/>
              <a:t>Goal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63499" y="2478024"/>
            <a:ext cx="3058597" cy="758952"/>
          </a:xfrm>
        </p:spPr>
        <p:txBody>
          <a:bodyPr/>
          <a:lstStyle/>
          <a:p>
            <a:r>
              <a:rPr lang="en-US" dirty="0"/>
              <a:t>Technical Analyst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D9B67F-AD02-4BA5-209B-C91070303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57799" y="3249488"/>
            <a:ext cx="3049610" cy="2788919"/>
          </a:xfrm>
        </p:spPr>
        <p:txBody>
          <a:bodyPr/>
          <a:lstStyle/>
          <a:p>
            <a:r>
              <a:rPr lang="en-US" dirty="0"/>
              <a:t>Who are they ?</a:t>
            </a:r>
          </a:p>
          <a:p>
            <a:r>
              <a:rPr lang="en-US" dirty="0"/>
              <a:t>What’s their beliefs</a:t>
            </a:r>
          </a:p>
          <a:p>
            <a:r>
              <a:rPr lang="en-US" dirty="0"/>
              <a:t>Goal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AF0BD8F-E098-8282-AE8C-8BFAB5EBBF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98765" y="2478024"/>
            <a:ext cx="2915260" cy="758952"/>
          </a:xfrm>
        </p:spPr>
        <p:txBody>
          <a:bodyPr/>
          <a:lstStyle/>
          <a:p>
            <a:r>
              <a:rPr lang="en-US" dirty="0"/>
              <a:t>Investor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3E31E-F298-485B-42BF-303CC63524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98764" y="3236976"/>
            <a:ext cx="2915261" cy="2788920"/>
          </a:xfrm>
        </p:spPr>
        <p:txBody>
          <a:bodyPr/>
          <a:lstStyle/>
          <a:p>
            <a:r>
              <a:rPr lang="en-US" dirty="0"/>
              <a:t>Who are they ?</a:t>
            </a:r>
          </a:p>
          <a:p>
            <a:r>
              <a:rPr lang="en-US" dirty="0"/>
              <a:t>What’s their beliefs</a:t>
            </a:r>
          </a:p>
          <a:p>
            <a:r>
              <a:rPr lang="en-US" dirty="0"/>
              <a:t>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90077-D1D7-7060-D9EC-21570C9764F0}"/>
              </a:ext>
            </a:extLst>
          </p:cNvPr>
          <p:cNvSpPr txBox="1"/>
          <p:nvPr/>
        </p:nvSpPr>
        <p:spPr>
          <a:xfrm>
            <a:off x="284480" y="6228080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95000"/>
                  </a:schemeClr>
                </a:solidFill>
              </a:rPr>
              <a:t>Home work</a:t>
            </a:r>
            <a:endParaRPr lang="en-IN" sz="11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trading ?</a:t>
            </a:r>
            <a:endParaRPr lang="en-US" sz="4000" b="1" spc="600" dirty="0">
              <a:ln w="28575">
                <a:noFill/>
                <a:prstDash val="solid"/>
              </a:ln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1404366" cy="310896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D7CD17-498F-12CD-F20B-81606D67C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3600" b="1" dirty="0">
                <a:solidFill>
                  <a:srgbClr val="00B050"/>
                </a:solidFill>
              </a:rPr>
              <a:t>Trading</a:t>
            </a:r>
            <a:r>
              <a:rPr lang="en-GB" sz="3600" dirty="0"/>
              <a:t> is a </a:t>
            </a:r>
            <a:r>
              <a:rPr lang="en-GB" sz="3600" u="sng" dirty="0"/>
              <a:t>reactive action</a:t>
            </a:r>
            <a:r>
              <a:rPr lang="en-GB" sz="3600" dirty="0"/>
              <a:t> based on a </a:t>
            </a:r>
            <a:r>
              <a:rPr lang="en-GB" sz="3600" dirty="0">
                <a:solidFill>
                  <a:srgbClr val="00B050"/>
                </a:solidFill>
              </a:rPr>
              <a:t>combination of diverse strategies.</a:t>
            </a:r>
          </a:p>
          <a:p>
            <a:pPr marL="457200" indent="-457200">
              <a:lnSpc>
                <a:spcPct val="100000"/>
              </a:lnSpc>
            </a:pPr>
            <a:r>
              <a:rPr lang="en-IN" dirty="0"/>
              <a:t>We are under the </a:t>
            </a:r>
            <a:r>
              <a:rPr lang="en-IN" b="1" dirty="0">
                <a:solidFill>
                  <a:srgbClr val="92D050"/>
                </a:solidFill>
              </a:rPr>
              <a:t>circle of control. </a:t>
            </a:r>
          </a:p>
          <a:p>
            <a:pPr marL="457200" indent="-457200">
              <a:lnSpc>
                <a:spcPct val="100000"/>
              </a:lnSpc>
            </a:pPr>
            <a:r>
              <a:rPr lang="en-GB" b="1" dirty="0">
                <a:solidFill>
                  <a:srgbClr val="92D050"/>
                </a:solidFill>
              </a:rPr>
              <a:t>We need a proper </a:t>
            </a:r>
            <a:r>
              <a:rPr lang="en-GB" b="1" u="sng" dirty="0">
                <a:solidFill>
                  <a:srgbClr val="00B050"/>
                </a:solidFill>
              </a:rPr>
              <a:t>trade management</a:t>
            </a:r>
            <a:r>
              <a:rPr lang="en-GB" b="1" dirty="0">
                <a:solidFill>
                  <a:srgbClr val="92D050"/>
                </a:solidFill>
              </a:rPr>
              <a:t> system that includes </a:t>
            </a:r>
            <a:r>
              <a:rPr lang="en-GB" b="1" u="sng" dirty="0">
                <a:solidFill>
                  <a:srgbClr val="00B050"/>
                </a:solidFill>
              </a:rPr>
              <a:t>diverse strategies </a:t>
            </a:r>
            <a:r>
              <a:rPr lang="en-GB" b="1" dirty="0">
                <a:solidFill>
                  <a:srgbClr val="92D050"/>
                </a:solidFill>
              </a:rPr>
              <a:t>such as </a:t>
            </a:r>
            <a:r>
              <a:rPr lang="en-GB" b="1" u="sng" dirty="0">
                <a:solidFill>
                  <a:srgbClr val="00B050"/>
                </a:solidFill>
              </a:rPr>
              <a:t>psychological balancing, risk management, and strategic analysis.</a:t>
            </a:r>
            <a:endParaRPr lang="en-IN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bad technical analyst ?</a:t>
            </a:r>
            <a:endParaRPr lang="en-US" sz="4000" b="1" spc="600" dirty="0">
              <a:ln w="28575">
                <a:noFill/>
                <a:prstDash val="solid"/>
              </a:ln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1404366" cy="310896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D7CD17-498F-12CD-F20B-81606D67C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459" y="2241423"/>
            <a:ext cx="10332720" cy="3547872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2400" dirty="0"/>
              <a:t>Those TA who </a:t>
            </a:r>
            <a:r>
              <a:rPr lang="en-GB" sz="2400" dirty="0">
                <a:solidFill>
                  <a:srgbClr val="00B050"/>
                </a:solidFill>
              </a:rPr>
              <a:t>try to predict/forecast </a:t>
            </a:r>
            <a:r>
              <a:rPr lang="en-GB" sz="2400" dirty="0"/>
              <a:t>the market </a:t>
            </a:r>
            <a:r>
              <a:rPr lang="en-GB" sz="2400" dirty="0">
                <a:solidFill>
                  <a:srgbClr val="00B050"/>
                </a:solidFill>
              </a:rPr>
              <a:t>with less homework</a:t>
            </a:r>
            <a:r>
              <a:rPr lang="en-GB" sz="2400" dirty="0"/>
              <a:t>, have an </a:t>
            </a:r>
            <a:r>
              <a:rPr lang="en-GB" sz="2400" dirty="0">
                <a:solidFill>
                  <a:srgbClr val="00B050"/>
                </a:solidFill>
              </a:rPr>
              <a:t>undeveloped mindset</a:t>
            </a:r>
            <a:r>
              <a:rPr lang="en-GB" sz="2400" dirty="0"/>
              <a:t>, and </a:t>
            </a:r>
            <a:r>
              <a:rPr lang="en-GB" sz="2400" dirty="0">
                <a:solidFill>
                  <a:srgbClr val="00B050"/>
                </a:solidFill>
              </a:rPr>
              <a:t>attempt to teach others</a:t>
            </a:r>
            <a:r>
              <a:rPr lang="en-GB" sz="2400" dirty="0"/>
              <a:t> are bad technical analysts.</a:t>
            </a:r>
          </a:p>
          <a:p>
            <a:pPr marL="342900" indent="-342900">
              <a:lnSpc>
                <a:spcPct val="100000"/>
              </a:lnSpc>
            </a:pPr>
            <a:r>
              <a:rPr lang="en-GB" sz="2400" dirty="0"/>
              <a:t>They are </a:t>
            </a:r>
            <a:r>
              <a:rPr lang="en-GB" sz="2400" u="sng" dirty="0"/>
              <a:t>Bad Trader </a:t>
            </a:r>
            <a:r>
              <a:rPr lang="en-GB" sz="2400" dirty="0"/>
              <a:t>because they claims market movements and give tips to others, but there is </a:t>
            </a:r>
            <a:r>
              <a:rPr lang="en-GB" sz="2400" u="sng" dirty="0">
                <a:solidFill>
                  <a:srgbClr val="00B050"/>
                </a:solidFill>
              </a:rPr>
              <a:t>no any study that can predict the future.</a:t>
            </a:r>
          </a:p>
          <a:p>
            <a:pPr marL="342900" indent="-342900">
              <a:lnSpc>
                <a:spcPct val="100000"/>
              </a:lnSpc>
            </a:pPr>
            <a:r>
              <a:rPr lang="en-GB" sz="2400" dirty="0"/>
              <a:t>They always</a:t>
            </a:r>
            <a:r>
              <a:rPr lang="en-GB" sz="2400" dirty="0">
                <a:solidFill>
                  <a:srgbClr val="00B050"/>
                </a:solidFill>
              </a:rPr>
              <a:t> try to estimate tops and bottoms; predict future due </a:t>
            </a:r>
            <a:r>
              <a:rPr lang="en-GB" sz="2400" dirty="0"/>
              <a:t>to the </a:t>
            </a:r>
            <a:r>
              <a:rPr lang="en-GB" sz="2400" dirty="0">
                <a:solidFill>
                  <a:srgbClr val="00B050"/>
                </a:solidFill>
              </a:rPr>
              <a:t>Bandwagon bias (FOMO)</a:t>
            </a:r>
          </a:p>
          <a:p>
            <a:pPr marL="342900" indent="-342900">
              <a:lnSpc>
                <a:spcPct val="100000"/>
              </a:lnSpc>
            </a:pPr>
            <a:r>
              <a:rPr lang="en-GB" sz="2400" dirty="0"/>
              <a:t>They try to </a:t>
            </a:r>
            <a:r>
              <a:rPr lang="en-GB" sz="2400" dirty="0">
                <a:solidFill>
                  <a:srgbClr val="00B050"/>
                </a:solidFill>
              </a:rPr>
              <a:t>control the </a:t>
            </a:r>
            <a:r>
              <a:rPr lang="en-GB" sz="2400" u="sng" dirty="0">
                <a:solidFill>
                  <a:srgbClr val="00B050"/>
                </a:solidFill>
              </a:rPr>
              <a:t>circle of concern</a:t>
            </a:r>
          </a:p>
        </p:txBody>
      </p:sp>
    </p:spTree>
    <p:extLst>
      <p:ext uri="{BB962C8B-B14F-4D97-AF65-F5344CB8AC3E}">
        <p14:creationId xmlns:p14="http://schemas.microsoft.com/office/powerpoint/2010/main" val="145402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832104"/>
            <a:ext cx="9994392" cy="106984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Circle of concern and control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BD0AA5B-311D-81C3-C1E4-6A713E3AC5F3}"/>
              </a:ext>
            </a:extLst>
          </p:cNvPr>
          <p:cNvSpPr/>
          <p:nvPr/>
        </p:nvSpPr>
        <p:spPr>
          <a:xfrm>
            <a:off x="3009900" y="2076451"/>
            <a:ext cx="5400675" cy="4305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sz="2000" b="1" dirty="0">
                <a:solidFill>
                  <a:srgbClr val="C00000"/>
                </a:solidFill>
              </a:rPr>
              <a:t>Concern</a:t>
            </a:r>
            <a:r>
              <a:rPr lang="en-GB" dirty="0">
                <a:solidFill>
                  <a:srgbClr val="C00000"/>
                </a:solidFill>
              </a:rPr>
              <a:t>:</a:t>
            </a: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Market movement</a:t>
            </a: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External events</a:t>
            </a: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Economy</a:t>
            </a:r>
          </a:p>
          <a:p>
            <a:pPr algn="ctr"/>
            <a:r>
              <a:rPr lang="en-GB" sz="1600" b="1" dirty="0">
                <a:solidFill>
                  <a:schemeClr val="tx1"/>
                </a:solidFill>
              </a:rPr>
              <a:t>Covid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D1E964-79AA-3B93-6065-EBBBA6BDED1C}"/>
              </a:ext>
            </a:extLst>
          </p:cNvPr>
          <p:cNvSpPr/>
          <p:nvPr/>
        </p:nvSpPr>
        <p:spPr>
          <a:xfrm>
            <a:off x="4342208" y="2545558"/>
            <a:ext cx="2736057" cy="16168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rgbClr val="00B050"/>
                </a:solidFill>
              </a:rPr>
              <a:t>Control</a:t>
            </a:r>
            <a:r>
              <a:rPr lang="en-IN" sz="2000" b="1" dirty="0">
                <a:solidFill>
                  <a:srgbClr val="00B05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</a:rPr>
              <a:t>Their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</a:rPr>
              <a:t>Trading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</a:rPr>
              <a:t>Risk management</a:t>
            </a:r>
          </a:p>
          <a:p>
            <a:pPr algn="ctr"/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D762AE-DB32-319A-4449-156998400658}"/>
              </a:ext>
            </a:extLst>
          </p:cNvPr>
          <p:cNvSpPr/>
          <p:nvPr/>
        </p:nvSpPr>
        <p:spPr>
          <a:xfrm>
            <a:off x="1238249" y="3075384"/>
            <a:ext cx="3543298" cy="4667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Traders focus on this part</a:t>
            </a:r>
            <a:endParaRPr lang="en-IN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A2D8237-F34E-8914-78A1-28E0B4A468A3}"/>
              </a:ext>
            </a:extLst>
          </p:cNvPr>
          <p:cNvSpPr/>
          <p:nvPr/>
        </p:nvSpPr>
        <p:spPr>
          <a:xfrm>
            <a:off x="1238249" y="4728567"/>
            <a:ext cx="3543298" cy="46672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 TA focus on this part</a:t>
            </a:r>
            <a:endParaRPr lang="en-IN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75FB76-1E5E-45D0-14C2-D067F75C4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trader journey start </a:t>
            </a:r>
            <a:endParaRPr lang="en-IN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1B6B8F4-1B91-D155-8C69-18F8E2F68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3"/>
            <a:ext cx="7068312" cy="2353057"/>
          </a:xfrm>
        </p:spPr>
        <p:txBody>
          <a:bodyPr/>
          <a:lstStyle/>
          <a:p>
            <a:pPr algn="l"/>
            <a:r>
              <a:rPr lang="en-GB" dirty="0"/>
              <a:t>Beginners Psychology vs Fundamental Truth</a:t>
            </a:r>
          </a:p>
          <a:p>
            <a:pPr algn="l"/>
            <a:r>
              <a:rPr lang="en-GB" dirty="0"/>
              <a:t>Belief system</a:t>
            </a:r>
          </a:p>
          <a:p>
            <a:pPr algn="l"/>
            <a:r>
              <a:rPr lang="en-GB" dirty="0"/>
              <a:t>Developing Traders Mindset</a:t>
            </a:r>
          </a:p>
          <a:p>
            <a:pPr algn="l"/>
            <a:r>
              <a:rPr lang="en-GB" dirty="0"/>
              <a:t>Component of Trading plan </a:t>
            </a:r>
          </a:p>
          <a:p>
            <a:pPr algn="l"/>
            <a:r>
              <a:rPr lang="en-GB" dirty="0"/>
              <a:t>Phases of Traders</a:t>
            </a:r>
          </a:p>
          <a:p>
            <a:pPr algn="l"/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439F6E-25B3-7361-CBBF-B3F289AC3B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11163"/>
            <a:ext cx="522288" cy="31115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6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596</TotalTime>
  <Words>653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Segoe UI Light</vt:lpstr>
      <vt:lpstr>Tw Cen MT</vt:lpstr>
      <vt:lpstr>Office Theme</vt:lpstr>
      <vt:lpstr>investor vs Ta vs Trader </vt:lpstr>
      <vt:lpstr>Overview</vt:lpstr>
      <vt:lpstr>Investor and Investment and its intuition</vt:lpstr>
      <vt:lpstr>Does Technical analyst and trader are same ?</vt:lpstr>
      <vt:lpstr>Traders vs technical analyst vs investor</vt:lpstr>
      <vt:lpstr>What is trading ?</vt:lpstr>
      <vt:lpstr>Who are bad technical analyst ?</vt:lpstr>
      <vt:lpstr>Circle of concern and control</vt:lpstr>
      <vt:lpstr>The trader journey start </vt:lpstr>
      <vt:lpstr>Why ?</vt:lpstr>
      <vt:lpstr>Belief system of trader</vt:lpstr>
      <vt:lpstr>Self limiting beliefs are:</vt:lpstr>
      <vt:lpstr>Fundamental truth of market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Financial Markets</dc:title>
  <dc:creator>Pukar Sharma</dc:creator>
  <cp:lastModifiedBy>Pukar Sharma</cp:lastModifiedBy>
  <cp:revision>12</cp:revision>
  <dcterms:created xsi:type="dcterms:W3CDTF">2024-06-01T14:34:02Z</dcterms:created>
  <dcterms:modified xsi:type="dcterms:W3CDTF">2024-06-23T13:25:05Z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