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530" r:id="rId5"/>
    <p:sldId id="531" r:id="rId6"/>
    <p:sldId id="533" r:id="rId7"/>
    <p:sldId id="557" r:id="rId8"/>
    <p:sldId id="558" r:id="rId9"/>
    <p:sldId id="559" r:id="rId10"/>
    <p:sldId id="560" r:id="rId11"/>
    <p:sldId id="561" r:id="rId12"/>
    <p:sldId id="563" r:id="rId13"/>
    <p:sldId id="564" r:id="rId14"/>
    <p:sldId id="565" r:id="rId15"/>
    <p:sldId id="566" r:id="rId16"/>
    <p:sldId id="567" r:id="rId17"/>
    <p:sldId id="568" r:id="rId18"/>
    <p:sldId id="569" r:id="rId19"/>
    <p:sldId id="54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1689"/>
    <a:srgbClr val="2F22F3"/>
    <a:srgbClr val="8822EE"/>
    <a:srgbClr val="F01688"/>
    <a:srgbClr val="2F21F3"/>
    <a:srgbClr val="FEB52B"/>
    <a:srgbClr val="6F22E3"/>
    <a:srgbClr val="E218A3"/>
    <a:srgbClr val="BA20DB"/>
    <a:srgbClr val="6A2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422"/>
  </p:normalViewPr>
  <p:slideViewPr>
    <p:cSldViewPr snapToGrid="0">
      <p:cViewPr varScale="1">
        <p:scale>
          <a:sx n="80" d="100"/>
          <a:sy n="80" d="100"/>
        </p:scale>
        <p:origin x="5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Anatomy of candlestick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Pukar Sharma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1343D3-BB7B-24D4-B9F5-D8E1168C9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bearish Engulf candle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88C6C7-7EB2-DE05-58E8-E761D575F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When the previous day's price, represented by a </a:t>
            </a:r>
            <a:r>
              <a:rPr lang="en-GB" dirty="0">
                <a:solidFill>
                  <a:srgbClr val="00B050"/>
                </a:solidFill>
              </a:rPr>
              <a:t>green candlestick</a:t>
            </a:r>
            <a:r>
              <a:rPr lang="en-GB" dirty="0"/>
              <a:t>, is suddenly </a:t>
            </a:r>
            <a:r>
              <a:rPr lang="en-GB" dirty="0">
                <a:solidFill>
                  <a:srgbClr val="FF0000"/>
                </a:solidFill>
              </a:rPr>
              <a:t>covered or engulfed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/>
              <a:t>by </a:t>
            </a:r>
            <a:r>
              <a:rPr lang="en-GB" dirty="0">
                <a:solidFill>
                  <a:srgbClr val="FF0000"/>
                </a:solidFill>
              </a:rPr>
              <a:t>wide-range bearish candles</a:t>
            </a:r>
            <a:r>
              <a:rPr lang="en-GB" dirty="0"/>
              <a:t>, it produces a </a:t>
            </a:r>
            <a:r>
              <a:rPr lang="en-GB" dirty="0">
                <a:solidFill>
                  <a:srgbClr val="FF0000"/>
                </a:solidFill>
              </a:rPr>
              <a:t>bearish engulfing.</a:t>
            </a:r>
          </a:p>
          <a:p>
            <a:pPr>
              <a:lnSpc>
                <a:spcPct val="100000"/>
              </a:lnSpc>
            </a:pPr>
            <a:r>
              <a:rPr lang="en-GB" dirty="0"/>
              <a:t>It has a </a:t>
            </a:r>
            <a:r>
              <a:rPr lang="en-GB" dirty="0">
                <a:solidFill>
                  <a:srgbClr val="FF0000"/>
                </a:solidFill>
              </a:rPr>
              <a:t>potential of reversal.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rgbClr val="FF0000"/>
                </a:solidFill>
              </a:rPr>
              <a:t>Something is changed.</a:t>
            </a:r>
          </a:p>
          <a:p>
            <a:pPr>
              <a:lnSpc>
                <a:spcPct val="100000"/>
              </a:lnSpc>
            </a:pPr>
            <a:r>
              <a:rPr lang="en-GB" dirty="0"/>
              <a:t>Change in </a:t>
            </a:r>
            <a:r>
              <a:rPr lang="en-GB" dirty="0">
                <a:solidFill>
                  <a:srgbClr val="FF0000"/>
                </a:solidFill>
              </a:rPr>
              <a:t>Sentiment due to Bad news ( bad EPS, Quartey Report, Bonus)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It can </a:t>
            </a:r>
            <a:r>
              <a:rPr lang="en-GB" dirty="0">
                <a:solidFill>
                  <a:srgbClr val="00B050"/>
                </a:solidFill>
              </a:rPr>
              <a:t>cause to </a:t>
            </a:r>
            <a:r>
              <a:rPr lang="en-GB" dirty="0">
                <a:solidFill>
                  <a:srgbClr val="FF0000"/>
                </a:solidFill>
              </a:rPr>
              <a:t>correction</a:t>
            </a:r>
            <a:r>
              <a:rPr lang="en-GB" dirty="0">
                <a:solidFill>
                  <a:srgbClr val="00B050"/>
                </a:solidFill>
              </a:rPr>
              <a:t> or </a:t>
            </a:r>
            <a:r>
              <a:rPr lang="en-GB" dirty="0">
                <a:solidFill>
                  <a:srgbClr val="FF0000"/>
                </a:solidFill>
              </a:rPr>
              <a:t>trend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change</a:t>
            </a:r>
            <a:r>
              <a:rPr lang="en-GB" dirty="0">
                <a:solidFill>
                  <a:srgbClr val="00B050"/>
                </a:solidFill>
              </a:rPr>
              <a:t> </a:t>
            </a: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8F771E-BB36-C5DC-7DEB-03BDDDC0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Bullish Candlestick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DB816C-8F1C-346F-FC09-42A0E0D6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5A0BC5-842F-8E94-1304-97D12C6D7F13}"/>
              </a:ext>
            </a:extLst>
          </p:cNvPr>
          <p:cNvSpPr/>
          <p:nvPr/>
        </p:nvSpPr>
        <p:spPr>
          <a:xfrm>
            <a:off x="5816471" y="3767328"/>
            <a:ext cx="762000" cy="18009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FC125A-77E3-B1AE-FDD7-1FFFD8D9AF7A}"/>
              </a:ext>
            </a:extLst>
          </p:cNvPr>
          <p:cNvSpPr/>
          <p:nvPr/>
        </p:nvSpPr>
        <p:spPr>
          <a:xfrm>
            <a:off x="6608008" y="1722120"/>
            <a:ext cx="762000" cy="17068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80BAD0-362D-0C94-B399-F7F75D8F87C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989008" y="141732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979D47-9C3E-92FF-FA34-F0A4CF7DBF5F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989008" y="3429000"/>
            <a:ext cx="0" cy="340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30F3E0D-F08E-FA5B-9A38-2357CD6C8920}"/>
              </a:ext>
            </a:extLst>
          </p:cNvPr>
          <p:cNvSpPr/>
          <p:nvPr/>
        </p:nvSpPr>
        <p:spPr>
          <a:xfrm>
            <a:off x="7996835" y="411480"/>
            <a:ext cx="762000" cy="18653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251603-5665-4A96-632F-309BFB05DBF8}"/>
              </a:ext>
            </a:extLst>
          </p:cNvPr>
          <p:cNvSpPr/>
          <p:nvPr/>
        </p:nvSpPr>
        <p:spPr>
          <a:xfrm>
            <a:off x="9004661" y="242373"/>
            <a:ext cx="762000" cy="26073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1E2B8F-44AB-8CE5-CB08-0AAEE5A3BAE3}"/>
              </a:ext>
            </a:extLst>
          </p:cNvPr>
          <p:cNvCxnSpPr>
            <a:cxnSpLocks/>
          </p:cNvCxnSpPr>
          <p:nvPr/>
        </p:nvCxnSpPr>
        <p:spPr>
          <a:xfrm>
            <a:off x="3759258" y="353568"/>
            <a:ext cx="1817225" cy="245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E245973A-18A9-4DA8-B8BB-F636AE76792A}"/>
              </a:ext>
            </a:extLst>
          </p:cNvPr>
          <p:cNvSpPr/>
          <p:nvPr/>
        </p:nvSpPr>
        <p:spPr>
          <a:xfrm>
            <a:off x="9766661" y="3265587"/>
            <a:ext cx="1903214" cy="1395213"/>
          </a:xfrm>
          <a:prstGeom prst="wedgeEllipseCallout">
            <a:avLst>
              <a:gd name="adj1" fmla="val -55936"/>
              <a:gd name="adj2" fmla="val -62032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Due to sudden event the seller show their presence 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1487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D914-EE59-EFA3-9271-91CDEAE9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Indecisive Candles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29A56-5FE8-9920-3874-4FD81026C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Those candlestick which occurrence can </a:t>
            </a:r>
            <a:r>
              <a:rPr lang="en-GB" dirty="0">
                <a:solidFill>
                  <a:srgbClr val="FF0000"/>
                </a:solidFill>
              </a:rPr>
              <a:t>change the trend </a:t>
            </a:r>
            <a:r>
              <a:rPr lang="en-GB" dirty="0"/>
              <a:t>or give a </a:t>
            </a:r>
            <a:r>
              <a:rPr lang="en-GB" dirty="0">
                <a:solidFill>
                  <a:srgbClr val="FF0000"/>
                </a:solidFill>
              </a:rPr>
              <a:t>correction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dirty="0">
                <a:solidFill>
                  <a:srgbClr val="00B050"/>
                </a:solidFill>
              </a:rPr>
              <a:t>Smart money </a:t>
            </a:r>
            <a:r>
              <a:rPr lang="en-GB" dirty="0"/>
              <a:t>is </a:t>
            </a:r>
            <a:r>
              <a:rPr lang="en-GB" dirty="0">
                <a:solidFill>
                  <a:srgbClr val="FF0000"/>
                </a:solidFill>
              </a:rPr>
              <a:t>making decision </a:t>
            </a:r>
            <a:r>
              <a:rPr lang="en-GB" dirty="0"/>
              <a:t>about to </a:t>
            </a:r>
            <a:r>
              <a:rPr lang="en-GB" dirty="0">
                <a:solidFill>
                  <a:srgbClr val="00B050"/>
                </a:solidFill>
              </a:rPr>
              <a:t>extend this trend </a:t>
            </a:r>
            <a:r>
              <a:rPr lang="en-GB" dirty="0"/>
              <a:t>or take rest ( </a:t>
            </a:r>
            <a:r>
              <a:rPr lang="en-GB" dirty="0">
                <a:solidFill>
                  <a:srgbClr val="FF0000"/>
                </a:solidFill>
              </a:rPr>
              <a:t>Correction or trend change</a:t>
            </a:r>
            <a:r>
              <a:rPr lang="en-GB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candlestick have a </a:t>
            </a:r>
            <a:r>
              <a:rPr lang="en-GB" dirty="0">
                <a:solidFill>
                  <a:srgbClr val="FF0000"/>
                </a:solidFill>
              </a:rPr>
              <a:t>very small body</a:t>
            </a:r>
            <a:r>
              <a:rPr lang="en-GB" dirty="0"/>
              <a:t>, somethings they don’t have body</a:t>
            </a:r>
            <a:r>
              <a:rPr lang="en-IN" dirty="0"/>
              <a:t> ( Open = Close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types of Candlestick needs lots of confirmations.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 sign of Momentum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E46C5-457D-2618-6DE8-893B38DC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Short body candlesticks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F1158-B572-52B6-900F-20962F9F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5B7756-6166-0750-044E-E02DFC03F51A}"/>
              </a:ext>
            </a:extLst>
          </p:cNvPr>
          <p:cNvSpPr/>
          <p:nvPr/>
        </p:nvSpPr>
        <p:spPr>
          <a:xfrm>
            <a:off x="6096000" y="1316736"/>
            <a:ext cx="1210056" cy="192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F68915-7716-97BC-8D8A-802F2A9F99AE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6701028" y="722376"/>
            <a:ext cx="0" cy="594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5254EB-4BA6-3B96-54D4-A56817D77A6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701028" y="1508760"/>
            <a:ext cx="0" cy="548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90A7903-626E-C894-4BA8-7058FDB4ED5C}"/>
              </a:ext>
            </a:extLst>
          </p:cNvPr>
          <p:cNvGrpSpPr/>
          <p:nvPr/>
        </p:nvGrpSpPr>
        <p:grpSpPr>
          <a:xfrm>
            <a:off x="7572375" y="457200"/>
            <a:ext cx="1210056" cy="1664208"/>
            <a:chOff x="7572375" y="804672"/>
            <a:chExt cx="1210056" cy="131673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4F34F23-0C26-DBB8-603E-C8E29C3ABE0D}"/>
                </a:ext>
              </a:extLst>
            </p:cNvPr>
            <p:cNvSpPr/>
            <p:nvPr/>
          </p:nvSpPr>
          <p:spPr>
            <a:xfrm>
              <a:off x="7572375" y="1426866"/>
              <a:ext cx="1210056" cy="818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51ACA8-9C85-D613-7DE4-03DA3A1F037C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V="1">
              <a:off x="8177403" y="804672"/>
              <a:ext cx="6477" cy="622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F9F7643-5B58-68F1-C536-2671ED269DFE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8177403" y="1508760"/>
              <a:ext cx="6477" cy="612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1EDE61-1F26-CA41-4EFF-0B2CA86AA5F9}"/>
              </a:ext>
            </a:extLst>
          </p:cNvPr>
          <p:cNvGrpSpPr/>
          <p:nvPr/>
        </p:nvGrpSpPr>
        <p:grpSpPr>
          <a:xfrm>
            <a:off x="9235059" y="850392"/>
            <a:ext cx="1210056" cy="1316736"/>
            <a:chOff x="7572375" y="804672"/>
            <a:chExt cx="1210056" cy="131673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4926B08-2FA5-25C7-DF5F-11A80243B05E}"/>
                </a:ext>
              </a:extLst>
            </p:cNvPr>
            <p:cNvSpPr/>
            <p:nvPr/>
          </p:nvSpPr>
          <p:spPr>
            <a:xfrm flipV="1">
              <a:off x="7572375" y="1508759"/>
              <a:ext cx="1210056" cy="4571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69FDBAF-B631-41B9-9673-FF8928DBE9AF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8177403" y="804672"/>
              <a:ext cx="6477" cy="749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FE2782-2711-36C2-2C34-668316248941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8177403" y="1508759"/>
              <a:ext cx="6477" cy="612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AE8952D-6C3E-6B1A-1166-576A6E2CBE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73"/>
          <a:stretch/>
        </p:blipFill>
        <p:spPr>
          <a:xfrm>
            <a:off x="5400121" y="2313432"/>
            <a:ext cx="6206663" cy="401421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12DE93F-0230-86E9-29E8-4F113258200C}"/>
              </a:ext>
            </a:extLst>
          </p:cNvPr>
          <p:cNvCxnSpPr>
            <a:cxnSpLocks/>
          </p:cNvCxnSpPr>
          <p:nvPr/>
        </p:nvCxnSpPr>
        <p:spPr>
          <a:xfrm flipH="1" flipV="1">
            <a:off x="8883015" y="4818888"/>
            <a:ext cx="210312" cy="15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peech Bubble: Oval 40">
            <a:extLst>
              <a:ext uri="{FF2B5EF4-FFF2-40B4-BE49-F238E27FC236}">
                <a16:creationId xmlns:a16="http://schemas.microsoft.com/office/drawing/2014/main" id="{E58C63DD-0D52-7095-7EF8-BD5CB0E30CE9}"/>
              </a:ext>
            </a:extLst>
          </p:cNvPr>
          <p:cNvSpPr/>
          <p:nvPr/>
        </p:nvSpPr>
        <p:spPr>
          <a:xfrm>
            <a:off x="5668425" y="3023743"/>
            <a:ext cx="1612578" cy="1237361"/>
          </a:xfrm>
          <a:prstGeom prst="wedgeEllipseCallout">
            <a:avLst>
              <a:gd name="adj1" fmla="val 136442"/>
              <a:gd name="adj2" fmla="val 73036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Smart money is making decision to buy it further</a:t>
            </a:r>
            <a:endParaRPr lang="en-I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B745F3-7352-C951-BC83-E7263904737B}"/>
              </a:ext>
            </a:extLst>
          </p:cNvPr>
          <p:cNvCxnSpPr>
            <a:cxnSpLocks/>
          </p:cNvCxnSpPr>
          <p:nvPr/>
        </p:nvCxnSpPr>
        <p:spPr>
          <a:xfrm flipV="1">
            <a:off x="9586341" y="3023743"/>
            <a:ext cx="1505331" cy="203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889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B84F2-E7CB-2C85-50E1-214E17A26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Those candlestick having a </a:t>
            </a:r>
            <a:r>
              <a:rPr lang="en-GB" dirty="0">
                <a:solidFill>
                  <a:srgbClr val="92D050"/>
                </a:solidFill>
              </a:rPr>
              <a:t>long wick present</a:t>
            </a:r>
            <a:r>
              <a:rPr lang="en-GB" dirty="0"/>
              <a:t> are bin bar candles.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Their wick size is double as compare to body.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These candles are very powerful candles and give </a:t>
            </a:r>
            <a:r>
              <a:rPr lang="en-GB" dirty="0">
                <a:solidFill>
                  <a:srgbClr val="92D050"/>
                </a:solidFill>
              </a:rPr>
              <a:t>more conviction for decision making.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They are commonly called as </a:t>
            </a:r>
            <a:r>
              <a:rPr lang="en-GB" dirty="0">
                <a:solidFill>
                  <a:srgbClr val="92D050"/>
                </a:solidFill>
              </a:rPr>
              <a:t>hammer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</a:rPr>
              <a:t>hanging man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</a:rPr>
              <a:t>inverted hammer,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candlestick also signify the </a:t>
            </a:r>
            <a:r>
              <a:rPr lang="en-IN" dirty="0">
                <a:solidFill>
                  <a:srgbClr val="00B050"/>
                </a:solidFill>
              </a:rPr>
              <a:t>last seller </a:t>
            </a:r>
            <a:r>
              <a:rPr lang="en-IN" dirty="0"/>
              <a:t>and </a:t>
            </a:r>
            <a:r>
              <a:rPr lang="en-IN" dirty="0">
                <a:solidFill>
                  <a:srgbClr val="FF0000"/>
                </a:solidFill>
              </a:rPr>
              <a:t>last buyer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E150F-04B7-3C67-F85D-C1A8F79F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83612-0E71-606E-7A50-5480A5A0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F7944-3155-BB1A-D203-0AC7C1B9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Pin bar Candles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B173D8-1716-466C-CFA6-0F033508D3EF}"/>
              </a:ext>
            </a:extLst>
          </p:cNvPr>
          <p:cNvGrpSpPr/>
          <p:nvPr/>
        </p:nvGrpSpPr>
        <p:grpSpPr>
          <a:xfrm>
            <a:off x="6096000" y="868680"/>
            <a:ext cx="670553" cy="1389888"/>
            <a:chOff x="6096000" y="868680"/>
            <a:chExt cx="1155192" cy="241401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6D6F334-7F8D-E00C-FA18-63EA65CBE339}"/>
                </a:ext>
              </a:extLst>
            </p:cNvPr>
            <p:cNvGrpSpPr/>
            <p:nvPr/>
          </p:nvGrpSpPr>
          <p:grpSpPr>
            <a:xfrm>
              <a:off x="6096000" y="868680"/>
              <a:ext cx="1155192" cy="612648"/>
              <a:chOff x="6096000" y="868680"/>
              <a:chExt cx="1155192" cy="61264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2283A32-78BB-1241-3300-3A2E2C397354}"/>
                  </a:ext>
                </a:extLst>
              </p:cNvPr>
              <p:cNvSpPr/>
              <p:nvPr/>
            </p:nvSpPr>
            <p:spPr>
              <a:xfrm>
                <a:off x="6096000" y="1106424"/>
                <a:ext cx="1155192" cy="37490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5D1A9F4-7A64-2265-DB2E-78573A5CB59D}"/>
                  </a:ext>
                </a:extLst>
              </p:cNvPr>
              <p:cNvCxnSpPr>
                <a:stCxn id="8" idx="0"/>
              </p:cNvCxnSpPr>
              <p:nvPr/>
            </p:nvCxnSpPr>
            <p:spPr>
              <a:xfrm flipH="1" flipV="1">
                <a:off x="6665976" y="868680"/>
                <a:ext cx="7620" cy="2377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D9ECFA0-A703-C6A5-DBEA-1903AAEB82DE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6673596" y="1481328"/>
              <a:ext cx="0" cy="1801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B5BD77-ACDA-77F9-B028-7741D929B0B8}"/>
              </a:ext>
            </a:extLst>
          </p:cNvPr>
          <p:cNvGrpSpPr/>
          <p:nvPr/>
        </p:nvGrpSpPr>
        <p:grpSpPr>
          <a:xfrm rot="10800000">
            <a:off x="7610856" y="850392"/>
            <a:ext cx="528203" cy="1408176"/>
            <a:chOff x="6096000" y="868680"/>
            <a:chExt cx="1155192" cy="2414016"/>
          </a:xfrm>
          <a:solidFill>
            <a:srgbClr val="FF0000"/>
          </a:soli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0A603DF-B2D4-8AE0-918C-371AAA6C30EF}"/>
                </a:ext>
              </a:extLst>
            </p:cNvPr>
            <p:cNvGrpSpPr/>
            <p:nvPr/>
          </p:nvGrpSpPr>
          <p:grpSpPr>
            <a:xfrm>
              <a:off x="6096000" y="868680"/>
              <a:ext cx="1155192" cy="612648"/>
              <a:chOff x="6096000" y="868680"/>
              <a:chExt cx="1155192" cy="612648"/>
            </a:xfrm>
            <a:grpFill/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09D3219-E108-F69C-D296-FE55CE6A6267}"/>
                  </a:ext>
                </a:extLst>
              </p:cNvPr>
              <p:cNvSpPr/>
              <p:nvPr/>
            </p:nvSpPr>
            <p:spPr>
              <a:xfrm>
                <a:off x="6096000" y="1106424"/>
                <a:ext cx="1155192" cy="37490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DFE574-4534-9D13-1753-2C44515A365A}"/>
                  </a:ext>
                </a:extLst>
              </p:cNvPr>
              <p:cNvCxnSpPr>
                <a:stCxn id="18" idx="0"/>
              </p:cNvCxnSpPr>
              <p:nvPr/>
            </p:nvCxnSpPr>
            <p:spPr>
              <a:xfrm flipH="1" flipV="1">
                <a:off x="6665976" y="868680"/>
                <a:ext cx="7620" cy="23774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E4AC391-20EC-0E17-749A-8A2D47D464CB}"/>
                </a:ext>
              </a:extLst>
            </p:cNvPr>
            <p:cNvCxnSpPr>
              <a:stCxn id="18" idx="2"/>
            </p:cNvCxnSpPr>
            <p:nvPr/>
          </p:nvCxnSpPr>
          <p:spPr>
            <a:xfrm>
              <a:off x="6673596" y="1481328"/>
              <a:ext cx="0" cy="180136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F5DAC2-19FE-B6A5-7CAC-F380B8B9A8EA}"/>
              </a:ext>
            </a:extLst>
          </p:cNvPr>
          <p:cNvGrpSpPr/>
          <p:nvPr/>
        </p:nvGrpSpPr>
        <p:grpSpPr>
          <a:xfrm>
            <a:off x="6175248" y="2959608"/>
            <a:ext cx="670553" cy="1389888"/>
            <a:chOff x="6096000" y="868680"/>
            <a:chExt cx="1155192" cy="241401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BADEE9F-5709-4304-1B02-50337DEE5228}"/>
                </a:ext>
              </a:extLst>
            </p:cNvPr>
            <p:cNvGrpSpPr/>
            <p:nvPr/>
          </p:nvGrpSpPr>
          <p:grpSpPr>
            <a:xfrm>
              <a:off x="6096000" y="868680"/>
              <a:ext cx="1155192" cy="815257"/>
              <a:chOff x="6096000" y="868680"/>
              <a:chExt cx="1155192" cy="81525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F8808A8-BFDF-332C-FE97-F04D23CF8AA8}"/>
                  </a:ext>
                </a:extLst>
              </p:cNvPr>
              <p:cNvSpPr/>
              <p:nvPr/>
            </p:nvSpPr>
            <p:spPr>
              <a:xfrm>
                <a:off x="6096000" y="1106422"/>
                <a:ext cx="1155192" cy="577515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1B5A213-F2E3-74FF-2DA8-F072407EE8D7}"/>
                  </a:ext>
                </a:extLst>
              </p:cNvPr>
              <p:cNvCxnSpPr>
                <a:cxnSpLocks/>
                <a:stCxn id="23" idx="0"/>
              </p:cNvCxnSpPr>
              <p:nvPr/>
            </p:nvCxnSpPr>
            <p:spPr>
              <a:xfrm flipH="1" flipV="1">
                <a:off x="6665975" y="868680"/>
                <a:ext cx="7621" cy="2377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054267-E9AC-3797-8A85-A29ABF36EC81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>
              <a:off x="6673597" y="1683936"/>
              <a:ext cx="0" cy="1598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FBC06C-6C79-83F3-1B60-9D8C3145DDC4}"/>
              </a:ext>
            </a:extLst>
          </p:cNvPr>
          <p:cNvGrpSpPr/>
          <p:nvPr/>
        </p:nvGrpSpPr>
        <p:grpSpPr>
          <a:xfrm rot="10800000">
            <a:off x="7803782" y="2951988"/>
            <a:ext cx="670553" cy="1389888"/>
            <a:chOff x="6096000" y="868680"/>
            <a:chExt cx="1155192" cy="2414016"/>
          </a:xfrm>
          <a:solidFill>
            <a:srgbClr val="00B050"/>
          </a:solidFill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F1DF3A6-3150-0A8F-6CA2-F562DDF6E6BE}"/>
                </a:ext>
              </a:extLst>
            </p:cNvPr>
            <p:cNvGrpSpPr/>
            <p:nvPr/>
          </p:nvGrpSpPr>
          <p:grpSpPr>
            <a:xfrm>
              <a:off x="6096000" y="868680"/>
              <a:ext cx="1155192" cy="815257"/>
              <a:chOff x="6096000" y="868680"/>
              <a:chExt cx="1155192" cy="815257"/>
            </a:xfrm>
            <a:grpFill/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8B51B37-E335-13D9-5AA7-DF46392FA646}"/>
                  </a:ext>
                </a:extLst>
              </p:cNvPr>
              <p:cNvSpPr/>
              <p:nvPr/>
            </p:nvSpPr>
            <p:spPr>
              <a:xfrm>
                <a:off x="6096000" y="1106422"/>
                <a:ext cx="1155192" cy="5775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C498AD6-AF8B-BE31-665B-68F910FB926A}"/>
                  </a:ext>
                </a:extLst>
              </p:cNvPr>
              <p:cNvCxnSpPr>
                <a:cxnSpLocks/>
                <a:stCxn id="30" idx="0"/>
              </p:cNvCxnSpPr>
              <p:nvPr/>
            </p:nvCxnSpPr>
            <p:spPr>
              <a:xfrm flipH="1" flipV="1">
                <a:off x="6665975" y="868680"/>
                <a:ext cx="7621" cy="237743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89B16D-C2F9-0903-5C84-82908210AA48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6673597" y="1683936"/>
              <a:ext cx="0" cy="159876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2670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6EF66-5086-4EEE-92E8-2F513463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55F17-BBFD-C93A-86CC-9D5CFD58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96C1E3-4B91-0B2B-AD9C-BEE8D16BD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25" y="183125"/>
            <a:ext cx="10480031" cy="66748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114030-DF50-EC96-4B8E-A7FE4832D50B}"/>
              </a:ext>
            </a:extLst>
          </p:cNvPr>
          <p:cNvCxnSpPr>
            <a:cxnSpLocks/>
          </p:cNvCxnSpPr>
          <p:nvPr/>
        </p:nvCxnSpPr>
        <p:spPr>
          <a:xfrm flipV="1">
            <a:off x="8296275" y="2257425"/>
            <a:ext cx="2200275" cy="218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6A030024-CA20-6051-23C7-AA61DC342222}"/>
              </a:ext>
            </a:extLst>
          </p:cNvPr>
          <p:cNvSpPr/>
          <p:nvPr/>
        </p:nvSpPr>
        <p:spPr>
          <a:xfrm>
            <a:off x="2981325" y="2590800"/>
            <a:ext cx="1371601" cy="757237"/>
          </a:xfrm>
          <a:prstGeom prst="wedgeEllipseCallout">
            <a:avLst>
              <a:gd name="adj1" fmla="val 694"/>
              <a:gd name="adj2" fmla="val 826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Inverted hammer gives some correction</a:t>
            </a:r>
            <a:endParaRPr lang="en-IN" sz="1000" dirty="0"/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30E56DCA-7E75-8116-E635-52943D7B74E1}"/>
              </a:ext>
            </a:extLst>
          </p:cNvPr>
          <p:cNvSpPr/>
          <p:nvPr/>
        </p:nvSpPr>
        <p:spPr>
          <a:xfrm>
            <a:off x="6438900" y="4000500"/>
            <a:ext cx="914400" cy="612648"/>
          </a:xfrm>
          <a:prstGeom prst="wedgeEllipseCallout">
            <a:avLst>
              <a:gd name="adj1" fmla="val -56250"/>
              <a:gd name="adj2" fmla="val -3233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hammer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920609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B6172A-4172-55CD-E3D8-ED660A1B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Candlesticks Names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B22337-F6B3-EBB3-DF98-90C070AD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D2B825-1C1E-54F9-27B8-359D5439A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23" y="566929"/>
            <a:ext cx="8268854" cy="2081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C5ECE2-CAA3-5663-E270-0154CD5D3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124" y="2781912"/>
            <a:ext cx="8268853" cy="327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32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94684F-8F14-8BA9-D540-AC933109D5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F070F0-20FB-27BF-8D35-2EC1B42923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65906A-3583-1B58-2399-30722442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DA965B-81D3-AEFE-3F4A-1BC564116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volume ?</a:t>
            </a:r>
          </a:p>
          <a:p>
            <a:r>
              <a:rPr lang="en-GB" dirty="0"/>
              <a:t>Who are Market Maker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928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0" y="5081398"/>
            <a:ext cx="7543800" cy="1543049"/>
          </a:xfrm>
        </p:spPr>
        <p:txBody>
          <a:bodyPr/>
          <a:lstStyle/>
          <a:p>
            <a:r>
              <a:rPr lang="en-US" sz="8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sz="8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7681" y="4228719"/>
            <a:ext cx="4709160" cy="2395728"/>
          </a:xfrm>
        </p:spPr>
        <p:txBody>
          <a:bodyPr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Pukar Sharma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sharmapukar98@gmail.com</a:t>
            </a:r>
            <a:endParaRPr lang="en-US" dirty="0">
              <a:latin typeface="Segoe UI Light" panose="020B0502040204020203" pitchFamily="34" charset="0"/>
              <a:ea typeface="Calibri"/>
              <a:cs typeface="Segoe UI Light" panose="020B0502040204020203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28725B-74EA-2A66-52C8-858215FBA8F5}"/>
              </a:ext>
            </a:extLst>
          </p:cNvPr>
          <p:cNvSpPr/>
          <p:nvPr/>
        </p:nvSpPr>
        <p:spPr>
          <a:xfrm>
            <a:off x="6096000" y="1431417"/>
            <a:ext cx="2652522" cy="2652522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accent6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Overview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03323"/>
            <a:ext cx="6422136" cy="3282696"/>
          </a:xfrm>
        </p:spPr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Candlestick ?</a:t>
            </a:r>
          </a:p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Long Body Bullish and Bearish Candlestick</a:t>
            </a:r>
          </a:p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Short Body Candlestick</a:t>
            </a:r>
          </a:p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Pin Bar Candlestick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1371600"/>
            <a:ext cx="7735824" cy="1856232"/>
          </a:xfrm>
        </p:spPr>
        <p:txBody>
          <a:bodyPr/>
          <a:lstStyle/>
          <a:p>
            <a:r>
              <a:rPr lang="en-GB" dirty="0"/>
              <a:t>Candlestick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574163"/>
            <a:ext cx="7735824" cy="2391918"/>
          </a:xfrm>
        </p:spPr>
        <p:txBody>
          <a:bodyPr/>
          <a:lstStyle/>
          <a:p>
            <a:pPr algn="l"/>
            <a:r>
              <a:rPr lang="en-US" sz="2000" b="1" dirty="0"/>
              <a:t>Candlestick </a:t>
            </a:r>
            <a:r>
              <a:rPr lang="en-US" sz="2000" b="1" dirty="0">
                <a:solidFill>
                  <a:srgbClr val="00B050"/>
                </a:solidFill>
              </a:rPr>
              <a:t>display the four crucial price points [ Open, Close, High and Low]</a:t>
            </a:r>
            <a:r>
              <a:rPr lang="en-US" sz="2000" b="1" dirty="0"/>
              <a:t> on a specific timeframe chosen by the trader.</a:t>
            </a:r>
          </a:p>
          <a:p>
            <a:pPr algn="l"/>
            <a:r>
              <a:rPr lang="en-US" sz="2000" b="1" dirty="0"/>
              <a:t>It reveals the </a:t>
            </a:r>
            <a:r>
              <a:rPr lang="en-US" sz="2000" b="1" dirty="0">
                <a:solidFill>
                  <a:srgbClr val="00B050"/>
                </a:solidFill>
              </a:rPr>
              <a:t>emotional state of the market</a:t>
            </a:r>
            <a:r>
              <a:rPr lang="en-US" sz="2000" b="1" dirty="0"/>
              <a:t>, which often </a:t>
            </a:r>
            <a:r>
              <a:rPr lang="en-US" sz="2000" b="1" dirty="0">
                <a:solidFill>
                  <a:srgbClr val="00B050"/>
                </a:solidFill>
              </a:rPr>
              <a:t>drives trading decisions</a:t>
            </a: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97000">
              <a:schemeClr val="bg2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465FCD-39E3-B893-7427-2DE6402C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Candlestick Pattern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B13C6A-D677-3FE0-FF66-B7D39887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558E920-F1F1-CF48-D1EF-14E07BA3DC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29"/>
          <a:stretch/>
        </p:blipFill>
        <p:spPr bwMode="auto">
          <a:xfrm>
            <a:off x="2357438" y="985838"/>
            <a:ext cx="7477125" cy="43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89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1343D3-BB7B-24D4-B9F5-D8E1168C9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Long body bullish candle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88C6C7-7EB2-DE05-58E8-E761D575F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A long green body forms when there is  the  </a:t>
            </a:r>
            <a:r>
              <a:rPr lang="en-GB" dirty="0">
                <a:solidFill>
                  <a:srgbClr val="00B050"/>
                </a:solidFill>
              </a:rPr>
              <a:t>wide range </a:t>
            </a:r>
            <a:r>
              <a:rPr lang="en-GB" dirty="0"/>
              <a:t>between </a:t>
            </a:r>
            <a:r>
              <a:rPr lang="en-GB" dirty="0">
                <a:solidFill>
                  <a:srgbClr val="00B050"/>
                </a:solidFill>
              </a:rPr>
              <a:t>open and close</a:t>
            </a:r>
            <a:r>
              <a:rPr lang="en-GB" dirty="0"/>
              <a:t> of the price .</a:t>
            </a:r>
          </a:p>
          <a:p>
            <a:r>
              <a:rPr lang="en-GB" dirty="0"/>
              <a:t>Strong candles are the ones where the </a:t>
            </a:r>
            <a:r>
              <a:rPr lang="en-GB" dirty="0">
                <a:solidFill>
                  <a:srgbClr val="00B050"/>
                </a:solidFill>
              </a:rPr>
              <a:t>open is near low </a:t>
            </a:r>
            <a:r>
              <a:rPr lang="en-GB" dirty="0"/>
              <a:t>and </a:t>
            </a:r>
            <a:r>
              <a:rPr lang="en-GB" dirty="0">
                <a:solidFill>
                  <a:srgbClr val="00B050"/>
                </a:solidFill>
              </a:rPr>
              <a:t>close is new the high </a:t>
            </a:r>
            <a:r>
              <a:rPr lang="en-GB" dirty="0"/>
              <a:t>.</a:t>
            </a:r>
          </a:p>
          <a:p>
            <a:r>
              <a:rPr lang="en-GB" dirty="0"/>
              <a:t>When we get these kind of candle then we have to </a:t>
            </a:r>
            <a:r>
              <a:rPr lang="en-GB" dirty="0">
                <a:solidFill>
                  <a:srgbClr val="00B050"/>
                </a:solidFill>
              </a:rPr>
              <a:t>put those stock in our watchlist</a:t>
            </a: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8F771E-BB36-C5DC-7DEB-03BDDDC0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Bullish Candlestick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DB816C-8F1C-346F-FC09-42A0E0D6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5A0BC5-842F-8E94-1304-97D12C6D7F13}"/>
              </a:ext>
            </a:extLst>
          </p:cNvPr>
          <p:cNvSpPr/>
          <p:nvPr/>
        </p:nvSpPr>
        <p:spPr>
          <a:xfrm>
            <a:off x="6278880" y="2255520"/>
            <a:ext cx="762000" cy="2286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FC125A-77E3-B1AE-FDD7-1FFFD8D9AF7A}"/>
              </a:ext>
            </a:extLst>
          </p:cNvPr>
          <p:cNvSpPr/>
          <p:nvPr/>
        </p:nvSpPr>
        <p:spPr>
          <a:xfrm>
            <a:off x="7548880" y="2448560"/>
            <a:ext cx="762000" cy="17068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80BAD0-362D-0C94-B399-F7F75D8F87C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7929880" y="214376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979D47-9C3E-92FF-FA34-F0A4CF7DBF5F}"/>
              </a:ext>
            </a:extLst>
          </p:cNvPr>
          <p:cNvCxnSpPr>
            <a:cxnSpLocks/>
          </p:cNvCxnSpPr>
          <p:nvPr/>
        </p:nvCxnSpPr>
        <p:spPr>
          <a:xfrm flipV="1">
            <a:off x="7929880" y="415544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7792EC-D7BA-76A7-EFCF-C039FD2D53A1}"/>
              </a:ext>
            </a:extLst>
          </p:cNvPr>
          <p:cNvSpPr txBox="1"/>
          <p:nvPr/>
        </p:nvSpPr>
        <p:spPr>
          <a:xfrm>
            <a:off x="6278879" y="4541520"/>
            <a:ext cx="9042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bg2"/>
                </a:solidFill>
              </a:rPr>
              <a:t>Open = low</a:t>
            </a:r>
            <a:endParaRPr lang="en-IN" sz="1050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967663-3108-BB8E-5A75-F1A3E1875C2B}"/>
              </a:ext>
            </a:extLst>
          </p:cNvPr>
          <p:cNvSpPr txBox="1"/>
          <p:nvPr/>
        </p:nvSpPr>
        <p:spPr>
          <a:xfrm>
            <a:off x="6278880" y="1947872"/>
            <a:ext cx="97535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Close = High</a:t>
            </a:r>
            <a:endParaRPr kumimoji="0" lang="en-IN" sz="105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3" name="Speech Bubble: Oval 22">
            <a:extLst>
              <a:ext uri="{FF2B5EF4-FFF2-40B4-BE49-F238E27FC236}">
                <a16:creationId xmlns:a16="http://schemas.microsoft.com/office/drawing/2014/main" id="{532FD090-BCFF-A4C6-9390-949AAAFB9694}"/>
              </a:ext>
            </a:extLst>
          </p:cNvPr>
          <p:cNvSpPr/>
          <p:nvPr/>
        </p:nvSpPr>
        <p:spPr>
          <a:xfrm>
            <a:off x="8310879" y="812800"/>
            <a:ext cx="3041332" cy="1859280"/>
          </a:xfrm>
          <a:prstGeom prst="wedgeEllipseCallout">
            <a:avLst>
              <a:gd name="adj1" fmla="val -45099"/>
              <a:gd name="adj2" fmla="val 9010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This is also a good bullish long body candle but its has some selling and buying </a:t>
            </a:r>
            <a:endParaRPr lang="en-IN" sz="1600" dirty="0"/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64103637-16F5-5546-D55F-B576D19584DB}"/>
              </a:ext>
            </a:extLst>
          </p:cNvPr>
          <p:cNvSpPr/>
          <p:nvPr/>
        </p:nvSpPr>
        <p:spPr>
          <a:xfrm>
            <a:off x="3637279" y="4640962"/>
            <a:ext cx="914400" cy="612648"/>
          </a:xfrm>
          <a:prstGeom prst="wedgeEllipseCallout">
            <a:avLst>
              <a:gd name="adj1" fmla="val 236944"/>
              <a:gd name="adj2" fmla="val -13650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rgbClr val="00B050"/>
                </a:solidFill>
              </a:rPr>
              <a:t>Very strong </a:t>
            </a:r>
            <a:endParaRPr lang="en-IN" sz="11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72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E920E-BBA4-3B43-25F6-802665BC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BA6BE-49F2-D1EB-B6C4-AEBBBB61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E76750-FEA0-DE43-2F36-A05B3FCBB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2"/>
            <a:ext cx="12192000" cy="6858000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4946B395-1737-E199-4C00-4959DD5306CC}"/>
              </a:ext>
            </a:extLst>
          </p:cNvPr>
          <p:cNvSpPr/>
          <p:nvPr/>
        </p:nvSpPr>
        <p:spPr>
          <a:xfrm>
            <a:off x="5110480" y="1483360"/>
            <a:ext cx="1971040" cy="1506728"/>
          </a:xfrm>
          <a:prstGeom prst="wedgeEllipseCallout">
            <a:avLst>
              <a:gd name="adj1" fmla="val 134507"/>
              <a:gd name="adj2" fmla="val 116931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we get this type of candle we have to put this stock in our </a:t>
            </a:r>
            <a:r>
              <a:rPr lang="en-GB" sz="1400" u="sng" dirty="0">
                <a:ln w="0"/>
                <a:solidFill>
                  <a:srgbClr val="00B050"/>
                </a:solidFill>
              </a:rPr>
              <a:t>watchlist</a:t>
            </a:r>
            <a:endParaRPr lang="en-IN" sz="1400" u="sng" dirty="0">
              <a:ln w="0"/>
              <a:solidFill>
                <a:srgbClr val="00B05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5C2C4D-B0F9-414B-F9CC-14D1231E5B36}"/>
              </a:ext>
            </a:extLst>
          </p:cNvPr>
          <p:cNvCxnSpPr>
            <a:cxnSpLocks/>
          </p:cNvCxnSpPr>
          <p:nvPr/>
        </p:nvCxnSpPr>
        <p:spPr>
          <a:xfrm flipH="1" flipV="1">
            <a:off x="6334125" y="4599812"/>
            <a:ext cx="180975" cy="286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85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1343D3-BB7B-24D4-B9F5-D8E1168C9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Long body bearish candle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88C6C7-7EB2-DE05-58E8-E761D575F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A long red body forms when there is  the  </a:t>
            </a:r>
            <a:r>
              <a:rPr lang="en-GB" dirty="0">
                <a:solidFill>
                  <a:srgbClr val="FF0000"/>
                </a:solidFill>
              </a:rPr>
              <a:t>wide range </a:t>
            </a:r>
            <a:r>
              <a:rPr lang="en-GB" dirty="0"/>
              <a:t>between </a:t>
            </a:r>
            <a:r>
              <a:rPr lang="en-GB" dirty="0">
                <a:solidFill>
                  <a:srgbClr val="FF0000"/>
                </a:solidFill>
              </a:rPr>
              <a:t>open and close </a:t>
            </a:r>
            <a:r>
              <a:rPr lang="en-GB" dirty="0"/>
              <a:t>of the price .</a:t>
            </a:r>
          </a:p>
          <a:p>
            <a:r>
              <a:rPr lang="en-GB" dirty="0"/>
              <a:t>Strong Bearish candles are the ones where the </a:t>
            </a:r>
            <a:r>
              <a:rPr lang="en-GB" dirty="0">
                <a:solidFill>
                  <a:srgbClr val="FF0000"/>
                </a:solidFill>
              </a:rPr>
              <a:t>open is near high </a:t>
            </a:r>
            <a:r>
              <a:rPr lang="en-GB" dirty="0"/>
              <a:t>and </a:t>
            </a:r>
            <a:r>
              <a:rPr lang="en-GB" dirty="0">
                <a:solidFill>
                  <a:srgbClr val="FF0000"/>
                </a:solidFill>
              </a:rPr>
              <a:t>close is new the low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/>
              <a:t>.</a:t>
            </a:r>
          </a:p>
          <a:p>
            <a:r>
              <a:rPr lang="en-GB" dirty="0"/>
              <a:t>When we get these kind of candle then we have to </a:t>
            </a:r>
            <a:r>
              <a:rPr lang="en-GB" dirty="0">
                <a:solidFill>
                  <a:srgbClr val="FF0000"/>
                </a:solidFill>
              </a:rPr>
              <a:t>put those stock in our watchlist</a:t>
            </a: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8F771E-BB36-C5DC-7DEB-03BDDDC0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Bearish Candlestick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DB816C-8F1C-346F-FC09-42A0E0D6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5A0BC5-842F-8E94-1304-97D12C6D7F13}"/>
              </a:ext>
            </a:extLst>
          </p:cNvPr>
          <p:cNvSpPr/>
          <p:nvPr/>
        </p:nvSpPr>
        <p:spPr>
          <a:xfrm>
            <a:off x="6278880" y="2255520"/>
            <a:ext cx="762000" cy="2286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FC125A-77E3-B1AE-FDD7-1FFFD8D9AF7A}"/>
              </a:ext>
            </a:extLst>
          </p:cNvPr>
          <p:cNvSpPr/>
          <p:nvPr/>
        </p:nvSpPr>
        <p:spPr>
          <a:xfrm>
            <a:off x="7548880" y="2448560"/>
            <a:ext cx="762000" cy="17068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80BAD0-362D-0C94-B399-F7F75D8F87C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7929880" y="214376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979D47-9C3E-92FF-FA34-F0A4CF7DBF5F}"/>
              </a:ext>
            </a:extLst>
          </p:cNvPr>
          <p:cNvCxnSpPr>
            <a:cxnSpLocks/>
          </p:cNvCxnSpPr>
          <p:nvPr/>
        </p:nvCxnSpPr>
        <p:spPr>
          <a:xfrm flipV="1">
            <a:off x="7929880" y="415544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7792EC-D7BA-76A7-EFCF-C039FD2D53A1}"/>
              </a:ext>
            </a:extLst>
          </p:cNvPr>
          <p:cNvSpPr txBox="1"/>
          <p:nvPr/>
        </p:nvSpPr>
        <p:spPr>
          <a:xfrm>
            <a:off x="6278879" y="4541520"/>
            <a:ext cx="9042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bg2"/>
                </a:solidFill>
              </a:rPr>
              <a:t>Close = low</a:t>
            </a:r>
            <a:endParaRPr lang="en-IN" sz="1050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967663-3108-BB8E-5A75-F1A3E1875C2B}"/>
              </a:ext>
            </a:extLst>
          </p:cNvPr>
          <p:cNvSpPr txBox="1"/>
          <p:nvPr/>
        </p:nvSpPr>
        <p:spPr>
          <a:xfrm>
            <a:off x="6278880" y="1947872"/>
            <a:ext cx="97535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Open = High</a:t>
            </a:r>
            <a:endParaRPr kumimoji="0" lang="en-IN" sz="105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3" name="Speech Bubble: Oval 22">
            <a:extLst>
              <a:ext uri="{FF2B5EF4-FFF2-40B4-BE49-F238E27FC236}">
                <a16:creationId xmlns:a16="http://schemas.microsoft.com/office/drawing/2014/main" id="{532FD090-BCFF-A4C6-9390-949AAAFB9694}"/>
              </a:ext>
            </a:extLst>
          </p:cNvPr>
          <p:cNvSpPr/>
          <p:nvPr/>
        </p:nvSpPr>
        <p:spPr>
          <a:xfrm>
            <a:off x="8310879" y="812800"/>
            <a:ext cx="3041332" cy="1859280"/>
          </a:xfrm>
          <a:prstGeom prst="wedgeEllipseCallout">
            <a:avLst>
              <a:gd name="adj1" fmla="val -45099"/>
              <a:gd name="adj2" fmla="val 9010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This is also a good bearish long body candle but its has some buying but not strong</a:t>
            </a:r>
            <a:endParaRPr lang="en-IN" sz="1600" dirty="0"/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64103637-16F5-5546-D55F-B576D19584DB}"/>
              </a:ext>
            </a:extLst>
          </p:cNvPr>
          <p:cNvSpPr/>
          <p:nvPr/>
        </p:nvSpPr>
        <p:spPr>
          <a:xfrm>
            <a:off x="3637279" y="4640962"/>
            <a:ext cx="914400" cy="612648"/>
          </a:xfrm>
          <a:prstGeom prst="wedgeEllipseCallout">
            <a:avLst>
              <a:gd name="adj1" fmla="val 236944"/>
              <a:gd name="adj2" fmla="val -13650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rgbClr val="FF0000"/>
                </a:solidFill>
              </a:rPr>
              <a:t>Very strong </a:t>
            </a:r>
            <a:endParaRPr lang="en-IN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338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99EAA2-A114-A4AF-B0BD-8DAE384CA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E920E-BBA4-3B43-25F6-802665BC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BA6BE-49F2-D1EB-B6C4-AEBBBB61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4946B395-1737-E199-4C00-4959DD5306CC}"/>
              </a:ext>
            </a:extLst>
          </p:cNvPr>
          <p:cNvSpPr/>
          <p:nvPr/>
        </p:nvSpPr>
        <p:spPr>
          <a:xfrm>
            <a:off x="5110480" y="1483360"/>
            <a:ext cx="1971040" cy="1506728"/>
          </a:xfrm>
          <a:prstGeom prst="wedgeEllipseCallout">
            <a:avLst>
              <a:gd name="adj1" fmla="val 150470"/>
              <a:gd name="adj2" fmla="val -697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we get this type of candle we have to put this stock in our </a:t>
            </a:r>
            <a:r>
              <a:rPr lang="en-GB" sz="1400" u="sng" dirty="0">
                <a:ln w="0"/>
                <a:solidFill>
                  <a:srgbClr val="FF0000"/>
                </a:solidFill>
              </a:rPr>
              <a:t>watchlist</a:t>
            </a:r>
            <a:endParaRPr lang="en-IN" sz="1400" u="sng" dirty="0">
              <a:ln w="0"/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5C2C4D-B0F9-414B-F9CC-14D1231E5B36}"/>
              </a:ext>
            </a:extLst>
          </p:cNvPr>
          <p:cNvCxnSpPr>
            <a:cxnSpLocks/>
          </p:cNvCxnSpPr>
          <p:nvPr/>
        </p:nvCxnSpPr>
        <p:spPr>
          <a:xfrm flipH="1">
            <a:off x="10276860" y="2477730"/>
            <a:ext cx="223991" cy="116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963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1343D3-BB7B-24D4-B9F5-D8E1168C9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Bullish Engulf candle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88C6C7-7EB2-DE05-58E8-E761D575F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When the previous day's price, represented by a </a:t>
            </a:r>
            <a:r>
              <a:rPr lang="en-GB" dirty="0">
                <a:solidFill>
                  <a:srgbClr val="FF0000"/>
                </a:solidFill>
              </a:rPr>
              <a:t>red candlestick</a:t>
            </a:r>
            <a:r>
              <a:rPr lang="en-GB" dirty="0"/>
              <a:t>, is suddenly </a:t>
            </a:r>
            <a:r>
              <a:rPr lang="en-GB" dirty="0">
                <a:solidFill>
                  <a:srgbClr val="00B050"/>
                </a:solidFill>
              </a:rPr>
              <a:t>covered or engulfed </a:t>
            </a:r>
            <a:r>
              <a:rPr lang="en-GB" dirty="0"/>
              <a:t>by </a:t>
            </a:r>
            <a:r>
              <a:rPr lang="en-GB" dirty="0">
                <a:solidFill>
                  <a:srgbClr val="00B050"/>
                </a:solidFill>
              </a:rPr>
              <a:t>wide-range bullish candles</a:t>
            </a:r>
            <a:r>
              <a:rPr lang="en-GB" dirty="0"/>
              <a:t>, it produces a </a:t>
            </a:r>
            <a:r>
              <a:rPr lang="en-GB" dirty="0">
                <a:solidFill>
                  <a:srgbClr val="00B050"/>
                </a:solidFill>
              </a:rPr>
              <a:t>bullish engulfing</a:t>
            </a:r>
            <a:r>
              <a:rPr lang="en-GB" dirty="0"/>
              <a:t>.</a:t>
            </a:r>
          </a:p>
          <a:p>
            <a:pPr>
              <a:lnSpc>
                <a:spcPct val="100000"/>
              </a:lnSpc>
            </a:pPr>
            <a:r>
              <a:rPr lang="en-GB" dirty="0"/>
              <a:t>It has a </a:t>
            </a:r>
            <a:r>
              <a:rPr lang="en-GB" dirty="0">
                <a:solidFill>
                  <a:srgbClr val="00B050"/>
                </a:solidFill>
              </a:rPr>
              <a:t>potential of reversal</a:t>
            </a:r>
            <a:r>
              <a:rPr lang="en-GB" dirty="0"/>
              <a:t>.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rgbClr val="00B050"/>
                </a:solidFill>
              </a:rPr>
              <a:t>Something is changed.</a:t>
            </a:r>
          </a:p>
          <a:p>
            <a:pPr>
              <a:lnSpc>
                <a:spcPct val="100000"/>
              </a:lnSpc>
            </a:pPr>
            <a:r>
              <a:rPr lang="en-GB" dirty="0"/>
              <a:t>Change in </a:t>
            </a:r>
            <a:r>
              <a:rPr lang="en-GB" dirty="0">
                <a:solidFill>
                  <a:srgbClr val="00B050"/>
                </a:solidFill>
              </a:rPr>
              <a:t>Sentiment due to Good news ( good EPS, Quartey Report, Bonus)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It can </a:t>
            </a:r>
            <a:r>
              <a:rPr lang="en-GB" dirty="0">
                <a:solidFill>
                  <a:srgbClr val="00B050"/>
                </a:solidFill>
              </a:rPr>
              <a:t>cause to correction or trend change </a:t>
            </a: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8F771E-BB36-C5DC-7DEB-03BDDDC0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Bullish Candlestick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DB816C-8F1C-346F-FC09-42A0E0D6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5A0BC5-842F-8E94-1304-97D12C6D7F13}"/>
              </a:ext>
            </a:extLst>
          </p:cNvPr>
          <p:cNvSpPr/>
          <p:nvPr/>
        </p:nvSpPr>
        <p:spPr>
          <a:xfrm>
            <a:off x="5862191" y="722376"/>
            <a:ext cx="762000" cy="18009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FC125A-77E3-B1AE-FDD7-1FFFD8D9AF7A}"/>
              </a:ext>
            </a:extLst>
          </p:cNvPr>
          <p:cNvSpPr/>
          <p:nvPr/>
        </p:nvSpPr>
        <p:spPr>
          <a:xfrm>
            <a:off x="7038977" y="2405155"/>
            <a:ext cx="762000" cy="17068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80BAD0-362D-0C94-B399-F7F75D8F87C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7419977" y="210035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979D47-9C3E-92FF-FA34-F0A4CF7DBF5F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7419977" y="4112035"/>
            <a:ext cx="0" cy="340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30F3E0D-F08E-FA5B-9A38-2357CD6C8920}"/>
              </a:ext>
            </a:extLst>
          </p:cNvPr>
          <p:cNvSpPr/>
          <p:nvPr/>
        </p:nvSpPr>
        <p:spPr>
          <a:xfrm>
            <a:off x="8242384" y="3429000"/>
            <a:ext cx="762000" cy="1865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251603-5665-4A96-632F-309BFB05DBF8}"/>
              </a:ext>
            </a:extLst>
          </p:cNvPr>
          <p:cNvSpPr/>
          <p:nvPr/>
        </p:nvSpPr>
        <p:spPr>
          <a:xfrm>
            <a:off x="9332550" y="2030315"/>
            <a:ext cx="762000" cy="32640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1E2B8F-44AB-8CE5-CB08-0AAEE5A3BAE3}"/>
              </a:ext>
            </a:extLst>
          </p:cNvPr>
          <p:cNvCxnSpPr>
            <a:cxnSpLocks/>
          </p:cNvCxnSpPr>
          <p:nvPr/>
        </p:nvCxnSpPr>
        <p:spPr>
          <a:xfrm>
            <a:off x="6944810" y="457200"/>
            <a:ext cx="1817225" cy="245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E245973A-18A9-4DA8-B8BB-F636AE76792A}"/>
              </a:ext>
            </a:extLst>
          </p:cNvPr>
          <p:cNvSpPr/>
          <p:nvPr/>
        </p:nvSpPr>
        <p:spPr>
          <a:xfrm>
            <a:off x="9897517" y="214131"/>
            <a:ext cx="1744062" cy="1674393"/>
          </a:xfrm>
          <a:prstGeom prst="wedgeEllipseCallout">
            <a:avLst>
              <a:gd name="adj1" fmla="val -47462"/>
              <a:gd name="adj2" fmla="val 5408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Due to sudden event the buyer show their presence 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482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1915</TotalTime>
  <Words>627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Segoe UI Light</vt:lpstr>
      <vt:lpstr>Tw Cen MT</vt:lpstr>
      <vt:lpstr>Office Theme</vt:lpstr>
      <vt:lpstr>Anatomy of candlestick</vt:lpstr>
      <vt:lpstr>Overview</vt:lpstr>
      <vt:lpstr>Candlestick </vt:lpstr>
      <vt:lpstr>PowerPoint Presentation</vt:lpstr>
      <vt:lpstr>Long body bullish candle</vt:lpstr>
      <vt:lpstr>PowerPoint Presentation</vt:lpstr>
      <vt:lpstr>Long body bearish candle</vt:lpstr>
      <vt:lpstr>PowerPoint Presentation</vt:lpstr>
      <vt:lpstr>Bullish Engulf candle</vt:lpstr>
      <vt:lpstr>bearish Engulf candle</vt:lpstr>
      <vt:lpstr>Indecisive Candles</vt:lpstr>
      <vt:lpstr>Pin bar Candles</vt:lpstr>
      <vt:lpstr>PowerPoint Presentation</vt:lpstr>
      <vt:lpstr>PowerPoint Presentation</vt:lpstr>
      <vt:lpstr>Assignments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Financial Markets</dc:title>
  <dc:creator>Pukar Sharma</dc:creator>
  <cp:lastModifiedBy>Pukar Sharma</cp:lastModifiedBy>
  <cp:revision>17</cp:revision>
  <dcterms:created xsi:type="dcterms:W3CDTF">2024-06-01T14:34:02Z</dcterms:created>
  <dcterms:modified xsi:type="dcterms:W3CDTF">2024-06-23T13:25:21Z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