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5" r:id="rId2"/>
    <p:sldId id="310" r:id="rId3"/>
    <p:sldId id="311" r:id="rId4"/>
    <p:sldId id="313" r:id="rId5"/>
    <p:sldId id="314" r:id="rId6"/>
    <p:sldId id="315" r:id="rId7"/>
    <p:sldId id="316" r:id="rId8"/>
    <p:sldId id="312" r:id="rId9"/>
    <p:sldId id="317" r:id="rId10"/>
    <p:sldId id="318"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8" d="100"/>
          <a:sy n="88" d="100"/>
        </p:scale>
        <p:origin x="494"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D:\12_Pulak%20Ahmed_Batch-29(Office)_Project\12_Pulak%20Ahmed_Project_Batch-29(Offi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2_Pulak%20Ahmed_Batch-29(Office)_Project\12_Pulak%20Ahmed_Project_Batch-29(Offi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2_Pulak%20Ahmed_Batch-29(Office)_Project\12_Pulak%20Ahmed_Project_Batch-29(Offi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12_Pulak%20Ahmed_Batch-29(Office)_Project\12_Pulak%20Ahmed_Project_Batch-29(Offic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[12_Pulak Ahmed_Project_Batch-29(Office).xlsx]Region_Wise_Total_Sales_Report!PivotTable2</c:name>
    <c:fmtId val="8"/>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a:t>Region Wise Total Sales</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05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0"/>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1"/>
        <c:spPr>
          <a:solidFill>
            <a:srgbClr val="7030A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2"/>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3"/>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4"/>
        <c:spPr>
          <a:solidFill>
            <a:srgbClr val="00B0F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5"/>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00B05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7"/>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8"/>
        <c:spPr>
          <a:solidFill>
            <a:srgbClr val="7030A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19"/>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0"/>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1"/>
        <c:spPr>
          <a:solidFill>
            <a:srgbClr val="00B0F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2"/>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00B05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4"/>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5"/>
        <c:spPr>
          <a:solidFill>
            <a:srgbClr val="7030A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6"/>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7"/>
        <c:spPr>
          <a:solidFill>
            <a:schemeClr val="accent1"/>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
        <c:idx val="28"/>
        <c:spPr>
          <a:solidFill>
            <a:srgbClr val="00B0F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6666666666666666E-2"/>
          <c:y val="0.26328484981044037"/>
          <c:w val="0.74370341207349089"/>
          <c:h val="0.66727070574511516"/>
        </c:manualLayout>
      </c:layout>
      <c:pie3DChart>
        <c:varyColors val="1"/>
        <c:ser>
          <c:idx val="0"/>
          <c:order val="0"/>
          <c:tx>
            <c:strRef>
              <c:f>Region_Wise_Total_Sales_Report!$B$3:$B$4</c:f>
              <c:strCache>
                <c:ptCount val="1"/>
                <c:pt idx="0">
                  <c:v>Total</c:v>
                </c:pt>
              </c:strCache>
            </c:strRef>
          </c:tx>
          <c:spPr>
            <a:effectLst>
              <a:outerShdw blurRad="50800" dist="38100" dir="5400000" algn="t" rotWithShape="0">
                <a:prstClr val="black">
                  <a:alpha val="40000"/>
                </a:prstClr>
              </a:outerShdw>
            </a:effectLst>
            <a:scene3d>
              <a:camera prst="orthographicFront"/>
              <a:lightRig rig="threePt" dir="t"/>
            </a:scene3d>
            <a:sp3d>
              <a:bevelB w="0" h="6350"/>
              <a:contourClr>
                <a:srgbClr val="000000"/>
              </a:contourClr>
            </a:sp3d>
          </c:spPr>
          <c:dPt>
            <c:idx val="0"/>
            <c:bubble3D val="0"/>
            <c:spPr>
              <a:solidFill>
                <a:srgbClr val="00B05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Pt>
            <c:idx val="1"/>
            <c:bubble3D val="0"/>
            <c:explosion val="33"/>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Pt>
            <c:idx val="2"/>
            <c:bubble3D val="0"/>
            <c:explosion val="24"/>
            <c:spPr>
              <a:solidFill>
                <a:srgbClr val="7030A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Pt>
            <c:idx val="3"/>
            <c:bubble3D val="0"/>
            <c:spPr>
              <a:solidFill>
                <a:schemeClr val="accent4"/>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Pt>
            <c:idx val="4"/>
            <c:bubble3D val="0"/>
            <c:spPr>
              <a:solidFill>
                <a:schemeClr val="accent5"/>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Pt>
            <c:idx val="5"/>
            <c:bubble3D val="0"/>
            <c:spPr>
              <a:solidFill>
                <a:srgbClr val="00B0F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a:bevelB w="0" h="6350"/>
                <a:contourClr>
                  <a:schemeClr val="lt1"/>
                </a:contourClr>
              </a:sp3d>
            </c:spPr>
          </c:dPt>
          <c:dLbls>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Region_Wise_Total_Sales_Report!$A$5:$A$11</c:f>
              <c:strCache>
                <c:ptCount val="6"/>
                <c:pt idx="0">
                  <c:v>Barishal</c:v>
                </c:pt>
                <c:pt idx="1">
                  <c:v>Chittagong</c:v>
                </c:pt>
                <c:pt idx="2">
                  <c:v>Dhaka</c:v>
                </c:pt>
                <c:pt idx="3">
                  <c:v>Khulna</c:v>
                </c:pt>
                <c:pt idx="4">
                  <c:v>Rajshahi</c:v>
                </c:pt>
                <c:pt idx="5">
                  <c:v>Sylhet</c:v>
                </c:pt>
              </c:strCache>
            </c:strRef>
          </c:cat>
          <c:val>
            <c:numRef>
              <c:f>Region_Wise_Total_Sales_Report!$B$5:$B$11</c:f>
              <c:numCache>
                <c:formatCode>General</c:formatCode>
                <c:ptCount val="6"/>
                <c:pt idx="0">
                  <c:v>1770000</c:v>
                </c:pt>
                <c:pt idx="1">
                  <c:v>870000</c:v>
                </c:pt>
                <c:pt idx="2">
                  <c:v>750000</c:v>
                </c:pt>
                <c:pt idx="3">
                  <c:v>300000</c:v>
                </c:pt>
                <c:pt idx="4">
                  <c:v>1770000</c:v>
                </c:pt>
                <c:pt idx="5">
                  <c:v>690000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5117593753374743"/>
          <c:y val="0.28868110236220479"/>
          <c:w val="0.14604636920384953"/>
          <c:h val="0.66319772528433951"/>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accent5">
        <a:lumMod val="20000"/>
        <a:lumOff val="80000"/>
      </a:schemeClr>
    </a:solidFill>
    <a:ln w="9525" cap="flat" cmpd="sng" algn="ctr">
      <a:solidFill>
        <a:schemeClr val="tx1">
          <a:lumMod val="15000"/>
          <a:lumOff val="85000"/>
        </a:schemeClr>
      </a:solidFill>
      <a:round/>
    </a:ln>
    <a:effectLst/>
  </c:spPr>
  <c:txPr>
    <a:bodyPr/>
    <a:lstStyle/>
    <a:p>
      <a:pPr>
        <a:defRPr b="1" i="0" baseline="0">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[12_Pulak Ahmed_Project_Batch-29(Office).xlsx]Month_Wise_Total_Sales_Report!PivotTable1</c:name>
    <c:fmtId val="33"/>
  </c:pivotSource>
  <c:chart>
    <c:title>
      <c:tx>
        <c:rich>
          <a:bodyPr rot="0" spcFirstLastPara="1" vertOverflow="ellipsis" vert="horz" wrap="square" anchor="ctr" anchorCtr="1"/>
          <a:lstStyle/>
          <a:p>
            <a:pPr>
              <a:defRPr sz="1500" b="1" i="0" u="none" strike="noStrike" kern="1200" cap="all" spc="100" normalizeH="0" baseline="0">
                <a:solidFill>
                  <a:sysClr val="windowText" lastClr="000000"/>
                </a:solidFill>
                <a:latin typeface="+mn-lt"/>
                <a:ea typeface="+mn-ea"/>
                <a:cs typeface="+mn-cs"/>
              </a:defRPr>
            </a:pPr>
            <a:r>
              <a:rPr lang="en-US"/>
              <a:t>Month</a:t>
            </a:r>
            <a:r>
              <a:rPr lang="en-US" baseline="0"/>
              <a:t> Wise Total Sales</a:t>
            </a:r>
          </a:p>
        </c:rich>
      </c:tx>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ysClr val="windowText" lastClr="000000"/>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34925" cap="rnd">
            <a:solidFill>
              <a:schemeClr val="bg1">
                <a:lumMod val="65000"/>
              </a:schemeClr>
            </a:solidFill>
            <a:round/>
          </a:ln>
          <a:effectLst>
            <a:outerShdw dist="25400" dir="2700000" algn="tl" rotWithShape="0">
              <a:schemeClr val="accent1"/>
            </a:outerShdw>
          </a:effectLst>
        </c:spPr>
        <c:marker>
          <c:symbol val="circle"/>
          <c:size val="5"/>
          <c:spPr>
            <a:solidFill>
              <a:schemeClr val="accent1"/>
            </a:solidFill>
            <a:ln w="22225">
              <a:solidFill>
                <a:schemeClr val="bg1">
                  <a:lumMod val="65000"/>
                </a:schemeClr>
              </a:solidFill>
              <a:round/>
            </a:ln>
            <a:effectLst/>
          </c:spPr>
        </c:marker>
      </c:pivotFmt>
      <c:pivotFmt>
        <c:idx val="4"/>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2.6413100898045432E-3"/>
              <c:y val="3.603603603603595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0"/>
              <c:y val="-3.15315315315315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0"/>
              <c:y val="-3.15315315315315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2.6413100898045432E-3"/>
              <c:y val="3.603603603603595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pattFill prst="ltUpDiag">
            <a:fgClr>
              <a:schemeClr val="accent1"/>
            </a:fgClr>
            <a:bgClr>
              <a:schemeClr val="lt1"/>
            </a:bgClr>
          </a:pattFill>
          <a:ln w="34925" cap="rnd">
            <a:solidFill>
              <a:schemeClr val="bg1">
                <a:lumMod val="65000"/>
              </a:schemeClr>
            </a:solidFill>
            <a:round/>
          </a:ln>
          <a:effectLst>
            <a:outerShdw dist="25400" dir="2700000" algn="tl" rotWithShape="0">
              <a:schemeClr val="accent1"/>
            </a:outerShdw>
          </a:effectLst>
        </c:spPr>
        <c:marker>
          <c:symbol val="circle"/>
          <c:size val="5"/>
          <c:spPr>
            <a:solidFill>
              <a:schemeClr val="accent1"/>
            </a:solidFill>
            <a:ln w="22225">
              <a:solidFill>
                <a:schemeClr val="bg1">
                  <a:lumMod val="65000"/>
                </a:schemeClr>
              </a:solidFill>
              <a:round/>
            </a:ln>
            <a:effectLst/>
          </c:spPr>
        </c:marker>
      </c:pivotFmt>
      <c:pivotFmt>
        <c:idx val="10"/>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0"/>
              <c:y val="-3.153153153153152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pattFill prst="ltUpDiag">
            <a:fgClr>
              <a:schemeClr val="accent1"/>
            </a:fgClr>
            <a:bgClr>
              <a:schemeClr val="lt1"/>
            </a:bgClr>
          </a:pattFill>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Lbl>
          <c:idx val="0"/>
          <c:layout>
            <c:manualLayout>
              <c:x val="2.6413100898045432E-3"/>
              <c:y val="3.603603603603595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pattFill prst="ltUpDiag">
            <a:fgClr>
              <a:schemeClr val="accent1"/>
            </a:fgClr>
            <a:bgClr>
              <a:schemeClr val="lt1"/>
            </a:bgClr>
          </a:pattFill>
          <a:ln w="34925" cap="rnd">
            <a:solidFill>
              <a:schemeClr val="bg1">
                <a:lumMod val="65000"/>
              </a:schemeClr>
            </a:solidFill>
            <a:round/>
          </a:ln>
          <a:effectLst>
            <a:outerShdw dist="25400" dir="2700000" algn="tl" rotWithShape="0">
              <a:schemeClr val="accent1"/>
            </a:outerShdw>
          </a:effectLst>
        </c:spPr>
        <c:marker>
          <c:symbol val="circle"/>
          <c:size val="5"/>
          <c:spPr>
            <a:solidFill>
              <a:schemeClr val="accent1"/>
            </a:solidFill>
            <a:ln w="22225">
              <a:solidFill>
                <a:schemeClr val="bg1">
                  <a:lumMod val="65000"/>
                </a:schemeClr>
              </a:solidFill>
              <a:round/>
            </a:ln>
            <a:effectLst/>
          </c:spPr>
        </c:marker>
      </c:pivotFmt>
    </c:pivotFmts>
    <c:plotArea>
      <c:layout>
        <c:manualLayout>
          <c:layoutTarget val="inner"/>
          <c:xMode val="edge"/>
          <c:yMode val="edge"/>
          <c:x val="0.20678525525038371"/>
          <c:y val="0.2441405972902036"/>
          <c:w val="0.68391863517060369"/>
          <c:h val="0.53774387576552929"/>
        </c:manualLayout>
      </c:layout>
      <c:lineChart>
        <c:grouping val="stacked"/>
        <c:varyColors val="0"/>
        <c:ser>
          <c:idx val="0"/>
          <c:order val="0"/>
          <c:tx>
            <c:strRef>
              <c:f>Month_Wise_Total_Sales_Report!$B$3:$B$4</c:f>
              <c:strCache>
                <c:ptCount val="1"/>
                <c:pt idx="0">
                  <c:v>Total</c:v>
                </c:pt>
              </c:strCache>
            </c:strRef>
          </c:tx>
          <c:spPr>
            <a:ln w="34925" cap="rnd">
              <a:solidFill>
                <a:srgbClr val="00B0F0"/>
              </a:solidFill>
              <a:round/>
            </a:ln>
            <a:effectLst>
              <a:outerShdw dist="25400" dir="2700000" algn="tl" rotWithShape="0">
                <a:schemeClr val="accent1"/>
              </a:outerShdw>
            </a:effectLst>
          </c:spPr>
          <c:marker>
            <c:symbol val="circle"/>
            <c:size val="5"/>
            <c:spPr>
              <a:solidFill>
                <a:schemeClr val="accent1"/>
              </a:solidFill>
              <a:ln w="22225">
                <a:solidFill>
                  <a:srgbClr val="00B0F0"/>
                </a:solidFill>
                <a:round/>
              </a:ln>
              <a:effectLst/>
            </c:spPr>
          </c:marker>
          <c:dPt>
            <c:idx val="2"/>
            <c:marker>
              <c:symbol val="circle"/>
              <c:size val="5"/>
              <c:spPr>
                <a:solidFill>
                  <a:schemeClr val="accent1"/>
                </a:solidFill>
                <a:ln w="22225">
                  <a:solidFill>
                    <a:srgbClr val="00B0F0"/>
                  </a:solidFill>
                  <a:round/>
                </a:ln>
                <a:effectLst/>
              </c:spPr>
            </c:marker>
            <c:bubble3D val="0"/>
            <c:spPr>
              <a:ln w="34925" cap="rnd">
                <a:solidFill>
                  <a:srgbClr val="00B0F0"/>
                </a:solidFill>
                <a:round/>
              </a:ln>
              <a:effectLst>
                <a:outerShdw dist="25400" dir="2700000" algn="tl" rotWithShape="0">
                  <a:schemeClr val="accent1"/>
                </a:outerShdw>
              </a:effectLst>
            </c:spPr>
          </c:dPt>
          <c:dPt>
            <c:idx val="3"/>
            <c:marker>
              <c:symbol val="circle"/>
              <c:size val="5"/>
              <c:spPr>
                <a:solidFill>
                  <a:schemeClr val="accent1"/>
                </a:solidFill>
                <a:ln w="22225">
                  <a:solidFill>
                    <a:srgbClr val="00B0F0"/>
                  </a:solidFill>
                  <a:round/>
                </a:ln>
                <a:effectLst/>
              </c:spPr>
            </c:marker>
            <c:bubble3D val="0"/>
            <c:spPr>
              <a:ln w="34925" cap="rnd">
                <a:solidFill>
                  <a:srgbClr val="00B0F0"/>
                </a:solidFill>
                <a:round/>
              </a:ln>
              <a:effectLst>
                <a:outerShdw dist="25400" dir="2700000" algn="tl" rotWithShape="0">
                  <a:schemeClr val="accent1"/>
                </a:outerShdw>
              </a:effectLst>
            </c:spPr>
          </c:dPt>
          <c:dPt>
            <c:idx val="5"/>
            <c:marker>
              <c:symbol val="circle"/>
              <c:size val="5"/>
              <c:spPr>
                <a:solidFill>
                  <a:schemeClr val="accent1"/>
                </a:solidFill>
                <a:ln w="22225">
                  <a:solidFill>
                    <a:schemeClr val="bg1">
                      <a:lumMod val="65000"/>
                    </a:schemeClr>
                  </a:solidFill>
                  <a:round/>
                </a:ln>
                <a:effectLst/>
              </c:spPr>
            </c:marker>
            <c:bubble3D val="0"/>
            <c:spPr>
              <a:ln w="34925" cap="rnd">
                <a:solidFill>
                  <a:schemeClr val="bg1">
                    <a:lumMod val="65000"/>
                  </a:schemeClr>
                </a:solidFill>
                <a:round/>
              </a:ln>
              <a:effectLst>
                <a:outerShdw dist="25400" dir="2700000" algn="tl" rotWithShape="0">
                  <a:schemeClr val="accent1"/>
                </a:outerShdw>
              </a:effectLst>
            </c:spPr>
          </c:dPt>
          <c:dLbls>
            <c:dLbl>
              <c:idx val="2"/>
              <c:layout>
                <c:manualLayout>
                  <c:x val="0"/>
                  <c:y val="-3.153153153153152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6413100898045432E-3"/>
                  <c:y val="3.6036036036035952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Month_Wise_Total_Sales_Report!$A$5:$A$11</c:f>
              <c:strCache>
                <c:ptCount val="6"/>
                <c:pt idx="0">
                  <c:v>Jan</c:v>
                </c:pt>
                <c:pt idx="1">
                  <c:v>Feb</c:v>
                </c:pt>
                <c:pt idx="2">
                  <c:v>Mar</c:v>
                </c:pt>
                <c:pt idx="3">
                  <c:v>Apr</c:v>
                </c:pt>
                <c:pt idx="4">
                  <c:v>May</c:v>
                </c:pt>
                <c:pt idx="5">
                  <c:v>Jun</c:v>
                </c:pt>
              </c:strCache>
            </c:strRef>
          </c:cat>
          <c:val>
            <c:numRef>
              <c:f>Month_Wise_Total_Sales_Report!$B$5:$B$11</c:f>
              <c:numCache>
                <c:formatCode>General</c:formatCode>
                <c:ptCount val="6"/>
                <c:pt idx="0">
                  <c:v>1500000</c:v>
                </c:pt>
                <c:pt idx="1">
                  <c:v>1230000</c:v>
                </c:pt>
                <c:pt idx="2">
                  <c:v>720000</c:v>
                </c:pt>
                <c:pt idx="3">
                  <c:v>600000</c:v>
                </c:pt>
                <c:pt idx="4">
                  <c:v>660000</c:v>
                </c:pt>
                <c:pt idx="5">
                  <c:v>1440000</c:v>
                </c:pt>
              </c:numCache>
            </c:numRef>
          </c:val>
          <c:smooth val="0"/>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1545433744"/>
        <c:axId val="-1545432112"/>
      </c:lineChart>
      <c:catAx>
        <c:axId val="-1545433744"/>
        <c:scaling>
          <c:orientation val="minMax"/>
        </c:scaling>
        <c:delete val="0"/>
        <c:axPos val="b"/>
        <c:title>
          <c:tx>
            <c:rich>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r>
                  <a:rPr lang="en-US"/>
                  <a:t>Months</a:t>
                </a:r>
              </a:p>
            </c:rich>
          </c:tx>
          <c:layout>
            <c:manualLayout>
              <c:xMode val="edge"/>
              <c:yMode val="edge"/>
              <c:x val="0.46016155666754027"/>
              <c:y val="0.895390153933461"/>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ysClr val="windowText" lastClr="000000"/>
                </a:solidFill>
                <a:latin typeface="+mn-lt"/>
                <a:ea typeface="+mn-ea"/>
                <a:cs typeface="+mn-cs"/>
              </a:defRPr>
            </a:pPr>
            <a:endParaRPr lang="en-US"/>
          </a:p>
        </c:txPr>
        <c:crossAx val="-1545432112"/>
        <c:crosses val="autoZero"/>
        <c:auto val="1"/>
        <c:lblAlgn val="ctr"/>
        <c:lblOffset val="100"/>
        <c:noMultiLvlLbl val="0"/>
      </c:catAx>
      <c:valAx>
        <c:axId val="-1545432112"/>
        <c:scaling>
          <c:orientation val="minMax"/>
        </c:scaling>
        <c:delete val="0"/>
        <c:axPos val="l"/>
        <c:title>
          <c:tx>
            <c:rich>
              <a:bodyPr rot="-54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r>
                  <a:rPr lang="en-US"/>
                  <a:t>Sales</a:t>
                </a:r>
                <a:r>
                  <a:rPr lang="en-US" baseline="0"/>
                  <a:t> Amount</a:t>
                </a:r>
                <a:endParaRPr lang="en-US"/>
              </a:p>
            </c:rich>
          </c:tx>
          <c:layout>
            <c:manualLayout>
              <c:xMode val="edge"/>
              <c:yMode val="edge"/>
              <c:x val="3.0466783965791919E-2"/>
              <c:y val="0.37008441512378515"/>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45433744"/>
        <c:crosses val="autoZero"/>
        <c:crossBetween val="between"/>
      </c:valAx>
      <c:spPr>
        <a:noFill/>
        <a:ln>
          <a:noFill/>
        </a:ln>
        <a:effectLst/>
      </c:spPr>
    </c:plotArea>
    <c:plotVisOnly val="1"/>
    <c:dispBlanksAs val="gap"/>
    <c:showDLblsOverMax val="0"/>
  </c:chart>
  <c:spPr>
    <a:solidFill>
      <a:schemeClr val="accent2">
        <a:lumMod val="40000"/>
        <a:lumOff val="60000"/>
      </a:schemeClr>
    </a:solidFill>
    <a:ln w="9525" cap="flat" cmpd="sng" algn="ctr">
      <a:solidFill>
        <a:schemeClr val="tx1"/>
      </a:solidFill>
      <a:round/>
    </a:ln>
    <a:effectLst/>
  </c:spPr>
  <c:txPr>
    <a:bodyPr/>
    <a:lstStyle/>
    <a:p>
      <a:pPr>
        <a:defRPr baseline="0">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[12_Pulak Ahmed_Project_Batch-29(Office).xlsx]Product_Wise_Total_Sales_Report!PivotTable3</c:name>
    <c:fmtId val="5"/>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a:t>Product</a:t>
            </a:r>
            <a:r>
              <a:rPr lang="en-US" baseline="0"/>
              <a:t> Wise Total Sales Report</a:t>
            </a:r>
            <a:endParaRPr lang="en-US"/>
          </a:p>
        </c:rich>
      </c:tx>
      <c:layout>
        <c:manualLayout>
          <c:xMode val="edge"/>
          <c:yMode val="edge"/>
          <c:x val="0.28475"/>
          <c:y val="2.777777777777777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rgbClr val="00B05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dLbl>
          <c:idx val="0"/>
          <c:layout>
            <c:manualLayout>
              <c:x val="-1.0185067526415994E-16"/>
              <c:y val="-9.2592592592592587E-3"/>
            </c:manualLayout>
          </c:layout>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dLbl>
          <c:idx val="0"/>
          <c:layout>
            <c:manualLayout>
              <c:x val="-1.0185067526415994E-16"/>
              <c:y val="-9.2592592592592587E-3"/>
            </c:manualLayout>
          </c:layout>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050"/>
          </a:solidFill>
          <a:ln>
            <a:noFill/>
          </a:ln>
          <a:effectLst/>
        </c:spPr>
        <c:dLbl>
          <c:idx val="0"/>
          <c:layout>
            <c:manualLayout>
              <c:x val="-1.0185067526415994E-16"/>
              <c:y val="-9.2592592592592587E-3"/>
            </c:manualLayout>
          </c:layout>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459510494046971"/>
          <c:y val="0.18695158860830216"/>
          <c:w val="0.75484930008748907"/>
          <c:h val="0.70696741032370958"/>
        </c:manualLayout>
      </c:layout>
      <c:barChart>
        <c:barDir val="bar"/>
        <c:grouping val="clustered"/>
        <c:varyColors val="0"/>
        <c:ser>
          <c:idx val="0"/>
          <c:order val="0"/>
          <c:tx>
            <c:strRef>
              <c:f>Product_Wise_Total_Sales_Report!$B$3:$B$4</c:f>
              <c:strCache>
                <c:ptCount val="1"/>
                <c:pt idx="0">
                  <c:v>Total</c:v>
                </c:pt>
              </c:strCache>
            </c:strRef>
          </c:tx>
          <c:spPr>
            <a:solidFill>
              <a:srgbClr val="00B050"/>
            </a:solidFill>
            <a:ln>
              <a:noFill/>
            </a:ln>
            <a:effectLst/>
          </c:spPr>
          <c:invertIfNegative val="0"/>
          <c:dPt>
            <c:idx val="1"/>
            <c:invertIfNegative val="0"/>
            <c:bubble3D val="0"/>
            <c:spPr>
              <a:solidFill>
                <a:srgbClr val="00B050"/>
              </a:solidFill>
              <a:ln>
                <a:noFill/>
              </a:ln>
              <a:effectLst/>
            </c:spPr>
          </c:dPt>
          <c:dLbls>
            <c:dLbl>
              <c:idx val="1"/>
              <c:layout>
                <c:manualLayout>
                  <c:x val="-1.0185067526415994E-16"/>
                  <c:y val="-9.2592592592592587E-3"/>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BDT]\ #,##0" sourceLinked="0"/>
            <c:spPr>
              <a:noFill/>
              <a:ln>
                <a:noFill/>
              </a:ln>
              <a:effectLst/>
            </c:spPr>
            <c:txPr>
              <a:bodyPr rot="0" spcFirstLastPara="1" vertOverflow="ellipsis" vert="horz" wrap="square" anchor="ctr" anchorCtr="1"/>
              <a:lstStyle/>
              <a:p>
                <a:pPr>
                  <a:defRPr sz="73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Product_Wise_Total_Sales_Report!$A$5:$A$9</c:f>
              <c:strCache>
                <c:ptCount val="4"/>
                <c:pt idx="0">
                  <c:v>Desktop</c:v>
                </c:pt>
                <c:pt idx="1">
                  <c:v>Laptop</c:v>
                </c:pt>
                <c:pt idx="2">
                  <c:v>Smartphone</c:v>
                </c:pt>
                <c:pt idx="3">
                  <c:v>Tablet</c:v>
                </c:pt>
              </c:strCache>
            </c:strRef>
          </c:cat>
          <c:val>
            <c:numRef>
              <c:f>Product_Wise_Total_Sales_Report!$B$5:$B$9</c:f>
              <c:numCache>
                <c:formatCode>General</c:formatCode>
                <c:ptCount val="4"/>
                <c:pt idx="0">
                  <c:v>6950000</c:v>
                </c:pt>
                <c:pt idx="1">
                  <c:v>12250000</c:v>
                </c:pt>
                <c:pt idx="2">
                  <c:v>6150000</c:v>
                </c:pt>
                <c:pt idx="3">
                  <c:v>3320000</c:v>
                </c:pt>
              </c:numCache>
            </c:numRef>
          </c:val>
        </c:ser>
        <c:dLbls>
          <c:showLegendKey val="0"/>
          <c:showVal val="0"/>
          <c:showCatName val="0"/>
          <c:showSerName val="0"/>
          <c:showPercent val="0"/>
          <c:showBubbleSize val="0"/>
        </c:dLbls>
        <c:gapWidth val="182"/>
        <c:axId val="-1545428848"/>
        <c:axId val="-1545431024"/>
      </c:barChart>
      <c:catAx>
        <c:axId val="-1545428848"/>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t>Products</a:t>
                </a:r>
              </a:p>
            </c:rich>
          </c:tx>
          <c:layout>
            <c:manualLayout>
              <c:xMode val="edge"/>
              <c:yMode val="edge"/>
              <c:x val="1.1111111111111112E-2"/>
              <c:y val="0.3844134587343248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545431024"/>
        <c:crosses val="autoZero"/>
        <c:auto val="1"/>
        <c:lblAlgn val="ctr"/>
        <c:lblOffset val="100"/>
        <c:noMultiLvlLbl val="0"/>
      </c:catAx>
      <c:valAx>
        <c:axId val="-1545431024"/>
        <c:scaling>
          <c:orientation val="minMax"/>
        </c:scaling>
        <c:delete val="1"/>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a:t>Sales Amount</a:t>
                </a:r>
              </a:p>
            </c:rich>
          </c:tx>
          <c:layout>
            <c:manualLayout>
              <c:xMode val="edge"/>
              <c:yMode val="edge"/>
              <c:x val="0.4186008311461068"/>
              <c:y val="0.90645815106445027"/>
            </c:manualLayout>
          </c:layout>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crossAx val="-1545428848"/>
        <c:crosses val="autoZero"/>
        <c:crossBetween val="between"/>
      </c:valAx>
      <c:spPr>
        <a:noFill/>
        <a:ln w="25400">
          <a:noFill/>
        </a:ln>
        <a:effectLst/>
      </c:spPr>
    </c:plotArea>
    <c:plotVisOnly val="1"/>
    <c:dispBlanksAs val="gap"/>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b="1" i="0" baseline="0">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[12_Pulak Ahmed_Project_Batch-29(Office).xlsx]Sales_Rep._Wise_Total_Sales_Rep!PivotTable4</c:name>
    <c:fmtId val="30"/>
  </c:pivotSource>
  <c:chart>
    <c:title>
      <c:tx>
        <c:rich>
          <a:bodyPr rot="0" spcFirstLastPara="1" vertOverflow="ellipsis" vert="horz" wrap="square" anchor="ctr" anchorCtr="1"/>
          <a:lstStyle/>
          <a:p>
            <a:pPr>
              <a:defRPr sz="1176" b="1" i="0" u="none" strike="noStrike" kern="1200" spc="0" baseline="0">
                <a:solidFill>
                  <a:sysClr val="windowText" lastClr="000000"/>
                </a:solidFill>
                <a:latin typeface="+mn-lt"/>
                <a:ea typeface="+mn-ea"/>
                <a:cs typeface="+mn-cs"/>
              </a:defRPr>
            </a:pPr>
            <a:r>
              <a:rPr lang="en-US"/>
              <a:t>Sales Rep. Wise Total Sales Report</a:t>
            </a:r>
          </a:p>
        </c:rich>
      </c:tx>
      <c:layout/>
      <c:overlay val="0"/>
      <c:spPr>
        <a:noFill/>
        <a:ln>
          <a:noFill/>
        </a:ln>
        <a:effectLst/>
      </c:spPr>
      <c:txPr>
        <a:bodyPr rot="0" spcFirstLastPara="1" vertOverflow="ellipsis" vert="horz" wrap="square" anchor="ctr" anchorCtr="1"/>
        <a:lstStyle/>
        <a:p>
          <a:pPr>
            <a:defRPr sz="1176"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rgbClr val="7030A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pivotFmt>
      <c:pivotFmt>
        <c:idx val="4"/>
        <c:spPr>
          <a:solidFill>
            <a:srgbClr val="7030A0"/>
          </a:solidFill>
          <a:ln>
            <a:noFill/>
          </a:ln>
          <a:effectLst/>
        </c:spPr>
      </c:pivotFmt>
      <c:pivotFmt>
        <c:idx val="5"/>
        <c:spPr>
          <a:solidFill>
            <a:srgbClr val="7030A0"/>
          </a:solidFill>
          <a:ln>
            <a:noFill/>
          </a:ln>
          <a:effectLst/>
        </c:spPr>
        <c:dLbl>
          <c:idx val="0"/>
          <c:layout>
            <c:manualLayout>
              <c:x val="1.7699766344891177E-2"/>
              <c:y val="-3.2407177330885856E-2"/>
            </c:manualLayout>
          </c:layout>
          <c:numFmt formatCode="[$BDT]\ #,##0" sourceLinked="0"/>
          <c:spPr>
            <a:noFill/>
            <a:ln>
              <a:noFill/>
            </a:ln>
            <a:effectLst/>
          </c:spPr>
          <c:txPr>
            <a:bodyPr rot="0" spcFirstLastPara="1" vertOverflow="ellipsis" vert="horz" wrap="square" anchor="ctr" anchorCtr="1"/>
            <a:lstStyle/>
            <a:p>
              <a:pPr>
                <a:defRPr sz="58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329192685244085"/>
                  <c:h val="6.9259322847554469E-2"/>
                </c:manualLayout>
              </c15:layout>
            </c:ext>
          </c:extLst>
        </c:dLbl>
      </c:pivotFmt>
      <c:pivotFmt>
        <c:idx val="6"/>
        <c:spPr>
          <a:solidFill>
            <a:srgbClr val="7030A0"/>
          </a:solidFill>
          <a:ln>
            <a:noFill/>
          </a:ln>
          <a:effectLst/>
        </c:spPr>
        <c:dLbl>
          <c:idx val="0"/>
          <c:layout>
            <c:manualLayout>
              <c:x val="2.9922202274086842E-3"/>
              <c:y val="-6.0276990871891714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911717722896846"/>
                  <c:h val="6.1189801699716717E-2"/>
                </c:manualLayout>
              </c15:layout>
            </c:ext>
          </c:extLst>
        </c:dLbl>
      </c:pivotFmt>
      <c:pivotFmt>
        <c:idx val="7"/>
        <c:spPr>
          <a:solidFill>
            <a:srgbClr val="7030A0"/>
          </a:solidFill>
          <a:ln>
            <a:noFill/>
          </a:ln>
          <a:effectLst/>
        </c:spPr>
        <c:dLbl>
          <c:idx val="0"/>
          <c:layout>
            <c:manualLayout>
              <c:x val="2.7777777777778286E-3"/>
              <c:y val="-6.0185185185185272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7030A0"/>
          </a:solidFill>
          <a:ln>
            <a:noFill/>
          </a:ln>
          <a:effectLst/>
        </c:spPr>
        <c:dLbl>
          <c:idx val="0"/>
          <c:layout>
            <c:manualLayout>
              <c:x val="-1.7953321364452532E-2"/>
              <c:y val="-4.721435316336166E-3"/>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313273677415099"/>
                  <c:h val="6.5911237016052879E-2"/>
                </c:manualLayout>
              </c15:layout>
            </c:ext>
          </c:extLst>
        </c:dLbl>
      </c:pivotFmt>
      <c:pivotFmt>
        <c:idx val="9"/>
        <c:spPr>
          <a:solidFill>
            <a:srgbClr val="7030A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7030A0"/>
          </a:solidFill>
          <a:ln>
            <a:noFill/>
          </a:ln>
          <a:effectLst/>
        </c:spPr>
        <c:dLbl>
          <c:idx val="0"/>
          <c:layout>
            <c:manualLayout>
              <c:x val="2.9922202274086842E-3"/>
              <c:y val="-6.0276990871891714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911717722896846"/>
                  <c:h val="6.1189801699716717E-2"/>
                </c:manualLayout>
              </c15:layout>
            </c:ext>
          </c:extLst>
        </c:dLbl>
      </c:pivotFmt>
      <c:pivotFmt>
        <c:idx val="11"/>
        <c:spPr>
          <a:solidFill>
            <a:srgbClr val="7030A0"/>
          </a:solidFill>
          <a:ln>
            <a:noFill/>
          </a:ln>
          <a:effectLst/>
        </c:spPr>
        <c:dLbl>
          <c:idx val="0"/>
          <c:layout>
            <c:manualLayout>
              <c:x val="2.7777777777778286E-3"/>
              <c:y val="-6.0185185185185272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7030A0"/>
          </a:solidFill>
          <a:ln>
            <a:noFill/>
          </a:ln>
          <a:effectLst/>
        </c:spPr>
        <c:dLbl>
          <c:idx val="0"/>
          <c:layout>
            <c:manualLayout>
              <c:x val="1.7699766344891177E-2"/>
              <c:y val="-3.2407177330885856E-2"/>
            </c:manualLayout>
          </c:layout>
          <c:numFmt formatCode="[$BDT]\ #,##0" sourceLinked="0"/>
          <c:spPr>
            <a:noFill/>
            <a:ln>
              <a:noFill/>
            </a:ln>
            <a:effectLst/>
          </c:spPr>
          <c:txPr>
            <a:bodyPr rot="0" spcFirstLastPara="1" vertOverflow="ellipsis" vert="horz" wrap="square" anchor="ctr" anchorCtr="1"/>
            <a:lstStyle/>
            <a:p>
              <a:pPr>
                <a:defRPr sz="58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329192685244085"/>
                  <c:h val="6.9259322847554469E-2"/>
                </c:manualLayout>
              </c15:layout>
            </c:ext>
          </c:extLst>
        </c:dLbl>
      </c:pivotFmt>
      <c:pivotFmt>
        <c:idx val="13"/>
        <c:spPr>
          <a:solidFill>
            <a:srgbClr val="7030A0"/>
          </a:solidFill>
          <a:ln>
            <a:noFill/>
          </a:ln>
          <a:effectLst/>
        </c:spPr>
        <c:dLbl>
          <c:idx val="0"/>
          <c:layout>
            <c:manualLayout>
              <c:x val="-1.7953321364452532E-2"/>
              <c:y val="-4.721435316336166E-3"/>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313273677415099"/>
                  <c:h val="6.5911237016052879E-2"/>
                </c:manualLayout>
              </c15:layout>
            </c:ext>
          </c:extLst>
        </c:dLbl>
      </c:pivotFmt>
      <c:pivotFmt>
        <c:idx val="14"/>
        <c:spPr>
          <a:solidFill>
            <a:srgbClr val="7030A0"/>
          </a:solidFill>
          <a:ln>
            <a:noFill/>
          </a:ln>
          <a:effectLst/>
        </c:spPr>
        <c:marker>
          <c:symbol val="none"/>
        </c:marker>
        <c:dLbl>
          <c:idx val="0"/>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7030A0"/>
          </a:solidFill>
          <a:ln>
            <a:noFill/>
          </a:ln>
          <a:effectLst/>
        </c:spPr>
        <c:dLbl>
          <c:idx val="0"/>
          <c:layout>
            <c:manualLayout>
              <c:x val="2.9922202274086842E-3"/>
              <c:y val="-6.0276990871891714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911717722896846"/>
                  <c:h val="6.1189801699716717E-2"/>
                </c:manualLayout>
              </c15:layout>
            </c:ext>
          </c:extLst>
        </c:dLbl>
      </c:pivotFmt>
      <c:pivotFmt>
        <c:idx val="16"/>
        <c:spPr>
          <a:solidFill>
            <a:srgbClr val="7030A0"/>
          </a:solidFill>
          <a:ln>
            <a:noFill/>
          </a:ln>
          <a:effectLst/>
        </c:spPr>
        <c:dLbl>
          <c:idx val="0"/>
          <c:layout>
            <c:manualLayout>
              <c:x val="2.7777777777778286E-3"/>
              <c:y val="-6.0185185185185272E-2"/>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7030A0"/>
          </a:solidFill>
          <a:ln>
            <a:noFill/>
          </a:ln>
          <a:effectLst/>
        </c:spPr>
        <c:dLbl>
          <c:idx val="0"/>
          <c:layout>
            <c:manualLayout>
              <c:x val="1.7699766344891177E-2"/>
              <c:y val="-3.2407177330885856E-2"/>
            </c:manualLayout>
          </c:layout>
          <c:numFmt formatCode="[$BDT]\ #,##0" sourceLinked="0"/>
          <c:spPr>
            <a:noFill/>
            <a:ln>
              <a:noFill/>
            </a:ln>
            <a:effectLst/>
          </c:spPr>
          <c:txPr>
            <a:bodyPr rot="0" spcFirstLastPara="1" vertOverflow="ellipsis" vert="horz" wrap="square" anchor="ctr" anchorCtr="1"/>
            <a:lstStyle/>
            <a:p>
              <a:pPr>
                <a:defRPr sz="58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329192685244085"/>
                  <c:h val="6.9259322847554469E-2"/>
                </c:manualLayout>
              </c15:layout>
            </c:ext>
          </c:extLst>
        </c:dLbl>
      </c:pivotFmt>
      <c:pivotFmt>
        <c:idx val="18"/>
        <c:spPr>
          <a:solidFill>
            <a:srgbClr val="7030A0"/>
          </a:solidFill>
          <a:ln>
            <a:noFill/>
          </a:ln>
          <a:effectLst/>
        </c:spPr>
        <c:dLbl>
          <c:idx val="0"/>
          <c:layout>
            <c:manualLayout>
              <c:x val="-1.7953321364452532E-2"/>
              <c:y val="-4.721435316336166E-3"/>
            </c:manualLayout>
          </c:layout>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9313273677415099"/>
                  <c:h val="6.5911237016052879E-2"/>
                </c:manualLayout>
              </c15:layout>
            </c:ext>
          </c:extLst>
        </c:dLbl>
      </c:pivotFmt>
    </c:pivotFmts>
    <c:plotArea>
      <c:layout>
        <c:manualLayout>
          <c:layoutTarget val="inner"/>
          <c:xMode val="edge"/>
          <c:yMode val="edge"/>
          <c:x val="0.13419306653095653"/>
          <c:y val="0.23087744343571784"/>
          <c:w val="0.84256714785651798"/>
          <c:h val="0.4389964275298921"/>
        </c:manualLayout>
      </c:layout>
      <c:barChart>
        <c:barDir val="col"/>
        <c:grouping val="clustered"/>
        <c:varyColors val="0"/>
        <c:ser>
          <c:idx val="0"/>
          <c:order val="0"/>
          <c:tx>
            <c:strRef>
              <c:f>Sales_Rep._Wise_Total_Sales_Rep!$B$3:$B$4</c:f>
              <c:strCache>
                <c:ptCount val="1"/>
                <c:pt idx="0">
                  <c:v>Total</c:v>
                </c:pt>
              </c:strCache>
            </c:strRef>
          </c:tx>
          <c:spPr>
            <a:solidFill>
              <a:srgbClr val="7030A0"/>
            </a:solidFill>
            <a:ln>
              <a:noFill/>
            </a:ln>
            <a:effectLst/>
          </c:spPr>
          <c:invertIfNegative val="0"/>
          <c:dPt>
            <c:idx val="3"/>
            <c:invertIfNegative val="0"/>
            <c:bubble3D val="0"/>
            <c:spPr>
              <a:solidFill>
                <a:srgbClr val="7030A0"/>
              </a:solidFill>
              <a:ln>
                <a:noFill/>
              </a:ln>
              <a:effectLst/>
            </c:spPr>
          </c:dPt>
          <c:dPt>
            <c:idx val="4"/>
            <c:invertIfNegative val="0"/>
            <c:bubble3D val="0"/>
            <c:spPr>
              <a:solidFill>
                <a:srgbClr val="7030A0"/>
              </a:solidFill>
              <a:ln>
                <a:noFill/>
              </a:ln>
              <a:effectLst/>
            </c:spPr>
          </c:dPt>
          <c:dPt>
            <c:idx val="5"/>
            <c:invertIfNegative val="0"/>
            <c:bubble3D val="0"/>
            <c:spPr>
              <a:solidFill>
                <a:srgbClr val="7030A0"/>
              </a:solidFill>
              <a:ln>
                <a:noFill/>
              </a:ln>
              <a:effectLst/>
            </c:spPr>
          </c:dPt>
          <c:dPt>
            <c:idx val="8"/>
            <c:invertIfNegative val="0"/>
            <c:bubble3D val="0"/>
            <c:spPr>
              <a:solidFill>
                <a:srgbClr val="7030A0"/>
              </a:solidFill>
              <a:ln>
                <a:noFill/>
              </a:ln>
              <a:effectLst/>
            </c:spPr>
          </c:dPt>
          <c:dLbls>
            <c:dLbl>
              <c:idx val="3"/>
              <c:layout>
                <c:manualLayout>
                  <c:x val="2.9922202274086842E-3"/>
                  <c:y val="-6.0276990871891714E-2"/>
                </c:manualLayout>
              </c:layout>
              <c:showLegendKey val="0"/>
              <c:showVal val="1"/>
              <c:showCatName val="0"/>
              <c:showSerName val="0"/>
              <c:showPercent val="0"/>
              <c:showBubbleSize val="0"/>
              <c:extLst>
                <c:ext xmlns:c15="http://schemas.microsoft.com/office/drawing/2012/chart" uri="{CE6537A1-D6FC-4f65-9D91-7224C49458BB}">
                  <c15:layout>
                    <c:manualLayout>
                      <c:w val="0.19911717722896846"/>
                      <c:h val="6.1189801699716717E-2"/>
                    </c:manualLayout>
                  </c15:layout>
                </c:ext>
              </c:extLst>
            </c:dLbl>
            <c:dLbl>
              <c:idx val="4"/>
              <c:layout>
                <c:manualLayout>
                  <c:x val="2.7777777777778286E-3"/>
                  <c:y val="-6.018518518518527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7699766344891177E-2"/>
                  <c:y val="-3.2407177330885856E-2"/>
                </c:manualLayout>
              </c:layout>
              <c:numFmt formatCode="[$BDT]\ #,##0" sourceLinked="0"/>
              <c:spPr>
                <a:noFill/>
                <a:ln>
                  <a:noFill/>
                </a:ln>
                <a:effectLst/>
              </c:spPr>
              <c:txPr>
                <a:bodyPr rot="0" spcFirstLastPara="1" vertOverflow="ellipsis" vert="horz" wrap="square" anchor="ctr" anchorCtr="1"/>
                <a:lstStyle/>
                <a:p>
                  <a:pPr>
                    <a:defRPr sz="58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329192685244085"/>
                      <c:h val="6.9259322847554469E-2"/>
                    </c:manualLayout>
                  </c15:layout>
                </c:ext>
              </c:extLst>
            </c:dLbl>
            <c:dLbl>
              <c:idx val="8"/>
              <c:layout>
                <c:manualLayout>
                  <c:x val="-1.7953321364452532E-2"/>
                  <c:y val="-4.721435316336166E-3"/>
                </c:manualLayout>
              </c:layout>
              <c:showLegendKey val="0"/>
              <c:showVal val="1"/>
              <c:showCatName val="0"/>
              <c:showSerName val="0"/>
              <c:showPercent val="0"/>
              <c:showBubbleSize val="0"/>
              <c:extLst>
                <c:ext xmlns:c15="http://schemas.microsoft.com/office/drawing/2012/chart" uri="{CE6537A1-D6FC-4f65-9D91-7224C49458BB}">
                  <c15:layout>
                    <c:manualLayout>
                      <c:w val="0.19313273677415099"/>
                      <c:h val="6.5911237016052879E-2"/>
                    </c:manualLayout>
                  </c15:layout>
                </c:ext>
              </c:extLst>
            </c:dLbl>
            <c:numFmt formatCode="[$BDT]\ #,##0" sourceLinked="0"/>
            <c:spPr>
              <a:noFill/>
              <a:ln>
                <a:noFill/>
              </a:ln>
              <a:effectLst/>
            </c:spPr>
            <c:txPr>
              <a:bodyPr rot="0" spcFirstLastPara="1" vertOverflow="ellipsis" vert="horz" wrap="square" anchor="ctr" anchorCtr="1"/>
              <a:lstStyle/>
              <a:p>
                <a:pPr>
                  <a:defRPr sz="71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Sales_Rep._Wise_Total_Sales_Rep!$A$5:$A$11</c:f>
              <c:strCache>
                <c:ptCount val="6"/>
                <c:pt idx="0">
                  <c:v>Asraful Alam</c:v>
                </c:pt>
                <c:pt idx="1">
                  <c:v>Eva Karim</c:v>
                </c:pt>
                <c:pt idx="2">
                  <c:v>Farhan Islam</c:v>
                </c:pt>
                <c:pt idx="3">
                  <c:v>Rezaul Karim</c:v>
                </c:pt>
                <c:pt idx="4">
                  <c:v>Robiul Islam</c:v>
                </c:pt>
                <c:pt idx="5">
                  <c:v>Tasnim Nishat</c:v>
                </c:pt>
              </c:strCache>
            </c:strRef>
          </c:cat>
          <c:val>
            <c:numRef>
              <c:f>Sales_Rep._Wise_Total_Sales_Rep!$B$5:$B$11</c:f>
              <c:numCache>
                <c:formatCode>General</c:formatCode>
                <c:ptCount val="6"/>
                <c:pt idx="0">
                  <c:v>450000</c:v>
                </c:pt>
                <c:pt idx="1">
                  <c:v>660000</c:v>
                </c:pt>
                <c:pt idx="2">
                  <c:v>720000</c:v>
                </c:pt>
                <c:pt idx="3">
                  <c:v>1710000</c:v>
                </c:pt>
                <c:pt idx="4">
                  <c:v>1260000</c:v>
                </c:pt>
                <c:pt idx="5">
                  <c:v>1350000</c:v>
                </c:pt>
              </c:numCache>
            </c:numRef>
          </c:val>
        </c:ser>
        <c:dLbls>
          <c:showLegendKey val="0"/>
          <c:showVal val="0"/>
          <c:showCatName val="0"/>
          <c:showSerName val="0"/>
          <c:showPercent val="0"/>
          <c:showBubbleSize val="0"/>
        </c:dLbls>
        <c:gapWidth val="219"/>
        <c:overlap val="-27"/>
        <c:axId val="-1545419056"/>
        <c:axId val="-1545425040"/>
      </c:barChart>
      <c:catAx>
        <c:axId val="-1545419056"/>
        <c:scaling>
          <c:orientation val="minMax"/>
        </c:scaling>
        <c:delete val="0"/>
        <c:axPos val="b"/>
        <c:title>
          <c:tx>
            <c:rich>
              <a:bodyPr rot="0" spcFirstLastPara="1" vertOverflow="ellipsis" vert="horz" wrap="square" anchor="ctr" anchorCtr="1"/>
              <a:lstStyle/>
              <a:p>
                <a:pPr>
                  <a:defRPr sz="980" b="1" i="0" u="none" strike="noStrike" kern="1200" baseline="0">
                    <a:solidFill>
                      <a:sysClr val="windowText" lastClr="000000"/>
                    </a:solidFill>
                    <a:latin typeface="+mn-lt"/>
                    <a:ea typeface="+mn-ea"/>
                    <a:cs typeface="+mn-cs"/>
                  </a:defRPr>
                </a:pPr>
                <a:r>
                  <a:rPr lang="en-US"/>
                  <a:t>Sales Rep. Name</a:t>
                </a:r>
              </a:p>
            </c:rich>
          </c:tx>
          <c:layout/>
          <c:overlay val="0"/>
          <c:spPr>
            <a:noFill/>
            <a:ln>
              <a:noFill/>
            </a:ln>
            <a:effectLst/>
          </c:spPr>
          <c:txPr>
            <a:bodyPr rot="0" spcFirstLastPara="1" vertOverflow="ellipsis" vert="horz" wrap="square" anchor="ctr" anchorCtr="1"/>
            <a:lstStyle/>
            <a:p>
              <a:pPr>
                <a:defRPr sz="98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10" b="1" i="0" u="none" strike="noStrike" kern="1200" baseline="0">
                <a:solidFill>
                  <a:sysClr val="windowText" lastClr="000000"/>
                </a:solidFill>
                <a:latin typeface="+mn-lt"/>
                <a:ea typeface="+mn-ea"/>
                <a:cs typeface="+mn-cs"/>
              </a:defRPr>
            </a:pPr>
            <a:endParaRPr lang="en-US"/>
          </a:p>
        </c:txPr>
        <c:crossAx val="-1545425040"/>
        <c:crosses val="autoZero"/>
        <c:auto val="1"/>
        <c:lblAlgn val="ctr"/>
        <c:lblOffset val="100"/>
        <c:noMultiLvlLbl val="0"/>
      </c:catAx>
      <c:valAx>
        <c:axId val="-1545425040"/>
        <c:scaling>
          <c:orientation val="minMax"/>
        </c:scaling>
        <c:delete val="1"/>
        <c:axPos val="l"/>
        <c:title>
          <c:tx>
            <c:rich>
              <a:bodyPr rot="-5400000" spcFirstLastPara="1" vertOverflow="ellipsis" vert="horz" wrap="square" anchor="ctr" anchorCtr="1"/>
              <a:lstStyle/>
              <a:p>
                <a:pPr>
                  <a:defRPr sz="980" b="1" i="0" u="none" strike="noStrike" kern="1200" baseline="0">
                    <a:solidFill>
                      <a:sysClr val="windowText" lastClr="000000"/>
                    </a:solidFill>
                    <a:latin typeface="+mn-lt"/>
                    <a:ea typeface="+mn-ea"/>
                    <a:cs typeface="+mn-cs"/>
                  </a:defRPr>
                </a:pPr>
                <a:r>
                  <a:rPr lang="en-US"/>
                  <a:t>Sales Amount</a:t>
                </a:r>
              </a:p>
            </c:rich>
          </c:tx>
          <c:layout/>
          <c:overlay val="0"/>
          <c:spPr>
            <a:noFill/>
            <a:ln>
              <a:noFill/>
            </a:ln>
            <a:effectLst/>
          </c:spPr>
          <c:txPr>
            <a:bodyPr rot="-5400000" spcFirstLastPara="1" vertOverflow="ellipsis" vert="horz" wrap="square" anchor="ctr" anchorCtr="1"/>
            <a:lstStyle/>
            <a:p>
              <a:pPr>
                <a:defRPr sz="98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crossAx val="-1545419056"/>
        <c:crosses val="autoZero"/>
        <c:crossBetween val="between"/>
      </c:valAx>
      <c:spPr>
        <a:noFill/>
        <a:ln>
          <a:noFill/>
        </a:ln>
        <a:effectLst/>
      </c:spPr>
    </c:plotArea>
    <c:plotVisOnly val="1"/>
    <c:dispBlanksAs val="gap"/>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sz="980" b="1" i="0" baseline="0">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custT="1"/>
      <dgm:spPr>
        <a:solidFill>
          <a:schemeClr val="accent2">
            <a:lumMod val="75000"/>
          </a:schemeClr>
        </a:solidFill>
      </dgm:spPr>
      <dgm:t>
        <a:bodyPr/>
        <a:lstStyle/>
        <a:p>
          <a:r>
            <a:rPr lang="en-US" sz="1600" dirty="0" smtClean="0"/>
            <a:t>Data Collection and Preparation</a:t>
          </a:r>
          <a:endParaRPr lang="en-US" sz="1600" dirty="0"/>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smtClean="0"/>
            <a:t>Presenting data on Excel Sheets.</a:t>
          </a:r>
          <a:endParaRPr lang="en-US" dirty="0"/>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custT="1"/>
      <dgm:spPr>
        <a:solidFill>
          <a:srgbClr val="00B0F0"/>
        </a:solidFill>
      </dgm:spPr>
      <dgm:t>
        <a:bodyPr/>
        <a:lstStyle/>
        <a:p>
          <a:r>
            <a:rPr lang="en-US" sz="1600" dirty="0" smtClean="0"/>
            <a:t>Data Segmentation and Analysis</a:t>
          </a:r>
          <a:endParaRPr lang="en-US" sz="1600" dirty="0"/>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smtClean="0"/>
            <a:t>Pick out all essential sales reports.</a:t>
          </a:r>
          <a:endParaRPr lang="en-US"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custT="1"/>
      <dgm:spPr>
        <a:solidFill>
          <a:schemeClr val="accent5">
            <a:lumMod val="75000"/>
          </a:schemeClr>
        </a:solidFill>
      </dgm:spPr>
      <dgm:t>
        <a:bodyPr/>
        <a:lstStyle/>
        <a:p>
          <a:r>
            <a:rPr lang="en-US" sz="1600" dirty="0" smtClean="0"/>
            <a:t>Insight and Actionable Recommendation</a:t>
          </a:r>
          <a:endParaRPr lang="en-US" sz="1600" dirty="0"/>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smtClean="0"/>
            <a:t>Come to the conclusion.</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86F910E7-C9D0-48E5-A3A3-C70127E96FC1}" srcId="{F6D27D1B-CDCB-481F-B8FA-AB31B2A119DE}" destId="{0B00F5A8-A0EF-4111-9D86-004317B4F49E}" srcOrd="0" destOrd="0" parTransId="{EC916B99-8D26-4265-B7BE-BB461C68DA5C}" sibTransId="{CE48C676-980A-4BAC-A3C8-9ABC315DAE51}"/>
    <dgm:cxn modelId="{A63D53AC-541A-4D09-9620-8B1C8D7B91DE}" srcId="{0E9DE493-19D7-4EC9-97C9-5F26233F1106}" destId="{F6D27D1B-CDCB-481F-B8FA-AB31B2A119DE}" srcOrd="1" destOrd="0" parTransId="{8A7BF306-8E53-4B16-9E7E-A79AE3DF6BE2}" sibTransId="{7AEB6639-3258-49E8-8B1F-B4A9C61922BE}"/>
    <dgm:cxn modelId="{402F9D43-6A91-4B87-83A0-426BC9CD76A6}" type="presOf" srcId="{0B00F5A8-A0EF-4111-9D86-004317B4F49E}" destId="{67FFE978-6FBE-4424-80BE-B9E4B4DD0695}" srcOrd="1" destOrd="0" presId="urn:microsoft.com/office/officeart/2005/8/layout/hProcess4"/>
    <dgm:cxn modelId="{1FE4D618-724E-4829-BED3-DAA3C651B769}" type="presOf" srcId="{0B00F5A8-A0EF-4111-9D86-004317B4F49E}" destId="{E83793B4-2C5C-4D90-82FA-E5EE4745664D}"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4E74EABF-20DE-46D5-9BE9-0F84CEAF66AB}" type="presOf" srcId="{D0B150DF-3AA4-454C-8652-25880449C422}" destId="{6A63D16E-EEE6-4267-97EA-5AD7D2BC4E84}"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732F9AFA-01BF-4C18-A659-D951BF9FC05D}" type="presOf" srcId="{AB2E8498-CC81-452F-A895-08F3845AA347}" destId="{96015622-8A46-45CF-A72A-2856B699B37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E95209FE-82B0-40EF-AFE6-D8CCCCEA50E1}" type="presOf" srcId="{7AEB6639-3258-49E8-8B1F-B4A9C61922BE}" destId="{DC2A0ADB-DCE3-4BF4-9952-0394865777AC}"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550EC38B-566A-4081-A7BE-0E49BE02764D}" type="presOf" srcId="{AB2E8498-CC81-452F-A895-08F3845AA347}" destId="{BFE859F2-A9E8-4F95-9161-8EC68F2D30C4}" srcOrd="1"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Presenting data on Excel Sheets.</a:t>
          </a:r>
          <a:endParaRPr lang="en-US" sz="2800" kern="1200" dirty="0"/>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accent2">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Data Collection and Preparation</a:t>
          </a:r>
          <a:endParaRPr lang="en-US" sz="1600" kern="1200" dirty="0"/>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Pick out all essential sales reports.</a:t>
          </a:r>
          <a:endParaRPr lang="en-US" sz="2800" kern="1200" dirty="0"/>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rgbClr val="00B0F0"/>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Data Segmentation and Analysis</a:t>
          </a:r>
          <a:endParaRPr lang="en-US" sz="1600" kern="1200" dirty="0"/>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Come to the conclusion.</a:t>
          </a:r>
          <a:endParaRPr lang="en-US" sz="2800" kern="1200" dirty="0"/>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Insight and Actionable Recommendation</a:t>
          </a:r>
          <a:endParaRPr lang="en-US" sz="1600" kern="1200" dirty="0"/>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10/9/2024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89012" y="1600200"/>
            <a:ext cx="9601200" cy="1219200"/>
          </a:xfrm>
        </p:spPr>
        <p:txBody>
          <a:bodyPr>
            <a:normAutofit fontScale="90000"/>
          </a:bodyPr>
          <a:lstStyle/>
          <a:p>
            <a:pPr algn="ctr"/>
            <a:r>
              <a:rPr lang="en-US" b="1" dirty="0" smtClean="0">
                <a:latin typeface="+mn-lt"/>
              </a:rPr>
              <a:t>WELCOME</a:t>
            </a:r>
            <a:br>
              <a:rPr lang="en-US" b="1" dirty="0" smtClean="0">
                <a:latin typeface="+mn-lt"/>
              </a:rPr>
            </a:br>
            <a:r>
              <a:rPr lang="en-US" b="1" dirty="0" smtClean="0">
                <a:latin typeface="+mn-lt"/>
              </a:rPr>
              <a:t> TO </a:t>
            </a:r>
            <a:br>
              <a:rPr lang="en-US" b="1" dirty="0" smtClean="0">
                <a:latin typeface="+mn-lt"/>
              </a:rPr>
            </a:br>
            <a:r>
              <a:rPr lang="en-US" b="1" dirty="0" smtClean="0">
                <a:latin typeface="+mn-lt"/>
              </a:rPr>
              <a:t>PRESENTATION</a:t>
            </a:r>
            <a:endParaRPr lang="en-US" b="1" dirty="0">
              <a:latin typeface="+mn-lt"/>
            </a:endParaRPr>
          </a:p>
        </p:txBody>
      </p:sp>
      <p:sp>
        <p:nvSpPr>
          <p:cNvPr id="4" name="Subtitle 3"/>
          <p:cNvSpPr>
            <a:spLocks noGrp="1"/>
          </p:cNvSpPr>
          <p:nvPr>
            <p:ph type="subTitle" idx="1"/>
          </p:nvPr>
        </p:nvSpPr>
        <p:spPr>
          <a:xfrm>
            <a:off x="2208212" y="3505200"/>
            <a:ext cx="8153400" cy="1371600"/>
          </a:xfrm>
        </p:spPr>
        <p:txBody>
          <a:bodyPr>
            <a:noAutofit/>
          </a:bodyPr>
          <a:lstStyle/>
          <a:p>
            <a:pPr algn="ctr"/>
            <a:r>
              <a:rPr lang="it-IT" sz="2400" b="1" dirty="0" smtClean="0">
                <a:solidFill>
                  <a:srgbClr val="FFFF00"/>
                </a:solidFill>
                <a:cs typeface="Times New Roman" panose="02020603050405020304" pitchFamily="18" charset="0"/>
              </a:rPr>
              <a:t>Pulak Ahmed</a:t>
            </a:r>
          </a:p>
          <a:p>
            <a:pPr algn="ctr"/>
            <a:r>
              <a:rPr lang="it-IT" sz="2400" b="1" dirty="0" smtClean="0">
                <a:solidFill>
                  <a:srgbClr val="FFFF00"/>
                </a:solidFill>
                <a:cs typeface="Times New Roman" panose="02020603050405020304" pitchFamily="18" charset="0"/>
              </a:rPr>
              <a:t>Batch-29</a:t>
            </a:r>
          </a:p>
          <a:p>
            <a:pPr algn="ctr"/>
            <a:r>
              <a:rPr lang="it-IT" sz="2400" b="1" cap="none" dirty="0" smtClean="0">
                <a:solidFill>
                  <a:srgbClr val="FFFF00"/>
                </a:solidFill>
                <a:cs typeface="Times New Roman" panose="02020603050405020304" pitchFamily="18" charset="0"/>
              </a:rPr>
              <a:t>Computer fundamentals and office applications</a:t>
            </a:r>
          </a:p>
          <a:p>
            <a:pPr algn="ctr"/>
            <a:endParaRPr lang="it-IT" sz="2400" b="1" dirty="0">
              <a:solidFill>
                <a:srgbClr val="FFFF00"/>
              </a:solidFill>
              <a:cs typeface="Times New Roman" panose="02020603050405020304" pitchFamily="18"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500"/>
                                        <p:tgtEl>
                                          <p:spTgt spid="4">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wipe(down)">
                                      <p:cBhvr>
                                        <p:cTn id="14" dur="500"/>
                                        <p:tgtEl>
                                          <p:spTgt spid="4">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orizontal Scroll 5"/>
          <p:cNvSpPr/>
          <p:nvPr/>
        </p:nvSpPr>
        <p:spPr>
          <a:xfrm>
            <a:off x="2894012" y="4191000"/>
            <a:ext cx="5562600" cy="1905000"/>
          </a:xfrm>
          <a:prstGeom prst="horizontalScroll">
            <a:avLst/>
          </a:prstGeom>
          <a:solidFill>
            <a:schemeClr val="bg2">
              <a:lumMod val="90000"/>
              <a:lumOff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Thank You</a:t>
            </a:r>
            <a:endParaRPr lang="en-US" sz="3600" dirty="0"/>
          </a:p>
        </p:txBody>
      </p:sp>
    </p:spTree>
    <p:extLst>
      <p:ext uri="{BB962C8B-B14F-4D97-AF65-F5344CB8AC3E}">
        <p14:creationId xmlns:p14="http://schemas.microsoft.com/office/powerpoint/2010/main" val="2765137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65212" y="4267200"/>
            <a:ext cx="10820400" cy="1905001"/>
          </a:xfrm>
        </p:spPr>
        <p:txBody>
          <a:bodyPr>
            <a:normAutofit/>
          </a:bodyPr>
          <a:lstStyle/>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Offers </a:t>
            </a:r>
            <a:r>
              <a:rPr lang="en-US" sz="1600" dirty="0">
                <a:latin typeface="Times New Roman" panose="02020603050405020304" pitchFamily="18" charset="0"/>
                <a:cs typeface="Times New Roman" panose="02020603050405020304" pitchFamily="18" charset="0"/>
              </a:rPr>
              <a:t>a variety of computers, laptops, tablets, </a:t>
            </a:r>
            <a:r>
              <a:rPr lang="en-US" sz="1600" dirty="0" smtClean="0">
                <a:latin typeface="Times New Roman" panose="02020603050405020304" pitchFamily="18" charset="0"/>
                <a:cs typeface="Times New Roman" panose="02020603050405020304" pitchFamily="18" charset="0"/>
              </a:rPr>
              <a:t>smartphone, </a:t>
            </a:r>
            <a:r>
              <a:rPr lang="en-US" sz="1600" dirty="0">
                <a:latin typeface="Times New Roman" panose="02020603050405020304" pitchFamily="18" charset="0"/>
                <a:cs typeface="Times New Roman" panose="02020603050405020304" pitchFamily="18" charset="0"/>
              </a:rPr>
              <a:t>and peripherals from top </a:t>
            </a:r>
            <a:r>
              <a:rPr lang="en-US" sz="1600" dirty="0" smtClean="0">
                <a:latin typeface="Times New Roman" panose="02020603050405020304" pitchFamily="18" charset="0"/>
                <a:cs typeface="Times New Roman" panose="02020603050405020304" pitchFamily="18" charset="0"/>
              </a:rPr>
              <a:t>brands such as Apple, Samsung, Hp, Lenovo, Dell, Asus, Microsoft, Acer, Gigabyte etc.</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Provides </a:t>
            </a:r>
            <a:r>
              <a:rPr lang="en-US" sz="1600" dirty="0">
                <a:latin typeface="Times New Roman" panose="02020603050405020304" pitchFamily="18" charset="0"/>
                <a:cs typeface="Times New Roman" panose="02020603050405020304" pitchFamily="18" charset="0"/>
              </a:rPr>
              <a:t>tailored computer builds and configurations to meet individual or business needs.</a:t>
            </a:r>
          </a:p>
          <a:p>
            <a:pPr algn="jus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Ensures </a:t>
            </a:r>
            <a:r>
              <a:rPr lang="en-US" sz="1600" dirty="0">
                <a:latin typeface="Times New Roman" panose="02020603050405020304" pitchFamily="18" charset="0"/>
                <a:cs typeface="Times New Roman" panose="02020603050405020304" pitchFamily="18" charset="0"/>
              </a:rPr>
              <a:t>affordable pricing on both hardware and software, with frequent promotions and discounts.</a:t>
            </a:r>
          </a:p>
        </p:txBody>
      </p:sp>
      <p:sp>
        <p:nvSpPr>
          <p:cNvPr id="5" name="Title 1"/>
          <p:cNvSpPr>
            <a:spLocks noGrp="1"/>
          </p:cNvSpPr>
          <p:nvPr>
            <p:ph type="title"/>
          </p:nvPr>
        </p:nvSpPr>
        <p:spPr>
          <a:xfrm>
            <a:off x="3427412" y="2127766"/>
            <a:ext cx="4038600" cy="1066800"/>
          </a:xfrm>
        </p:spPr>
        <p:txBody>
          <a:bodyPr>
            <a:normAutofit fontScale="90000"/>
          </a:bodyPr>
          <a:lstStyle/>
          <a:p>
            <a:r>
              <a:rPr lang="it-IT" b="1" dirty="0" smtClean="0">
                <a:solidFill>
                  <a:srgbClr val="FF0000"/>
                </a:solidFill>
              </a:rPr>
              <a:t>Tech</a:t>
            </a:r>
            <a:r>
              <a:rPr lang="it-IT" b="1" dirty="0" smtClean="0">
                <a:solidFill>
                  <a:srgbClr val="00B050"/>
                </a:solidFill>
              </a:rPr>
              <a:t>Electro</a:t>
            </a:r>
            <a:r>
              <a:rPr lang="it-IT" b="1" dirty="0" smtClean="0">
                <a:solidFill>
                  <a:srgbClr val="FFFF00"/>
                </a:solidFill>
              </a:rPr>
              <a:t> </a:t>
            </a:r>
            <a:r>
              <a:rPr lang="it-IT" b="1" dirty="0" smtClean="0">
                <a:solidFill>
                  <a:srgbClr val="0070C0"/>
                </a:solidFill>
              </a:rPr>
              <a:t>Shop</a:t>
            </a:r>
            <a:r>
              <a:rPr lang="it-IT" b="1" dirty="0">
                <a:solidFill>
                  <a:srgbClr val="FFFF00"/>
                </a:solidFill>
              </a:rPr>
              <a:t/>
            </a:r>
            <a:br>
              <a:rPr lang="it-IT" b="1" dirty="0">
                <a:solidFill>
                  <a:srgbClr val="FFFF00"/>
                </a:solidFill>
              </a:rPr>
            </a:br>
            <a:endParaRPr lang="en-US" dirty="0"/>
          </a:p>
        </p:txBody>
      </p:sp>
      <p:sp>
        <p:nvSpPr>
          <p:cNvPr id="6" name="TextBox 5"/>
          <p:cNvSpPr txBox="1"/>
          <p:nvPr/>
        </p:nvSpPr>
        <p:spPr>
          <a:xfrm>
            <a:off x="4951412" y="2743200"/>
            <a:ext cx="3962400" cy="369332"/>
          </a:xfrm>
          <a:prstGeom prst="rect">
            <a:avLst/>
          </a:prstGeom>
          <a:noFill/>
        </p:spPr>
        <p:txBody>
          <a:bodyPr wrap="square" rtlCol="0">
            <a:spAutoFit/>
          </a:bodyPr>
          <a:lstStyle/>
          <a:p>
            <a:r>
              <a:rPr lang="it-IT" b="1" dirty="0">
                <a:solidFill>
                  <a:srgbClr val="FFFF00"/>
                </a:solidFill>
              </a:rPr>
              <a:t>Elevate your Digital Experience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38" y="-1295400"/>
            <a:ext cx="4972050" cy="4972050"/>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barn(inVertical)">
                                      <p:cBhvr>
                                        <p:cTn id="18" dur="500"/>
                                        <p:tgtEl>
                                          <p:spTgt spid="1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barn(inVertical)">
                                      <p:cBhvr>
                                        <p:cTn id="23" dur="500"/>
                                        <p:tgtEl>
                                          <p:spTgt spid="1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Effect transition="in" filter="barn(inVertical)">
                                      <p:cBhvr>
                                        <p:cTn id="2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2" y="381000"/>
            <a:ext cx="9144001" cy="1371600"/>
          </a:xfrm>
        </p:spPr>
        <p:txBody>
          <a:bodyPr>
            <a:normAutofit/>
          </a:bodyPr>
          <a:lstStyle/>
          <a:p>
            <a:r>
              <a:rPr lang="en-US" sz="2400" dirty="0" smtClean="0"/>
              <a:t>Main tasks for Testing </a:t>
            </a:r>
            <a:r>
              <a:rPr lang="en-US" sz="2400" b="1" dirty="0" smtClean="0">
                <a:solidFill>
                  <a:srgbClr val="FF0000"/>
                </a:solidFill>
              </a:rPr>
              <a:t>Tech</a:t>
            </a:r>
            <a:r>
              <a:rPr lang="en-US" sz="2400" b="1" dirty="0" smtClean="0">
                <a:solidFill>
                  <a:srgbClr val="00B050"/>
                </a:solidFill>
              </a:rPr>
              <a:t>Electro</a:t>
            </a:r>
            <a:r>
              <a:rPr lang="en-US" sz="2400" dirty="0" smtClean="0"/>
              <a:t> </a:t>
            </a:r>
            <a:r>
              <a:rPr lang="en-US" sz="2400" b="1" dirty="0" smtClean="0">
                <a:solidFill>
                  <a:schemeClr val="bg2">
                    <a:lumMod val="50000"/>
                    <a:lumOff val="50000"/>
                  </a:schemeClr>
                </a:solidFill>
              </a:rPr>
              <a:t>Shop’s</a:t>
            </a:r>
            <a:r>
              <a:rPr lang="en-US" sz="2400" dirty="0" smtClean="0"/>
              <a:t> Sales Performance</a:t>
            </a:r>
            <a:endParaRPr lang="en-US" sz="2400" dirty="0"/>
          </a:p>
        </p:txBody>
      </p:sp>
      <p:sp>
        <p:nvSpPr>
          <p:cNvPr id="5" name="TextBox 4"/>
          <p:cNvSpPr txBox="1"/>
          <p:nvPr/>
        </p:nvSpPr>
        <p:spPr>
          <a:xfrm>
            <a:off x="150812" y="2133600"/>
            <a:ext cx="11734800" cy="646331"/>
          </a:xfrm>
          <a:prstGeom prst="rect">
            <a:avLst/>
          </a:prstGeom>
          <a:noFill/>
        </p:spPr>
        <p:txBody>
          <a:bodyPr wrap="square" rtlCol="0">
            <a:spAutoFit/>
          </a:bodyPr>
          <a:lstStyle/>
          <a:p>
            <a:r>
              <a:rPr lang="en-US" dirty="0"/>
              <a:t>To effectively test and evaluate </a:t>
            </a:r>
            <a:r>
              <a:rPr lang="en-US" b="1" dirty="0">
                <a:solidFill>
                  <a:srgbClr val="FF0000"/>
                </a:solidFill>
              </a:rPr>
              <a:t>Tech</a:t>
            </a:r>
            <a:r>
              <a:rPr lang="en-US" b="1" dirty="0">
                <a:solidFill>
                  <a:srgbClr val="00B050"/>
                </a:solidFill>
              </a:rPr>
              <a:t>Electro</a:t>
            </a:r>
            <a:r>
              <a:rPr lang="en-US" dirty="0"/>
              <a:t> </a:t>
            </a:r>
            <a:r>
              <a:rPr lang="en-US" b="1" dirty="0" smtClean="0">
                <a:solidFill>
                  <a:schemeClr val="bg2">
                    <a:lumMod val="50000"/>
                    <a:lumOff val="50000"/>
                  </a:schemeClr>
                </a:solidFill>
              </a:rPr>
              <a:t>Shop’s</a:t>
            </a:r>
            <a:r>
              <a:rPr lang="en-US" dirty="0" smtClean="0"/>
              <a:t> </a:t>
            </a:r>
            <a:r>
              <a:rPr lang="en-US" dirty="0"/>
              <a:t>sales performance, </a:t>
            </a:r>
            <a:r>
              <a:rPr lang="en-US" dirty="0" smtClean="0"/>
              <a:t>we </a:t>
            </a:r>
            <a:r>
              <a:rPr lang="en-US" dirty="0"/>
              <a:t>can implement a range of activities that focus on different aspects of sales operations, customer behavior, and financial metrics. Here are key activities to conduct:</a:t>
            </a:r>
          </a:p>
        </p:txBody>
      </p:sp>
      <p:cxnSp>
        <p:nvCxnSpPr>
          <p:cNvPr id="9" name="Straight Connector 8"/>
          <p:cNvCxnSpPr/>
          <p:nvPr/>
        </p:nvCxnSpPr>
        <p:spPr>
          <a:xfrm>
            <a:off x="684212" y="1828800"/>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2" y="3488370"/>
            <a:ext cx="2251973" cy="2251973"/>
          </a:xfrm>
          <a:prstGeom prst="rect">
            <a:avLst/>
          </a:prstGeom>
        </p:spPr>
      </p:pic>
      <p:sp>
        <p:nvSpPr>
          <p:cNvPr id="15" name="TextBox 14"/>
          <p:cNvSpPr txBox="1"/>
          <p:nvPr/>
        </p:nvSpPr>
        <p:spPr>
          <a:xfrm>
            <a:off x="6064521" y="5310797"/>
            <a:ext cx="3363097" cy="381000"/>
          </a:xfrm>
          <a:prstGeom prst="rect">
            <a:avLst/>
          </a:prstGeom>
          <a:solidFill>
            <a:schemeClr val="accent5">
              <a:lumMod val="50000"/>
            </a:schemeClr>
          </a:solidFill>
        </p:spPr>
        <p:txBody>
          <a:bodyPr wrap="square" rtlCol="0">
            <a:spAutoFit/>
          </a:bodyPr>
          <a:lstStyle/>
          <a:p>
            <a:r>
              <a:rPr lang="en-US" dirty="0"/>
              <a:t>Region-wise </a:t>
            </a:r>
            <a:r>
              <a:rPr lang="en-US" dirty="0" smtClean="0"/>
              <a:t>Sales </a:t>
            </a:r>
            <a:r>
              <a:rPr lang="en-US" dirty="0"/>
              <a:t>Performance</a:t>
            </a:r>
          </a:p>
        </p:txBody>
      </p:sp>
      <p:sp>
        <p:nvSpPr>
          <p:cNvPr id="17" name="Rectangle 16"/>
          <p:cNvSpPr/>
          <p:nvPr/>
        </p:nvSpPr>
        <p:spPr>
          <a:xfrm>
            <a:off x="6054813" y="4640396"/>
            <a:ext cx="3363097" cy="369332"/>
          </a:xfrm>
          <a:prstGeom prst="rect">
            <a:avLst/>
          </a:prstGeom>
          <a:solidFill>
            <a:srgbClr val="00B0F0"/>
          </a:solidFill>
        </p:spPr>
        <p:txBody>
          <a:bodyPr wrap="square">
            <a:spAutoFit/>
          </a:bodyPr>
          <a:lstStyle/>
          <a:p>
            <a:r>
              <a:rPr lang="en-US" dirty="0" smtClean="0"/>
              <a:t>Month-wise Sales Performance</a:t>
            </a:r>
            <a:endParaRPr lang="en-US" dirty="0"/>
          </a:p>
        </p:txBody>
      </p:sp>
      <p:sp>
        <p:nvSpPr>
          <p:cNvPr id="19" name="Rectangle 18"/>
          <p:cNvSpPr/>
          <p:nvPr/>
        </p:nvSpPr>
        <p:spPr>
          <a:xfrm>
            <a:off x="6064521" y="3340831"/>
            <a:ext cx="3352800" cy="369332"/>
          </a:xfrm>
          <a:prstGeom prst="rect">
            <a:avLst/>
          </a:prstGeom>
          <a:solidFill>
            <a:srgbClr val="00B050"/>
          </a:solidFill>
        </p:spPr>
        <p:txBody>
          <a:bodyPr wrap="square">
            <a:spAutoFit/>
          </a:bodyPr>
          <a:lstStyle/>
          <a:p>
            <a:r>
              <a:rPr lang="en-US" dirty="0" smtClean="0"/>
              <a:t>Product-wise Sales Performance</a:t>
            </a:r>
            <a:endParaRPr lang="en-US" dirty="0"/>
          </a:p>
        </p:txBody>
      </p:sp>
      <p:sp>
        <p:nvSpPr>
          <p:cNvPr id="22" name="Rectangle 21"/>
          <p:cNvSpPr/>
          <p:nvPr/>
        </p:nvSpPr>
        <p:spPr>
          <a:xfrm>
            <a:off x="6054813" y="3971389"/>
            <a:ext cx="4527869" cy="369332"/>
          </a:xfrm>
          <a:prstGeom prst="rect">
            <a:avLst/>
          </a:prstGeom>
          <a:solidFill>
            <a:schemeClr val="accent6">
              <a:lumMod val="60000"/>
              <a:lumOff val="40000"/>
            </a:schemeClr>
          </a:solidFill>
        </p:spPr>
        <p:txBody>
          <a:bodyPr wrap="square">
            <a:spAutoFit/>
          </a:bodyPr>
          <a:lstStyle/>
          <a:p>
            <a:r>
              <a:rPr lang="en-US" dirty="0" smtClean="0"/>
              <a:t>Sales Representative-wise Sales </a:t>
            </a:r>
            <a:r>
              <a:rPr lang="en-US" dirty="0"/>
              <a:t>Performance</a:t>
            </a:r>
          </a:p>
        </p:txBody>
      </p:sp>
      <p:cxnSp>
        <p:nvCxnSpPr>
          <p:cNvPr id="35" name="Straight Arrow Connector 34"/>
          <p:cNvCxnSpPr>
            <a:endCxn id="19" idx="1"/>
          </p:cNvCxnSpPr>
          <p:nvPr/>
        </p:nvCxnSpPr>
        <p:spPr>
          <a:xfrm flipV="1">
            <a:off x="3579812" y="3525497"/>
            <a:ext cx="2484709" cy="9703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flipV="1">
            <a:off x="3579812" y="4156055"/>
            <a:ext cx="2475001" cy="31537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7" idx="1"/>
          </p:cNvCxnSpPr>
          <p:nvPr/>
        </p:nvCxnSpPr>
        <p:spPr>
          <a:xfrm>
            <a:off x="3579812" y="4485317"/>
            <a:ext cx="2475001" cy="3397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5" idx="1"/>
          </p:cNvCxnSpPr>
          <p:nvPr/>
        </p:nvCxnSpPr>
        <p:spPr>
          <a:xfrm>
            <a:off x="3579812" y="4471426"/>
            <a:ext cx="2484709" cy="1029871"/>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2068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81000"/>
            <a:ext cx="8686799" cy="609600"/>
          </a:xfrm>
        </p:spPr>
        <p:txBody>
          <a:bodyPr/>
          <a:lstStyle/>
          <a:p>
            <a:pPr algn="ctr"/>
            <a:r>
              <a:rPr lang="en-US" b="1" dirty="0" smtClean="0"/>
              <a:t>Region-wise Total Sale Report</a:t>
            </a:r>
            <a:endParaRPr lang="en-US" b="1" dirty="0"/>
          </a:p>
        </p:txBody>
      </p:sp>
      <p:graphicFrame>
        <p:nvGraphicFramePr>
          <p:cNvPr id="11" name="Chart 10"/>
          <p:cNvGraphicFramePr>
            <a:graphicFrameLocks/>
          </p:cNvGraphicFramePr>
          <p:nvPr>
            <p:extLst>
              <p:ext uri="{D42A27DB-BD31-4B8C-83A1-F6EECF244321}">
                <p14:modId xmlns:p14="http://schemas.microsoft.com/office/powerpoint/2010/main" val="665042687"/>
              </p:ext>
            </p:extLst>
          </p:nvPr>
        </p:nvGraphicFramePr>
        <p:xfrm>
          <a:off x="2665412" y="1676400"/>
          <a:ext cx="5716471"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18" name="Straight Connector 17"/>
          <p:cNvCxnSpPr/>
          <p:nvPr/>
        </p:nvCxnSpPr>
        <p:spPr>
          <a:xfrm>
            <a:off x="1674812" y="1143000"/>
            <a:ext cx="868679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3212" y="4800600"/>
            <a:ext cx="114300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b="1" dirty="0"/>
              <a:t>Dhaka</a:t>
            </a:r>
            <a:r>
              <a:rPr lang="en-US" dirty="0"/>
              <a:t> region contributed the highest sales, driven by the presence of high-traffic stores and effective local marketing campaigns</a:t>
            </a:r>
            <a:r>
              <a:rPr lang="en-US" dirty="0" smtClean="0"/>
              <a:t>.</a:t>
            </a:r>
          </a:p>
          <a:p>
            <a:pPr marL="285750" indent="-285750" algn="just">
              <a:buFont typeface="Arial" panose="020B0604020202020204" pitchFamily="34" charset="0"/>
              <a:buChar char="•"/>
            </a:pPr>
            <a:r>
              <a:rPr lang="en-US" dirty="0"/>
              <a:t>The </a:t>
            </a:r>
            <a:r>
              <a:rPr lang="en-US" b="1" dirty="0"/>
              <a:t>Khulna</a:t>
            </a:r>
            <a:r>
              <a:rPr lang="en-US" dirty="0"/>
              <a:t> region showed consistent performance but had lower sales growth compared to other regions, potentially due to market saturation</a:t>
            </a:r>
            <a:r>
              <a:rPr lang="en-US" dirty="0" smtClean="0"/>
              <a:t>.</a:t>
            </a:r>
          </a:p>
          <a:p>
            <a:pPr marL="285750" indent="-285750" algn="just">
              <a:buFont typeface="Arial" panose="020B0604020202020204" pitchFamily="34" charset="0"/>
              <a:buChar char="•"/>
            </a:pPr>
            <a:r>
              <a:rPr lang="en-US" dirty="0"/>
              <a:t>The </a:t>
            </a:r>
            <a:r>
              <a:rPr lang="en-US" b="1" dirty="0"/>
              <a:t>Barishal</a:t>
            </a:r>
            <a:r>
              <a:rPr lang="en-US" dirty="0"/>
              <a:t> region experienced the most significant growth during promotional months, particularly during back-to-school and holiday seasons.</a:t>
            </a:r>
          </a:p>
          <a:p>
            <a:pPr algn="just"/>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left)">
                                      <p:cBhvr>
                                        <p:cTn id="12" dur="500"/>
                                        <p:tgtEl>
                                          <p:spTgt spid="19">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wipe(left)">
                                      <p:cBhvr>
                                        <p:cTn id="15" dur="500"/>
                                        <p:tgtEl>
                                          <p:spTgt spid="19">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wipe(left)">
                                      <p:cBhvr>
                                        <p:cTn id="18"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0012" y="381000"/>
            <a:ext cx="8610600" cy="646331"/>
          </a:xfrm>
          <a:prstGeom prst="rect">
            <a:avLst/>
          </a:prstGeom>
          <a:noFill/>
        </p:spPr>
        <p:txBody>
          <a:bodyPr wrap="square" rtlCol="0">
            <a:spAutoFit/>
          </a:bodyPr>
          <a:lstStyle/>
          <a:p>
            <a:pPr algn="ctr"/>
            <a:r>
              <a:rPr lang="en-US" sz="3600" b="1" dirty="0" smtClean="0"/>
              <a:t>Month-wise Total Sales Report</a:t>
            </a:r>
            <a:endParaRPr lang="en-US" sz="3600" b="1" dirty="0"/>
          </a:p>
        </p:txBody>
      </p:sp>
      <p:graphicFrame>
        <p:nvGraphicFramePr>
          <p:cNvPr id="6" name="Chart 5"/>
          <p:cNvGraphicFramePr>
            <a:graphicFrameLocks/>
          </p:cNvGraphicFramePr>
          <p:nvPr>
            <p:extLst>
              <p:ext uri="{D42A27DB-BD31-4B8C-83A1-F6EECF244321}">
                <p14:modId xmlns:p14="http://schemas.microsoft.com/office/powerpoint/2010/main" val="224804284"/>
              </p:ext>
            </p:extLst>
          </p:nvPr>
        </p:nvGraphicFramePr>
        <p:xfrm>
          <a:off x="2570162" y="1447800"/>
          <a:ext cx="6210300" cy="2667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12712" y="4419600"/>
            <a:ext cx="1097280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January</a:t>
            </a:r>
            <a:r>
              <a:rPr lang="en-US" sz="1600" dirty="0"/>
              <a:t> saw the highest sales due to promotional campaigns </a:t>
            </a:r>
            <a:r>
              <a:rPr lang="en-US" sz="1600" dirty="0" smtClean="0"/>
              <a:t> </a:t>
            </a:r>
            <a:r>
              <a:rPr lang="en-US" sz="1600" dirty="0"/>
              <a:t>and a focus on higher-margin products.</a:t>
            </a:r>
          </a:p>
          <a:p>
            <a:pPr marL="285750" indent="-285750" algn="just">
              <a:buFont typeface="Arial" panose="020B0604020202020204" pitchFamily="34" charset="0"/>
              <a:buChar char="•"/>
            </a:pPr>
            <a:r>
              <a:rPr lang="en-US" sz="1600" b="1" dirty="0"/>
              <a:t>April</a:t>
            </a:r>
            <a:r>
              <a:rPr lang="en-US" sz="1600" dirty="0"/>
              <a:t> experienced a dip in sales, likely due to post-promotional slowdowns and lower foot traffic.</a:t>
            </a:r>
          </a:p>
          <a:p>
            <a:pPr marL="285750" indent="-285750" algn="just">
              <a:buFont typeface="Arial" panose="020B0604020202020204" pitchFamily="34" charset="0"/>
              <a:buChar char="•"/>
            </a:pPr>
            <a:r>
              <a:rPr lang="en-US" sz="1600" dirty="0"/>
              <a:t>Sales recovered in </a:t>
            </a:r>
            <a:r>
              <a:rPr lang="en-US" sz="1600" b="1" dirty="0"/>
              <a:t>June</a:t>
            </a:r>
            <a:r>
              <a:rPr lang="en-US" sz="1600" dirty="0"/>
              <a:t>, attributed to holiday shopping and increased marketing activities during peak buying periods</a:t>
            </a:r>
          </a:p>
        </p:txBody>
      </p:sp>
      <p:cxnSp>
        <p:nvCxnSpPr>
          <p:cNvPr id="9" name="Straight Connector 8"/>
          <p:cNvCxnSpPr/>
          <p:nvPr/>
        </p:nvCxnSpPr>
        <p:spPr>
          <a:xfrm>
            <a:off x="1293812" y="1027331"/>
            <a:ext cx="86106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601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55812" y="685800"/>
            <a:ext cx="7162800" cy="646331"/>
          </a:xfrm>
          <a:prstGeom prst="rect">
            <a:avLst/>
          </a:prstGeom>
          <a:noFill/>
        </p:spPr>
        <p:txBody>
          <a:bodyPr wrap="square" rtlCol="0">
            <a:spAutoFit/>
          </a:bodyPr>
          <a:lstStyle/>
          <a:p>
            <a:r>
              <a:rPr lang="en-US" sz="3600" b="1" dirty="0" smtClean="0"/>
              <a:t>Product-wise Total Sales Report</a:t>
            </a:r>
            <a:endParaRPr lang="en-US" sz="3600" b="1" dirty="0"/>
          </a:p>
        </p:txBody>
      </p:sp>
      <p:cxnSp>
        <p:nvCxnSpPr>
          <p:cNvPr id="10" name="Straight Connector 9"/>
          <p:cNvCxnSpPr/>
          <p:nvPr/>
        </p:nvCxnSpPr>
        <p:spPr>
          <a:xfrm>
            <a:off x="1903412" y="1295400"/>
            <a:ext cx="71628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2498409345"/>
              </p:ext>
            </p:extLst>
          </p:nvPr>
        </p:nvGraphicFramePr>
        <p:xfrm>
          <a:off x="2673735" y="2057400"/>
          <a:ext cx="5926954" cy="1473648"/>
        </p:xfrm>
        <a:graphic>
          <a:graphicData uri="http://schemas.openxmlformats.org/drawingml/2006/table">
            <a:tbl>
              <a:tblPr firstRow="1" firstCol="1" bandRow="1">
                <a:tableStyleId>{5C22544A-7EE6-4342-B048-85BDC9FD1C3A}</a:tableStyleId>
              </a:tblPr>
              <a:tblGrid>
                <a:gridCol w="2963477"/>
                <a:gridCol w="2963477"/>
              </a:tblGrid>
              <a:tr h="393234">
                <a:tc>
                  <a:txBody>
                    <a:bodyPr/>
                    <a:lstStyle/>
                    <a:p>
                      <a:pPr marL="0" marR="0" algn="ctr">
                        <a:lnSpc>
                          <a:spcPct val="107000"/>
                        </a:lnSpc>
                        <a:spcBef>
                          <a:spcPts val="0"/>
                        </a:spcBef>
                        <a:spcAft>
                          <a:spcPts val="0"/>
                        </a:spcAft>
                      </a:pPr>
                      <a:r>
                        <a:rPr lang="en-US" sz="1100" dirty="0" smtClean="0">
                          <a:effectLst/>
                        </a:rPr>
                        <a:t>Product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lumOff val="50000"/>
                      </a:schemeClr>
                    </a:solidFill>
                  </a:tcPr>
                </a:tc>
                <a:tc>
                  <a:txBody>
                    <a:bodyPr/>
                    <a:lstStyle/>
                    <a:p>
                      <a:pPr marL="0" marR="0" algn="ctr">
                        <a:lnSpc>
                          <a:spcPct val="107000"/>
                        </a:lnSpc>
                        <a:spcBef>
                          <a:spcPts val="0"/>
                        </a:spcBef>
                        <a:spcAft>
                          <a:spcPts val="0"/>
                        </a:spcAft>
                      </a:pPr>
                      <a:r>
                        <a:rPr lang="en-US" sz="1100" dirty="0">
                          <a:effectLst/>
                        </a:rPr>
                        <a:t>Product-wise Sale(BDT)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lumOff val="50000"/>
                      </a:schemeClr>
                    </a:solidFill>
                  </a:tcPr>
                </a:tc>
              </a:tr>
              <a:tr h="219464">
                <a:tc>
                  <a:txBody>
                    <a:bodyPr/>
                    <a:lstStyle/>
                    <a:p>
                      <a:pPr marL="0" marR="0" algn="ctr">
                        <a:lnSpc>
                          <a:spcPct val="107000"/>
                        </a:lnSpc>
                        <a:spcBef>
                          <a:spcPts val="0"/>
                        </a:spcBef>
                        <a:spcAft>
                          <a:spcPts val="0"/>
                        </a:spcAft>
                      </a:pPr>
                      <a:r>
                        <a:rPr lang="en-US" sz="1100" dirty="0">
                          <a:effectLst/>
                        </a:rPr>
                        <a:t>Desktop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6950000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1049">
                <a:tc>
                  <a:txBody>
                    <a:bodyPr/>
                    <a:lstStyle/>
                    <a:p>
                      <a:pPr marL="0" marR="0" algn="ctr">
                        <a:lnSpc>
                          <a:spcPct val="107000"/>
                        </a:lnSpc>
                        <a:spcBef>
                          <a:spcPts val="0"/>
                        </a:spcBef>
                        <a:spcAft>
                          <a:spcPts val="0"/>
                        </a:spcAft>
                      </a:pPr>
                      <a:r>
                        <a:rPr lang="en-US" sz="1100" dirty="0">
                          <a:effectLst/>
                        </a:rPr>
                        <a:t>Laptop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12250000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9464">
                <a:tc>
                  <a:txBody>
                    <a:bodyPr/>
                    <a:lstStyle/>
                    <a:p>
                      <a:pPr marL="0" marR="0" algn="ctr">
                        <a:lnSpc>
                          <a:spcPct val="107000"/>
                        </a:lnSpc>
                        <a:spcBef>
                          <a:spcPts val="0"/>
                        </a:spcBef>
                        <a:spcAft>
                          <a:spcPts val="0"/>
                        </a:spcAft>
                      </a:pPr>
                      <a:r>
                        <a:rPr lang="en-US" sz="1100">
                          <a:effectLst/>
                        </a:rPr>
                        <a:t>Smartphone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6150000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1049">
                <a:tc>
                  <a:txBody>
                    <a:bodyPr/>
                    <a:lstStyle/>
                    <a:p>
                      <a:pPr marL="0" marR="0" algn="ctr">
                        <a:lnSpc>
                          <a:spcPct val="107000"/>
                        </a:lnSpc>
                        <a:spcBef>
                          <a:spcPts val="0"/>
                        </a:spcBef>
                        <a:spcAft>
                          <a:spcPts val="0"/>
                        </a:spcAft>
                      </a:pPr>
                      <a:r>
                        <a:rPr lang="en-US" sz="1100">
                          <a:effectLst/>
                        </a:rPr>
                        <a:t>Tablet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3320000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3769">
                <a:tc>
                  <a:txBody>
                    <a:bodyPr/>
                    <a:lstStyle/>
                    <a:p>
                      <a:pPr marL="0" marR="0" algn="ctr">
                        <a:lnSpc>
                          <a:spcPct val="107000"/>
                        </a:lnSpc>
                        <a:spcBef>
                          <a:spcPts val="0"/>
                        </a:spcBef>
                        <a:spcAft>
                          <a:spcPts val="0"/>
                        </a:spcAft>
                      </a:pPr>
                      <a:r>
                        <a:rPr lang="en-US" sz="1100" dirty="0">
                          <a:effectLst/>
                        </a:rPr>
                        <a:t>Grand 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lumOff val="50000"/>
                      </a:schemeClr>
                    </a:solidFill>
                  </a:tcPr>
                </a:tc>
                <a:tc>
                  <a:txBody>
                    <a:bodyPr/>
                    <a:lstStyle/>
                    <a:p>
                      <a:pPr marL="0" marR="0" algn="ctr">
                        <a:lnSpc>
                          <a:spcPct val="107000"/>
                        </a:lnSpc>
                        <a:spcBef>
                          <a:spcPts val="0"/>
                        </a:spcBef>
                        <a:spcAft>
                          <a:spcPts val="0"/>
                        </a:spcAft>
                      </a:pPr>
                      <a:r>
                        <a:rPr lang="en-US" sz="1100" dirty="0">
                          <a:effectLst/>
                        </a:rPr>
                        <a:t>28670000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lumOff val="50000"/>
                      </a:schemeClr>
                    </a:solidFill>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1237748687"/>
              </p:ext>
            </p:extLst>
          </p:nvPr>
        </p:nvGraphicFramePr>
        <p:xfrm>
          <a:off x="2673735" y="3810000"/>
          <a:ext cx="5926953" cy="2590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142505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448799" cy="609600"/>
          </a:xfrm>
        </p:spPr>
        <p:txBody>
          <a:bodyPr>
            <a:normAutofit fontScale="90000"/>
          </a:bodyPr>
          <a:lstStyle/>
          <a:p>
            <a:r>
              <a:rPr lang="en-US" b="1" dirty="0" smtClean="0"/>
              <a:t>Sales Representative-wise </a:t>
            </a:r>
            <a:r>
              <a:rPr lang="en-US" b="1" dirty="0"/>
              <a:t>T</a:t>
            </a:r>
            <a:r>
              <a:rPr lang="en-US" b="1" dirty="0" smtClean="0"/>
              <a:t>otal Sales Report</a:t>
            </a:r>
            <a:endParaRPr lang="en-US" b="1" dirty="0"/>
          </a:p>
        </p:txBody>
      </p:sp>
      <p:cxnSp>
        <p:nvCxnSpPr>
          <p:cNvPr id="4" name="Straight Connector 3"/>
          <p:cNvCxnSpPr/>
          <p:nvPr/>
        </p:nvCxnSpPr>
        <p:spPr>
          <a:xfrm>
            <a:off x="1141412" y="1066800"/>
            <a:ext cx="944879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3322341643"/>
              </p:ext>
            </p:extLst>
          </p:nvPr>
        </p:nvGraphicFramePr>
        <p:xfrm>
          <a:off x="1370012" y="1295400"/>
          <a:ext cx="8991599"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31812" y="5029200"/>
            <a:ext cx="112776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Tasnim Nishat</a:t>
            </a:r>
            <a:r>
              <a:rPr lang="en-US" dirty="0"/>
              <a:t> was the top performer, contributing 23.33% of total sales. </a:t>
            </a:r>
            <a:r>
              <a:rPr lang="en-US" dirty="0" smtClean="0"/>
              <a:t>She </a:t>
            </a:r>
            <a:r>
              <a:rPr lang="en-US" dirty="0"/>
              <a:t>demonstrated strong customer relationship management and an ability to upsell higher-margin products</a:t>
            </a:r>
            <a:r>
              <a:rPr lang="en-US" dirty="0" smtClean="0"/>
              <a:t>.</a:t>
            </a:r>
          </a:p>
          <a:p>
            <a:pPr marL="285750" indent="-285750" algn="just">
              <a:buFont typeface="Arial" panose="020B0604020202020204" pitchFamily="34" charset="0"/>
              <a:buChar char="•"/>
            </a:pPr>
            <a:r>
              <a:rPr lang="en-US" b="1" dirty="0"/>
              <a:t>Ahona Islam</a:t>
            </a:r>
            <a:r>
              <a:rPr lang="en-US" dirty="0"/>
              <a:t> had lower sales, reflecting potential challenges in their assigned territory or need for additional training or support.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05066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304800"/>
            <a:ext cx="8991599" cy="609600"/>
          </a:xfrm>
        </p:spPr>
        <p:txBody>
          <a:bodyPr/>
          <a:lstStyle/>
          <a:p>
            <a:pPr algn="just"/>
            <a:r>
              <a:rPr lang="en-US" b="1" dirty="0" smtClean="0"/>
              <a:t>Sales Report Process Overview</a:t>
            </a:r>
            <a:endParaRPr lang="en-US" b="1"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20003292"/>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1141412" y="914400"/>
            <a:ext cx="89915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238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612" y="685800"/>
            <a:ext cx="7086600" cy="646331"/>
          </a:xfrm>
          <a:prstGeom prst="rect">
            <a:avLst/>
          </a:prstGeom>
          <a:noFill/>
        </p:spPr>
        <p:txBody>
          <a:bodyPr wrap="square" rtlCol="0">
            <a:spAutoFit/>
          </a:bodyPr>
          <a:lstStyle/>
          <a:p>
            <a:pPr algn="ctr"/>
            <a:r>
              <a:rPr lang="en-US" sz="3600" b="1" dirty="0" smtClean="0"/>
              <a:t>Conclusion</a:t>
            </a:r>
            <a:endParaRPr lang="en-US" sz="3600" b="1" dirty="0"/>
          </a:p>
        </p:txBody>
      </p:sp>
      <p:cxnSp>
        <p:nvCxnSpPr>
          <p:cNvPr id="4" name="Straight Connector 3"/>
          <p:cNvCxnSpPr/>
          <p:nvPr/>
        </p:nvCxnSpPr>
        <p:spPr>
          <a:xfrm>
            <a:off x="2055812" y="1332131"/>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7012" y="2133600"/>
            <a:ext cx="10134600" cy="1754326"/>
          </a:xfrm>
          <a:prstGeom prst="rect">
            <a:avLst/>
          </a:prstGeom>
          <a:noFill/>
        </p:spPr>
        <p:txBody>
          <a:bodyPr wrap="square" rtlCol="0">
            <a:spAutoFit/>
          </a:bodyPr>
          <a:lstStyle/>
          <a:p>
            <a:pPr algn="just"/>
            <a:r>
              <a:rPr lang="en-US" dirty="0"/>
              <a:t>The TechElectro Shop sales performance over the six-month period has been generally positive, with notable regional and product-specific strengths. While there are areas for improvement, particularly in underperforming regions and products, the overall financial health is strong. Implementing the recommended strategies will help sustain growth, optimize resource allocation, and enhance profitability going forward.</a:t>
            </a:r>
          </a:p>
          <a:p>
            <a:endParaRPr lang="en-US" dirty="0"/>
          </a:p>
        </p:txBody>
      </p:sp>
    </p:spTree>
    <p:extLst>
      <p:ext uri="{BB962C8B-B14F-4D97-AF65-F5344CB8AC3E}">
        <p14:creationId xmlns:p14="http://schemas.microsoft.com/office/powerpoint/2010/main" val="17357223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298</TotalTime>
  <Words>471</Words>
  <Application>Microsoft Office PowerPoint</Application>
  <PresentationFormat>Custom</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Digital Blue Tunnel 16x9</vt:lpstr>
      <vt:lpstr>WELCOME  TO  PRESENTATION</vt:lpstr>
      <vt:lpstr>TechElectro Shop </vt:lpstr>
      <vt:lpstr>Main tasks for Testing TechElectro Shop’s Sales Performance</vt:lpstr>
      <vt:lpstr>Region-wise Total Sale Report</vt:lpstr>
      <vt:lpstr>PowerPoint Presentation</vt:lpstr>
      <vt:lpstr>PowerPoint Presentation</vt:lpstr>
      <vt:lpstr>Sales Representative-wise Total Sales Report</vt:lpstr>
      <vt:lpstr>Sales Report Process Overview</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TechElectro Shop</dc:title>
  <dc:creator>Microsoft account</dc:creator>
  <cp:lastModifiedBy>Microsoft account</cp:lastModifiedBy>
  <cp:revision>29</cp:revision>
  <dcterms:created xsi:type="dcterms:W3CDTF">2024-10-09T11:02:29Z</dcterms:created>
  <dcterms:modified xsi:type="dcterms:W3CDTF">2024-10-09T16:29:42Z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