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62" r:id="rId3"/>
    <p:sldId id="257" r:id="rId4"/>
    <p:sldId id="258" r:id="rId5"/>
    <p:sldId id="265" r:id="rId6"/>
    <p:sldId id="263" r:id="rId7"/>
    <p:sldId id="264" r:id="rId8"/>
    <p:sldId id="266"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4881753"/>
            <a:ext cx="3002280" cy="205740"/>
          </a:xfrm>
        </p:spPr>
        <p:txBody>
          <a:bodyPr vert="horz" rtlCol="0"/>
          <a:lstStyle>
            <a:extLst/>
          </a:lstStyle>
          <a:p>
            <a:fld id="{D0FE08E3-88D3-4E89-BAA3-986B38E3E210}" type="datetimeFigureOut">
              <a:rPr lang="en-US" smtClean="0"/>
              <a:t>8/24/2019</a:t>
            </a:fld>
            <a:endParaRPr lang="en-US"/>
          </a:p>
        </p:txBody>
      </p:sp>
      <p:sp>
        <p:nvSpPr>
          <p:cNvPr id="11" name="Slide Number Placeholder 10"/>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E513EA6C-6B5F-4B11-A4EB-51FB6AB6E887}" type="slidenum">
              <a:rPr lang="en-US" smtClean="0"/>
              <a:t>‹#›</a:t>
            </a:fld>
            <a:endParaRPr lang="en-US"/>
          </a:p>
        </p:txBody>
      </p:sp>
      <p:sp>
        <p:nvSpPr>
          <p:cNvPr id="12" name="Footer Placeholder 11"/>
          <p:cNvSpPr>
            <a:spLocks noGrp="1"/>
          </p:cNvSpPr>
          <p:nvPr>
            <p:ph type="ftr" sz="quarter" idx="12"/>
          </p:nvPr>
        </p:nvSpPr>
        <p:spPr>
          <a:xfrm>
            <a:off x="1600200" y="4881753"/>
            <a:ext cx="3907464" cy="20574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13EA6C-6B5F-4B11-A4EB-51FB6AB6E8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13EA6C-6B5F-4B11-A4EB-51FB6AB6E8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13EA6C-6B5F-4B11-A4EB-51FB6AB6E8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4885253"/>
            <a:ext cx="3002280" cy="205740"/>
          </a:xfrm>
        </p:spPr>
        <p:txBody>
          <a:bodyPr vert="horz" rtlCol="0"/>
          <a:lstStyle>
            <a:extLst/>
          </a:lstStyle>
          <a:p>
            <a:fld id="{D0FE08E3-88D3-4E89-BAA3-986B38E3E210}" type="datetimeFigureOut">
              <a:rPr lang="en-US" smtClean="0"/>
              <a:t>8/24/2019</a:t>
            </a:fld>
            <a:endParaRPr lang="en-US"/>
          </a:p>
        </p:txBody>
      </p:sp>
      <p:sp>
        <p:nvSpPr>
          <p:cNvPr id="9" name="Slide Number Placeholder 8"/>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E513EA6C-6B5F-4B11-A4EB-51FB6AB6E887}" type="slidenum">
              <a:rPr lang="en-US" smtClean="0"/>
              <a:t>‹#›</a:t>
            </a:fld>
            <a:endParaRPr lang="en-US"/>
          </a:p>
        </p:txBody>
      </p:sp>
      <p:sp>
        <p:nvSpPr>
          <p:cNvPr id="10" name="Footer Placeholder 9"/>
          <p:cNvSpPr>
            <a:spLocks noGrp="1"/>
          </p:cNvSpPr>
          <p:nvPr>
            <p:ph type="ftr" sz="quarter" idx="12"/>
          </p:nvPr>
        </p:nvSpPr>
        <p:spPr>
          <a:xfrm>
            <a:off x="1600200" y="4885253"/>
            <a:ext cx="3907464" cy="20574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4885926"/>
            <a:ext cx="464288" cy="205740"/>
          </a:xfrm>
        </p:spPr>
        <p:txBody>
          <a:bodyPr/>
          <a:lstStyle>
            <a:extLst/>
          </a:lstStyle>
          <a:p>
            <a:fld id="{E513EA6C-6B5F-4B11-A4EB-51FB6AB6E887}" type="slidenum">
              <a:rPr lang="en-US" smtClean="0"/>
              <a:t>‹#›</a:t>
            </a:fld>
            <a:endParaRPr lang="en-US"/>
          </a:p>
        </p:txBody>
      </p:sp>
      <p:sp>
        <p:nvSpPr>
          <p:cNvPr id="10" name="Rectangle 9"/>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188961"/>
            <a:ext cx="8229600"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4885926"/>
            <a:ext cx="464288" cy="205740"/>
          </a:xfrm>
        </p:spPr>
        <p:txBody>
          <a:bodyPr/>
          <a:lstStyle>
            <a:extLst/>
          </a:lstStyle>
          <a:p>
            <a:fld id="{E513EA6C-6B5F-4B11-A4EB-51FB6AB6E8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14"/>
            <a:ext cx="8229600"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13EA6C-6B5F-4B11-A4EB-51FB6AB6E887}" type="slidenum">
              <a:rPr lang="en-US" smtClean="0"/>
              <a:t>‹#›</a:t>
            </a:fld>
            <a:endParaRPr lang="en-US"/>
          </a:p>
        </p:txBody>
      </p:sp>
      <p:sp>
        <p:nvSpPr>
          <p:cNvPr id="7" name="Rectangle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FE08E3-88D3-4E89-BAA3-986B38E3E210}" type="datetimeFigureOut">
              <a:rPr lang="en-US" smtClean="0"/>
              <a:t>8/24/2019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13EA6C-6B5F-4B11-A4EB-51FB6AB6E8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228600"/>
            <a:ext cx="3931920" cy="5715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4885253"/>
            <a:ext cx="3002280" cy="205740"/>
          </a:xfrm>
        </p:spPr>
        <p:txBody>
          <a:bodyPr vert="horz" rtlCol="0"/>
          <a:lstStyle>
            <a:extLst/>
          </a:lstStyle>
          <a:p>
            <a:fld id="{D0FE08E3-88D3-4E89-BAA3-986B38E3E210}" type="datetimeFigureOut">
              <a:rPr lang="en-US" smtClean="0"/>
              <a:t>8/24/2019</a:t>
            </a:fld>
            <a:endParaRPr lang="en-US"/>
          </a:p>
        </p:txBody>
      </p:sp>
      <p:sp>
        <p:nvSpPr>
          <p:cNvPr id="10" name="Slide Number Placeholder 9"/>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E513EA6C-6B5F-4B11-A4EB-51FB6AB6E887}" type="slidenum">
              <a:rPr lang="en-US" smtClean="0"/>
              <a:t>‹#›</a:t>
            </a:fld>
            <a:endParaRPr lang="en-US"/>
          </a:p>
        </p:txBody>
      </p:sp>
      <p:sp>
        <p:nvSpPr>
          <p:cNvPr id="11" name="Footer Placeholder 10"/>
          <p:cNvSpPr>
            <a:spLocks noGrp="1"/>
          </p:cNvSpPr>
          <p:nvPr>
            <p:ph type="ftr" sz="quarter" idx="12"/>
          </p:nvPr>
        </p:nvSpPr>
        <p:spPr>
          <a:xfrm>
            <a:off x="1600200" y="4885253"/>
            <a:ext cx="3907464" cy="20574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3543300"/>
            <a:ext cx="5486400" cy="498402"/>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4881753"/>
            <a:ext cx="3002280" cy="205740"/>
          </a:xfrm>
        </p:spPr>
        <p:txBody>
          <a:bodyPr vert="horz" rtlCol="0"/>
          <a:lstStyle>
            <a:extLst/>
          </a:lstStyle>
          <a:p>
            <a:fld id="{D0FE08E3-88D3-4E89-BAA3-986B38E3E210}" type="datetimeFigureOut">
              <a:rPr lang="en-US" smtClean="0"/>
              <a:t>8/24/2019</a:t>
            </a:fld>
            <a:endParaRPr lang="en-US"/>
          </a:p>
        </p:txBody>
      </p:sp>
      <p:sp>
        <p:nvSpPr>
          <p:cNvPr id="9" name="Slide Number Placeholder 8"/>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E513EA6C-6B5F-4B11-A4EB-51FB6AB6E887}" type="slidenum">
              <a:rPr lang="en-US" smtClean="0"/>
              <a:t>‹#›</a:t>
            </a:fld>
            <a:endParaRPr lang="en-US"/>
          </a:p>
        </p:txBody>
      </p:sp>
      <p:sp>
        <p:nvSpPr>
          <p:cNvPr id="10" name="Footer Placeholder 9"/>
          <p:cNvSpPr>
            <a:spLocks noGrp="1"/>
          </p:cNvSpPr>
          <p:nvPr>
            <p:ph type="ftr" sz="quarter" idx="12"/>
          </p:nvPr>
        </p:nvSpPr>
        <p:spPr>
          <a:xfrm>
            <a:off x="1600200" y="4881753"/>
            <a:ext cx="3907464" cy="20574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0FE08E3-88D3-4E89-BAA3-986B38E3E210}" type="datetimeFigureOut">
              <a:rPr lang="en-US" smtClean="0"/>
              <a:t>8/24/2019</a:t>
            </a:fld>
            <a:endParaRPr lang="en-US"/>
          </a:p>
        </p:txBody>
      </p:sp>
      <p:sp>
        <p:nvSpPr>
          <p:cNvPr id="23" name="Slide Number Placeholder 22"/>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513EA6C-6B5F-4B11-A4EB-51FB6AB6E887}" type="slidenum">
              <a:rPr lang="en-US" smtClean="0"/>
              <a:t>‹#›</a:t>
            </a:fld>
            <a:endParaRPr lang="en-US"/>
          </a:p>
        </p:txBody>
      </p:sp>
      <p:sp>
        <p:nvSpPr>
          <p:cNvPr id="22" name="Title Placeholder 21"/>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34678"/>
            <a:ext cx="8229600" cy="339471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alyticstraining.com/memory-management-in-r-and-how-it-handles-big-data/" TargetMode="External"/><Relationship Id="rId2" Type="http://schemas.openxmlformats.org/officeDocument/2006/relationships/hyperlink" Target="https://scholar.smu.edu/cgi/viewcontent.cgi?article=1021&amp;context=datasciencereview" TargetMode="External"/><Relationship Id="rId1" Type="http://schemas.openxmlformats.org/officeDocument/2006/relationships/slideLayout" Target="../slideLayouts/slideLayout2.xml"/><Relationship Id="rId5" Type="http://schemas.openxmlformats.org/officeDocument/2006/relationships/hyperlink" Target="https://mindmajix.com/python-vs-sas-vs-r" TargetMode="External"/><Relationship Id="rId4" Type="http://schemas.openxmlformats.org/officeDocument/2006/relationships/hyperlink" Target="https://www.researchgate.net/profile/Sridevi_Bonthu/publication/327233649_Review_of_Leading_Data_Analytics_Tools/links/5b82bbdaa6fdcc5f8b695315/Review-of-Leading-Data-Analytics-Tool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Analytics Tools</a:t>
            </a:r>
            <a:br>
              <a:rPr lang="en-US" dirty="0" smtClean="0"/>
            </a:br>
            <a:r>
              <a:rPr lang="en-US" sz="3600" dirty="0" smtClean="0"/>
              <a:t>R, SAS, Python</a:t>
            </a:r>
            <a:r>
              <a:rPr lang="en-US" sz="2800" dirty="0" smtClean="0"/>
              <a:t/>
            </a:r>
            <a:br>
              <a:rPr lang="en-US" sz="2800" dirty="0" smtClean="0"/>
            </a:br>
            <a:r>
              <a:rPr lang="en-US" sz="2800" dirty="0" smtClean="0"/>
              <a:t>A Comprehensive Analysis</a:t>
            </a:r>
            <a:endParaRPr lang="en-US" sz="2800" dirty="0"/>
          </a:p>
        </p:txBody>
      </p:sp>
      <p:sp>
        <p:nvSpPr>
          <p:cNvPr id="3" name="Subtitle 2"/>
          <p:cNvSpPr>
            <a:spLocks noGrp="1"/>
          </p:cNvSpPr>
          <p:nvPr>
            <p:ph type="subTitle" idx="1"/>
          </p:nvPr>
        </p:nvSpPr>
        <p:spPr>
          <a:xfrm>
            <a:off x="2362200" y="2190750"/>
            <a:ext cx="6560234" cy="685800"/>
          </a:xfrm>
        </p:spPr>
        <p:txBody>
          <a:bodyPr/>
          <a:lstStyle/>
          <a:p>
            <a:pPr marL="457200" indent="-457200">
              <a:buFontTx/>
              <a:buChar char="-"/>
            </a:pPr>
            <a:r>
              <a:rPr lang="en-US" dirty="0" smtClean="0"/>
              <a:t>By </a:t>
            </a:r>
            <a:r>
              <a:rPr lang="en-US" dirty="0" err="1" smtClean="0"/>
              <a:t>Pulak</a:t>
            </a:r>
            <a:r>
              <a:rPr lang="en-US" dirty="0" smtClean="0"/>
              <a:t> </a:t>
            </a:r>
            <a:r>
              <a:rPr lang="en-US" dirty="0" err="1" smtClean="0"/>
              <a:t>Debnath</a:t>
            </a:r>
            <a:r>
              <a:rPr lang="en-US" dirty="0" smtClean="0"/>
              <a:t>, </a:t>
            </a:r>
            <a:r>
              <a:rPr lang="en-US" sz="1200" dirty="0" smtClean="0"/>
              <a:t>22-Aug-2019</a:t>
            </a:r>
            <a:endParaRPr lang="en-US" sz="1200" dirty="0"/>
          </a:p>
        </p:txBody>
      </p:sp>
      <p:sp>
        <p:nvSpPr>
          <p:cNvPr id="4" name="TextBox 3"/>
          <p:cNvSpPr txBox="1"/>
          <p:nvPr/>
        </p:nvSpPr>
        <p:spPr>
          <a:xfrm>
            <a:off x="228600" y="4171950"/>
            <a:ext cx="5334000" cy="523220"/>
          </a:xfrm>
          <a:prstGeom prst="rect">
            <a:avLst/>
          </a:prstGeom>
          <a:noFill/>
        </p:spPr>
        <p:txBody>
          <a:bodyPr wrap="square" rtlCol="0">
            <a:spAutoFit/>
          </a:bodyPr>
          <a:lstStyle/>
          <a:p>
            <a:r>
              <a:rPr lang="en-US" sz="1400" dirty="0" smtClean="0"/>
              <a:t>MIS500 – Foundations of Data Analytics</a:t>
            </a:r>
          </a:p>
          <a:p>
            <a:r>
              <a:rPr lang="en-US" sz="1400" dirty="0" smtClean="0"/>
              <a:t>Module 2 – Critical Thinking [Option#1]</a:t>
            </a:r>
            <a:endParaRPr lang="en-US" sz="1400" dirty="0"/>
          </a:p>
        </p:txBody>
      </p:sp>
    </p:spTree>
    <p:extLst>
      <p:ext uri="{BB962C8B-B14F-4D97-AF65-F5344CB8AC3E}">
        <p14:creationId xmlns:p14="http://schemas.microsoft.com/office/powerpoint/2010/main" val="813546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of </a:t>
            </a:r>
            <a:r>
              <a:rPr lang="en-US" dirty="0" smtClean="0"/>
              <a:t>Analytics Tools</a:t>
            </a:r>
            <a:endParaRPr lang="en-US" dirty="0"/>
          </a:p>
        </p:txBody>
      </p:sp>
      <p:grpSp>
        <p:nvGrpSpPr>
          <p:cNvPr id="4" name="Group 3"/>
          <p:cNvGrpSpPr/>
          <p:nvPr/>
        </p:nvGrpSpPr>
        <p:grpSpPr>
          <a:xfrm>
            <a:off x="609601" y="1276350"/>
            <a:ext cx="2590800" cy="3505200"/>
            <a:chOff x="609601" y="1276350"/>
            <a:chExt cx="2590800" cy="3505200"/>
          </a:xfrm>
        </p:grpSpPr>
        <p:sp>
          <p:nvSpPr>
            <p:cNvPr id="3" name="Rounded Rectangle 2"/>
            <p:cNvSpPr/>
            <p:nvPr/>
          </p:nvSpPr>
          <p:spPr>
            <a:xfrm>
              <a:off x="609601" y="1276350"/>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609601" y="1352550"/>
              <a:ext cx="2590800" cy="2862322"/>
            </a:xfrm>
            <a:prstGeom prst="rect">
              <a:avLst/>
            </a:prstGeom>
            <a:noFill/>
          </p:spPr>
          <p:txBody>
            <a:bodyPr wrap="square" rtlCol="0">
              <a:spAutoFit/>
            </a:bodyPr>
            <a:lstStyle/>
            <a:p>
              <a:pPr algn="ctr"/>
              <a:r>
                <a:rPr lang="en-US" b="1" u="sng" dirty="0" smtClean="0">
                  <a:solidFill>
                    <a:schemeClr val="bg1">
                      <a:lumMod val="85000"/>
                      <a:lumOff val="15000"/>
                    </a:schemeClr>
                  </a:solidFill>
                </a:rPr>
                <a:t>R</a:t>
              </a:r>
              <a:endParaRPr lang="en-US" b="1" u="sng" dirty="0" smtClean="0">
                <a:solidFill>
                  <a:schemeClr val="bg1">
                    <a:lumMod val="85000"/>
                    <a:lumOff val="15000"/>
                  </a:schemeClr>
                </a:solidFill>
              </a:endParaRPr>
            </a:p>
            <a:p>
              <a:pPr algn="just"/>
              <a:r>
                <a:rPr lang="en-US" sz="1400" dirty="0" smtClean="0">
                  <a:solidFill>
                    <a:schemeClr val="bg1">
                      <a:lumMod val="85000"/>
                      <a:lumOff val="15000"/>
                    </a:schemeClr>
                  </a:solidFill>
                </a:rPr>
                <a:t>R was part of GNU project focused on developing free s/w to allow users to improve programming. First introduced in 1993, this Open Source tool challenged the 40-years monopoly of SAS </a:t>
              </a:r>
              <a:r>
                <a:rPr lang="en-US" sz="1000" dirty="0" smtClean="0">
                  <a:solidFill>
                    <a:schemeClr val="bg1">
                      <a:lumMod val="85000"/>
                      <a:lumOff val="15000"/>
                    </a:schemeClr>
                  </a:solidFill>
                </a:rPr>
                <a:t>[</a:t>
              </a:r>
              <a:r>
                <a:rPr lang="en-US" sz="1000" dirty="0" err="1" smtClean="0">
                  <a:solidFill>
                    <a:schemeClr val="bg1">
                      <a:lumMod val="85000"/>
                      <a:lumOff val="15000"/>
                    </a:schemeClr>
                  </a:solidFill>
                </a:rPr>
                <a:t>Bonthu</a:t>
              </a:r>
              <a:r>
                <a:rPr lang="en-US" sz="1000" dirty="0" smtClean="0">
                  <a:solidFill>
                    <a:schemeClr val="bg1">
                      <a:lumMod val="85000"/>
                      <a:lumOff val="15000"/>
                    </a:schemeClr>
                  </a:solidFill>
                </a:rPr>
                <a:t>, </a:t>
              </a:r>
              <a:r>
                <a:rPr lang="en-US" sz="1000" dirty="0" err="1" smtClean="0">
                  <a:solidFill>
                    <a:schemeClr val="bg1">
                      <a:lumMod val="85000"/>
                      <a:lumOff val="15000"/>
                    </a:schemeClr>
                  </a:solidFill>
                </a:rPr>
                <a:t>Bindu</a:t>
              </a:r>
              <a:r>
                <a:rPr lang="en-US" sz="1000" dirty="0" smtClean="0">
                  <a:solidFill>
                    <a:schemeClr val="bg1">
                      <a:lumMod val="85000"/>
                      <a:lumOff val="15000"/>
                    </a:schemeClr>
                  </a:solidFill>
                </a:rPr>
                <a:t>, 2017]</a:t>
              </a:r>
              <a:r>
                <a:rPr lang="en-US" sz="1400" dirty="0" smtClean="0">
                  <a:solidFill>
                    <a:schemeClr val="bg1">
                      <a:lumMod val="85000"/>
                      <a:lumOff val="15000"/>
                    </a:schemeClr>
                  </a:solidFill>
                </a:rPr>
                <a:t>. R is maintained by R Foundation. </a:t>
              </a:r>
              <a:endParaRPr lang="en-US" sz="14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r>
                <a:rPr lang="en-US" sz="1200" dirty="0" smtClean="0">
                  <a:solidFill>
                    <a:schemeClr val="bg1">
                      <a:lumMod val="85000"/>
                      <a:lumOff val="15000"/>
                    </a:schemeClr>
                  </a:solidFill>
                </a:rPr>
                <a:t>www.rproject.org</a:t>
              </a:r>
              <a:endParaRPr lang="en-US" sz="1200" dirty="0">
                <a:solidFill>
                  <a:schemeClr val="bg1">
                    <a:lumMod val="85000"/>
                    <a:lumOff val="15000"/>
                  </a:schemeClr>
                </a:solidFill>
              </a:endParaRPr>
            </a:p>
          </p:txBody>
        </p:sp>
      </p:grpSp>
      <p:grpSp>
        <p:nvGrpSpPr>
          <p:cNvPr id="5" name="Group 4"/>
          <p:cNvGrpSpPr/>
          <p:nvPr/>
        </p:nvGrpSpPr>
        <p:grpSpPr>
          <a:xfrm>
            <a:off x="3352800" y="1239982"/>
            <a:ext cx="2590800" cy="3505200"/>
            <a:chOff x="3352800" y="1239982"/>
            <a:chExt cx="2590800" cy="3505200"/>
          </a:xfrm>
        </p:grpSpPr>
        <p:sp>
          <p:nvSpPr>
            <p:cNvPr id="9" name="Rounded Rectangle 8"/>
            <p:cNvSpPr/>
            <p:nvPr/>
          </p:nvSpPr>
          <p:spPr>
            <a:xfrm>
              <a:off x="3352800" y="1239982"/>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3359219" y="1352550"/>
              <a:ext cx="2541069" cy="2893100"/>
            </a:xfrm>
            <a:prstGeom prst="rect">
              <a:avLst/>
            </a:prstGeom>
            <a:noFill/>
          </p:spPr>
          <p:txBody>
            <a:bodyPr wrap="square" rtlCol="0">
              <a:spAutoFit/>
            </a:bodyPr>
            <a:lstStyle/>
            <a:p>
              <a:pPr algn="ctr"/>
              <a:r>
                <a:rPr lang="en-US" b="1" u="sng" dirty="0" smtClean="0">
                  <a:solidFill>
                    <a:schemeClr val="bg1">
                      <a:lumMod val="85000"/>
                      <a:lumOff val="15000"/>
                    </a:schemeClr>
                  </a:solidFill>
                </a:rPr>
                <a:t>SAS</a:t>
              </a:r>
              <a:endParaRPr lang="en-US" b="1" u="sng" dirty="0" smtClean="0">
                <a:solidFill>
                  <a:schemeClr val="bg1">
                    <a:lumMod val="85000"/>
                    <a:lumOff val="15000"/>
                  </a:schemeClr>
                </a:solidFill>
              </a:endParaRPr>
            </a:p>
            <a:p>
              <a:pPr algn="just"/>
              <a:r>
                <a:rPr lang="en-US" sz="1400" dirty="0" smtClean="0">
                  <a:solidFill>
                    <a:schemeClr val="bg1">
                      <a:lumMod val="85000"/>
                      <a:lumOff val="15000"/>
                    </a:schemeClr>
                  </a:solidFill>
                </a:rPr>
                <a:t>SAS is proprietary s/w developed by SAS Institute, and released in 1976. Originally created in 1966 for Agricultural Research. Later SAS became mostly used Analytics tool across globe. </a:t>
              </a:r>
              <a:endParaRPr lang="en-US" sz="1400" dirty="0" smtClean="0">
                <a:solidFill>
                  <a:schemeClr val="bg1">
                    <a:lumMod val="85000"/>
                    <a:lumOff val="15000"/>
                  </a:schemeClr>
                </a:solidFill>
              </a:endParaRPr>
            </a:p>
            <a:p>
              <a:pPr algn="just"/>
              <a:endParaRPr lang="en-US" sz="1600" dirty="0" smtClean="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r>
                <a:rPr lang="en-US" sz="1200" dirty="0" smtClean="0">
                  <a:solidFill>
                    <a:schemeClr val="bg1">
                      <a:lumMod val="85000"/>
                      <a:lumOff val="15000"/>
                    </a:schemeClr>
                  </a:solidFill>
                </a:rPr>
                <a:t>www.sas.com</a:t>
              </a:r>
              <a:endParaRPr lang="en-US" sz="1600" dirty="0">
                <a:solidFill>
                  <a:schemeClr val="bg1">
                    <a:lumMod val="85000"/>
                    <a:lumOff val="15000"/>
                  </a:schemeClr>
                </a:solidFill>
              </a:endParaRPr>
            </a:p>
          </p:txBody>
        </p:sp>
      </p:grpSp>
      <p:grpSp>
        <p:nvGrpSpPr>
          <p:cNvPr id="11" name="Group 10"/>
          <p:cNvGrpSpPr/>
          <p:nvPr/>
        </p:nvGrpSpPr>
        <p:grpSpPr>
          <a:xfrm>
            <a:off x="6096000" y="1231323"/>
            <a:ext cx="2590800" cy="3505200"/>
            <a:chOff x="6096000" y="1231323"/>
            <a:chExt cx="2590800" cy="3505200"/>
          </a:xfrm>
        </p:grpSpPr>
        <p:sp>
          <p:nvSpPr>
            <p:cNvPr id="10" name="Rounded Rectangle 9"/>
            <p:cNvSpPr/>
            <p:nvPr/>
          </p:nvSpPr>
          <p:spPr>
            <a:xfrm>
              <a:off x="6096000" y="1231323"/>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096000" y="1352551"/>
              <a:ext cx="2590800" cy="2862322"/>
            </a:xfrm>
            <a:prstGeom prst="rect">
              <a:avLst/>
            </a:prstGeom>
            <a:noFill/>
          </p:spPr>
          <p:txBody>
            <a:bodyPr wrap="square" rtlCol="0">
              <a:spAutoFit/>
            </a:bodyPr>
            <a:lstStyle/>
            <a:p>
              <a:pPr algn="ctr"/>
              <a:r>
                <a:rPr lang="en-US" b="1" u="sng" dirty="0" smtClean="0">
                  <a:solidFill>
                    <a:schemeClr val="bg1">
                      <a:lumMod val="85000"/>
                      <a:lumOff val="15000"/>
                    </a:schemeClr>
                  </a:solidFill>
                </a:rPr>
                <a:t>Python</a:t>
              </a:r>
              <a:endParaRPr lang="en-US" b="1" u="sng" dirty="0" smtClean="0">
                <a:solidFill>
                  <a:schemeClr val="bg1">
                    <a:lumMod val="85000"/>
                    <a:lumOff val="15000"/>
                  </a:schemeClr>
                </a:solidFill>
              </a:endParaRPr>
            </a:p>
            <a:p>
              <a:pPr algn="just"/>
              <a:r>
                <a:rPr lang="en-US" sz="1400" dirty="0" smtClean="0">
                  <a:solidFill>
                    <a:schemeClr val="bg1">
                      <a:lumMod val="85000"/>
                      <a:lumOff val="15000"/>
                    </a:schemeClr>
                  </a:solidFill>
                </a:rPr>
                <a:t>Open Source general purpose programming language with wide array of application. Created by Guido Van Rossum, was officially released in 1991 by Python Software Foundation. </a:t>
              </a:r>
            </a:p>
            <a:p>
              <a:pPr algn="just"/>
              <a:endParaRPr lang="en-US" sz="1600" dirty="0" smtClean="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r>
                <a:rPr lang="en-US" sz="1200" dirty="0" smtClean="0">
                  <a:solidFill>
                    <a:schemeClr val="bg1">
                      <a:lumMod val="85000"/>
                      <a:lumOff val="15000"/>
                    </a:schemeClr>
                  </a:solidFill>
                </a:rPr>
                <a:t>www.python.org</a:t>
              </a:r>
              <a:endParaRPr lang="en-US" sz="1200" dirty="0" smtClean="0">
                <a:solidFill>
                  <a:schemeClr val="bg1">
                    <a:lumMod val="85000"/>
                    <a:lumOff val="15000"/>
                  </a:schemeClr>
                </a:solidFill>
              </a:endParaRPr>
            </a:p>
          </p:txBody>
        </p:sp>
      </p:grpSp>
    </p:spTree>
    <p:extLst>
      <p:ext uri="{BB962C8B-B14F-4D97-AF65-F5344CB8AC3E}">
        <p14:creationId xmlns:p14="http://schemas.microsoft.com/office/powerpoint/2010/main" val="297163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dirty="0" smtClean="0"/>
              <a:t>IDEs: R-studio, SAS-Studio, </a:t>
            </a:r>
            <a:r>
              <a:rPr lang="en-US" sz="3300" dirty="0" err="1" smtClean="0"/>
              <a:t>PyCharm</a:t>
            </a:r>
            <a:r>
              <a:rPr lang="en-US" sz="3300" dirty="0" smtClean="0"/>
              <a:t> EDU</a:t>
            </a:r>
            <a:endParaRPr lang="en-US" sz="3300" dirty="0"/>
          </a:p>
        </p:txBody>
      </p:sp>
      <p:grpSp>
        <p:nvGrpSpPr>
          <p:cNvPr id="4" name="Group 3"/>
          <p:cNvGrpSpPr/>
          <p:nvPr/>
        </p:nvGrpSpPr>
        <p:grpSpPr>
          <a:xfrm>
            <a:off x="609601" y="1276350"/>
            <a:ext cx="2590800" cy="3505200"/>
            <a:chOff x="609601" y="1276350"/>
            <a:chExt cx="2590800" cy="3505200"/>
          </a:xfrm>
        </p:grpSpPr>
        <p:sp>
          <p:nvSpPr>
            <p:cNvPr id="3" name="Rounded Rectangle 2"/>
            <p:cNvSpPr/>
            <p:nvPr/>
          </p:nvSpPr>
          <p:spPr>
            <a:xfrm>
              <a:off x="609601" y="1276350"/>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609601" y="1352550"/>
              <a:ext cx="2590800" cy="3262432"/>
            </a:xfrm>
            <a:prstGeom prst="rect">
              <a:avLst/>
            </a:prstGeom>
            <a:noFill/>
          </p:spPr>
          <p:txBody>
            <a:bodyPr wrap="square" rtlCol="0">
              <a:spAutoFit/>
            </a:bodyPr>
            <a:lstStyle/>
            <a:p>
              <a:pPr algn="ctr"/>
              <a:r>
                <a:rPr lang="en-US" b="1" u="sng" dirty="0" smtClean="0">
                  <a:solidFill>
                    <a:schemeClr val="bg1">
                      <a:lumMod val="85000"/>
                      <a:lumOff val="15000"/>
                    </a:schemeClr>
                  </a:solidFill>
                </a:rPr>
                <a:t>R-Studio</a:t>
              </a:r>
            </a:p>
            <a:p>
              <a:pPr algn="just"/>
              <a:r>
                <a:rPr lang="en-US" sz="1400" dirty="0" smtClean="0">
                  <a:solidFill>
                    <a:schemeClr val="bg1">
                      <a:lumMod val="85000"/>
                      <a:lumOff val="15000"/>
                    </a:schemeClr>
                  </a:solidFill>
                </a:rPr>
                <a:t>An IDE for R,  developed by </a:t>
              </a:r>
              <a:r>
                <a:rPr lang="en-US" sz="1400" dirty="0" err="1" smtClean="0">
                  <a:solidFill>
                    <a:schemeClr val="bg1">
                      <a:lumMod val="85000"/>
                      <a:lumOff val="15000"/>
                    </a:schemeClr>
                  </a:solidFill>
                </a:rPr>
                <a:t>RStudio</a:t>
              </a:r>
              <a:r>
                <a:rPr lang="en-US" sz="1400" dirty="0" smtClean="0">
                  <a:solidFill>
                    <a:schemeClr val="bg1">
                      <a:lumMod val="85000"/>
                      <a:lumOff val="15000"/>
                    </a:schemeClr>
                  </a:solidFill>
                </a:rPr>
                <a:t>, Inc. in </a:t>
              </a:r>
              <a:r>
                <a:rPr lang="en-US" sz="1400" dirty="0" smtClean="0">
                  <a:solidFill>
                    <a:schemeClr val="bg1">
                      <a:lumMod val="85000"/>
                      <a:lumOff val="15000"/>
                    </a:schemeClr>
                  </a:solidFill>
                </a:rPr>
                <a:t>2011. </a:t>
              </a:r>
              <a:r>
                <a:rPr lang="en-US" sz="1400" dirty="0" err="1" smtClean="0">
                  <a:solidFill>
                    <a:schemeClr val="bg1">
                      <a:lumMod val="85000"/>
                      <a:lumOff val="15000"/>
                    </a:schemeClr>
                  </a:solidFill>
                </a:rPr>
                <a:t>RStudio</a:t>
              </a:r>
              <a:r>
                <a:rPr lang="en-US" sz="1400" dirty="0" smtClean="0">
                  <a:solidFill>
                    <a:schemeClr val="bg1">
                      <a:lumMod val="85000"/>
                      <a:lumOff val="15000"/>
                    </a:schemeClr>
                  </a:solidFill>
                </a:rPr>
                <a:t> is not part of R Foundation, but partnered with various Organizations to provide Open Source, Enterprise</a:t>
              </a:r>
              <a:r>
                <a:rPr lang="en-US" sz="1400" dirty="0" smtClean="0">
                  <a:solidFill>
                    <a:schemeClr val="bg1">
                      <a:lumMod val="85000"/>
                      <a:lumOff val="15000"/>
                    </a:schemeClr>
                  </a:solidFill>
                </a:rPr>
                <a:t>-ready, professional s/w for the advancement of science.</a:t>
              </a:r>
              <a:endParaRPr lang="en-US" sz="1400" dirty="0" smtClean="0">
                <a:solidFill>
                  <a:schemeClr val="bg1">
                    <a:lumMod val="85000"/>
                    <a:lumOff val="15000"/>
                  </a:schemeClr>
                </a:solidFill>
              </a:endParaRPr>
            </a:p>
            <a:p>
              <a:pPr algn="just"/>
              <a:endParaRPr lang="en-US" sz="16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r>
                <a:rPr lang="en-US" sz="1200" dirty="0" smtClean="0">
                  <a:solidFill>
                    <a:schemeClr val="bg1">
                      <a:lumMod val="85000"/>
                      <a:lumOff val="15000"/>
                    </a:schemeClr>
                  </a:solidFill>
                </a:rPr>
                <a:t>www.rstudio.com </a:t>
              </a:r>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p:txBody>
        </p:sp>
      </p:grpSp>
      <p:grpSp>
        <p:nvGrpSpPr>
          <p:cNvPr id="5" name="Group 4"/>
          <p:cNvGrpSpPr/>
          <p:nvPr/>
        </p:nvGrpSpPr>
        <p:grpSpPr>
          <a:xfrm>
            <a:off x="3352800" y="1239982"/>
            <a:ext cx="2590800" cy="3505200"/>
            <a:chOff x="3352800" y="1239982"/>
            <a:chExt cx="2590800" cy="3505200"/>
          </a:xfrm>
        </p:grpSpPr>
        <p:sp>
          <p:nvSpPr>
            <p:cNvPr id="9" name="Rounded Rectangle 8"/>
            <p:cNvSpPr/>
            <p:nvPr/>
          </p:nvSpPr>
          <p:spPr>
            <a:xfrm>
              <a:off x="3352800" y="1239982"/>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3359219" y="1352550"/>
              <a:ext cx="2541069" cy="2985433"/>
            </a:xfrm>
            <a:prstGeom prst="rect">
              <a:avLst/>
            </a:prstGeom>
            <a:noFill/>
          </p:spPr>
          <p:txBody>
            <a:bodyPr wrap="square" rtlCol="0">
              <a:spAutoFit/>
            </a:bodyPr>
            <a:lstStyle/>
            <a:p>
              <a:pPr algn="ctr"/>
              <a:r>
                <a:rPr lang="en-US" b="1" u="sng" dirty="0" smtClean="0">
                  <a:solidFill>
                    <a:schemeClr val="bg1">
                      <a:lumMod val="85000"/>
                      <a:lumOff val="15000"/>
                    </a:schemeClr>
                  </a:solidFill>
                </a:rPr>
                <a:t>SAS Studio</a:t>
              </a:r>
            </a:p>
            <a:p>
              <a:pPr algn="just"/>
              <a:r>
                <a:rPr lang="en-US" sz="1400" dirty="0" smtClean="0">
                  <a:solidFill>
                    <a:schemeClr val="bg1">
                      <a:lumMod val="85000"/>
                      <a:lumOff val="15000"/>
                    </a:schemeClr>
                  </a:solidFill>
                </a:rPr>
                <a:t>SAS-Studio is a </a:t>
              </a:r>
              <a:r>
                <a:rPr lang="en-US" sz="1400" dirty="0" smtClean="0">
                  <a:solidFill>
                    <a:schemeClr val="bg1">
                      <a:lumMod val="85000"/>
                      <a:lumOff val="15000"/>
                    </a:schemeClr>
                  </a:solidFill>
                </a:rPr>
                <a:t>web based </a:t>
              </a:r>
              <a:r>
                <a:rPr lang="en-US" sz="1400" dirty="0" smtClean="0">
                  <a:solidFill>
                    <a:schemeClr val="bg1">
                      <a:lumMod val="85000"/>
                      <a:lumOff val="15000"/>
                    </a:schemeClr>
                  </a:solidFill>
                </a:rPr>
                <a:t>IDE </a:t>
              </a:r>
              <a:r>
                <a:rPr lang="en-US" sz="1400" dirty="0" smtClean="0">
                  <a:solidFill>
                    <a:schemeClr val="bg1">
                      <a:lumMod val="85000"/>
                      <a:lumOff val="15000"/>
                    </a:schemeClr>
                  </a:solidFill>
                </a:rPr>
                <a:t>for SAS Programming and </a:t>
              </a:r>
              <a:r>
                <a:rPr lang="en-US" sz="1400" dirty="0" smtClean="0">
                  <a:solidFill>
                    <a:schemeClr val="bg1">
                      <a:lumMod val="85000"/>
                      <a:lumOff val="15000"/>
                    </a:schemeClr>
                  </a:solidFill>
                </a:rPr>
                <a:t>execution which is licensed product. It was developed by SAS Institute. </a:t>
              </a:r>
              <a:endParaRPr lang="en-US" sz="1400" dirty="0" smtClean="0">
                <a:solidFill>
                  <a:schemeClr val="bg1">
                    <a:lumMod val="85000"/>
                    <a:lumOff val="15000"/>
                  </a:schemeClr>
                </a:solidFill>
              </a:endParaRPr>
            </a:p>
            <a:p>
              <a:pPr algn="just"/>
              <a:endParaRPr lang="en-US" sz="1600" dirty="0" smtClean="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endParaRPr lang="en-US" sz="1200" dirty="0">
                <a:solidFill>
                  <a:schemeClr val="bg1">
                    <a:lumMod val="85000"/>
                    <a:lumOff val="15000"/>
                  </a:schemeClr>
                </a:solidFill>
              </a:endParaRPr>
            </a:p>
            <a:p>
              <a:pPr algn="just"/>
              <a:r>
                <a:rPr lang="en-US" sz="1200" dirty="0" smtClean="0">
                  <a:solidFill>
                    <a:schemeClr val="bg1">
                      <a:lumMod val="85000"/>
                      <a:lumOff val="15000"/>
                    </a:schemeClr>
                  </a:solidFill>
                </a:rPr>
                <a:t>www.sas.com</a:t>
              </a:r>
              <a:endParaRPr lang="en-US" sz="1600" dirty="0">
                <a:solidFill>
                  <a:schemeClr val="bg1">
                    <a:lumMod val="85000"/>
                    <a:lumOff val="15000"/>
                  </a:schemeClr>
                </a:solidFill>
              </a:endParaRPr>
            </a:p>
          </p:txBody>
        </p:sp>
      </p:grpSp>
      <p:grpSp>
        <p:nvGrpSpPr>
          <p:cNvPr id="11" name="Group 10"/>
          <p:cNvGrpSpPr/>
          <p:nvPr/>
        </p:nvGrpSpPr>
        <p:grpSpPr>
          <a:xfrm>
            <a:off x="6096000" y="1231323"/>
            <a:ext cx="2590800" cy="3505200"/>
            <a:chOff x="6096000" y="1231323"/>
            <a:chExt cx="2590800" cy="3505200"/>
          </a:xfrm>
        </p:grpSpPr>
        <p:sp>
          <p:nvSpPr>
            <p:cNvPr id="10" name="Rounded Rectangle 9"/>
            <p:cNvSpPr/>
            <p:nvPr/>
          </p:nvSpPr>
          <p:spPr>
            <a:xfrm>
              <a:off x="6096000" y="1231323"/>
              <a:ext cx="2590800" cy="3505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096000" y="1352551"/>
              <a:ext cx="2590800" cy="2923877"/>
            </a:xfrm>
            <a:prstGeom prst="rect">
              <a:avLst/>
            </a:prstGeom>
            <a:noFill/>
          </p:spPr>
          <p:txBody>
            <a:bodyPr wrap="square" rtlCol="0">
              <a:spAutoFit/>
            </a:bodyPr>
            <a:lstStyle/>
            <a:p>
              <a:pPr algn="ctr"/>
              <a:r>
                <a:rPr lang="en-US" b="1" u="sng" dirty="0" err="1" smtClean="0">
                  <a:solidFill>
                    <a:schemeClr val="bg1">
                      <a:lumMod val="85000"/>
                      <a:lumOff val="15000"/>
                    </a:schemeClr>
                  </a:solidFill>
                </a:rPr>
                <a:t>PyCharm</a:t>
              </a:r>
              <a:r>
                <a:rPr lang="en-US" b="1" u="sng" dirty="0" smtClean="0">
                  <a:solidFill>
                    <a:schemeClr val="bg1">
                      <a:lumMod val="85000"/>
                      <a:lumOff val="15000"/>
                    </a:schemeClr>
                  </a:solidFill>
                </a:rPr>
                <a:t> Edu</a:t>
              </a:r>
            </a:p>
            <a:p>
              <a:pPr algn="just"/>
              <a:r>
                <a:rPr lang="en-US" sz="1400" dirty="0" err="1" smtClean="0">
                  <a:solidFill>
                    <a:schemeClr val="bg1">
                      <a:lumMod val="85000"/>
                      <a:lumOff val="15000"/>
                    </a:schemeClr>
                  </a:solidFill>
                </a:rPr>
                <a:t>PyCharm</a:t>
              </a:r>
              <a:r>
                <a:rPr lang="en-US" sz="1400" dirty="0" smtClean="0">
                  <a:solidFill>
                    <a:schemeClr val="bg1">
                      <a:lumMod val="85000"/>
                      <a:lumOff val="15000"/>
                    </a:schemeClr>
                  </a:solidFill>
                </a:rPr>
                <a:t> </a:t>
              </a:r>
              <a:r>
                <a:rPr lang="en-US" sz="1400" dirty="0" smtClean="0">
                  <a:solidFill>
                    <a:schemeClr val="bg1">
                      <a:lumMod val="85000"/>
                      <a:lumOff val="15000"/>
                    </a:schemeClr>
                  </a:solidFill>
                </a:rPr>
                <a:t>Edu is </a:t>
              </a:r>
              <a:r>
                <a:rPr lang="en-US" sz="1400" dirty="0" smtClean="0">
                  <a:solidFill>
                    <a:schemeClr val="bg1">
                      <a:lumMod val="85000"/>
                      <a:lumOff val="15000"/>
                    </a:schemeClr>
                  </a:solidFill>
                </a:rPr>
                <a:t>an IDE for Python Programming, was developed by Czech company </a:t>
              </a:r>
              <a:r>
                <a:rPr lang="en-US" sz="1400" dirty="0" err="1" smtClean="0">
                  <a:solidFill>
                    <a:schemeClr val="bg1">
                      <a:lumMod val="85000"/>
                      <a:lumOff val="15000"/>
                    </a:schemeClr>
                  </a:solidFill>
                </a:rPr>
                <a:t>JetBrains</a:t>
              </a:r>
              <a:r>
                <a:rPr lang="en-US" sz="1400" dirty="0" smtClean="0">
                  <a:solidFill>
                    <a:schemeClr val="bg1">
                      <a:lumMod val="85000"/>
                      <a:lumOff val="15000"/>
                    </a:schemeClr>
                  </a:solidFill>
                </a:rPr>
                <a:t> in 2010 using Java, Python. It was developed </a:t>
              </a:r>
              <a:r>
                <a:rPr lang="en-US" sz="1400" dirty="0" smtClean="0">
                  <a:solidFill>
                    <a:schemeClr val="bg1">
                      <a:lumMod val="85000"/>
                      <a:lumOff val="15000"/>
                    </a:schemeClr>
                  </a:solidFill>
                </a:rPr>
                <a:t>for educational purpose, and has</a:t>
              </a:r>
              <a:r>
                <a:rPr lang="en-US" sz="1400" dirty="0" smtClean="0">
                  <a:solidFill>
                    <a:schemeClr val="bg1">
                      <a:lumMod val="85000"/>
                      <a:lumOff val="15000"/>
                    </a:schemeClr>
                  </a:solidFill>
                </a:rPr>
                <a:t> a commercial edition for more advanced capabilities.</a:t>
              </a:r>
            </a:p>
            <a:p>
              <a:pPr algn="just"/>
              <a:endParaRPr lang="en-US" sz="1600" dirty="0" smtClean="0">
                <a:solidFill>
                  <a:schemeClr val="bg1">
                    <a:lumMod val="85000"/>
                    <a:lumOff val="15000"/>
                  </a:schemeClr>
                </a:solidFill>
              </a:endParaRPr>
            </a:p>
            <a:p>
              <a:pPr algn="just"/>
              <a:endParaRPr lang="en-US" sz="1200" dirty="0" smtClean="0">
                <a:solidFill>
                  <a:schemeClr val="bg1">
                    <a:lumMod val="85000"/>
                    <a:lumOff val="15000"/>
                  </a:schemeClr>
                </a:solidFill>
              </a:endParaRPr>
            </a:p>
            <a:p>
              <a:pPr algn="just"/>
              <a:r>
                <a:rPr lang="en-US" sz="1200" dirty="0" smtClean="0">
                  <a:solidFill>
                    <a:schemeClr val="bg1">
                      <a:lumMod val="85000"/>
                      <a:lumOff val="15000"/>
                    </a:schemeClr>
                  </a:solidFill>
                </a:rPr>
                <a:t>www.jetbrains.com/pycharm-edu</a:t>
              </a:r>
              <a:endParaRPr lang="en-US" sz="1200" dirty="0" smtClean="0">
                <a:solidFill>
                  <a:schemeClr val="bg1">
                    <a:lumMod val="85000"/>
                    <a:lumOff val="15000"/>
                  </a:schemeClr>
                </a:solidFill>
              </a:endParaRPr>
            </a:p>
          </p:txBody>
        </p:sp>
      </p:grpSp>
    </p:spTree>
    <p:extLst>
      <p:ext uri="{BB962C8B-B14F-4D97-AF65-F5344CB8AC3E}">
        <p14:creationId xmlns:p14="http://schemas.microsoft.com/office/powerpoint/2010/main" val="183169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Tools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4977521"/>
              </p:ext>
            </p:extLst>
          </p:nvPr>
        </p:nvGraphicFramePr>
        <p:xfrm>
          <a:off x="457200" y="1235075"/>
          <a:ext cx="8229599" cy="3754120"/>
        </p:xfrm>
        <a:graphic>
          <a:graphicData uri="http://schemas.openxmlformats.org/drawingml/2006/table">
            <a:tbl>
              <a:tblPr firstRow="1" firstCol="1" bandRow="1">
                <a:tableStyleId>{073A0DAA-6AF3-43AB-8588-CEC1D06C72B9}</a:tableStyleId>
              </a:tblPr>
              <a:tblGrid>
                <a:gridCol w="609600"/>
                <a:gridCol w="2338973"/>
                <a:gridCol w="2640513"/>
                <a:gridCol w="2640513"/>
              </a:tblGrid>
              <a:tr h="370840">
                <a:tc>
                  <a:txBody>
                    <a:bodyPr/>
                    <a:lstStyle/>
                    <a:p>
                      <a:pPr algn="ctr"/>
                      <a:endParaRPr lang="en-US" dirty="0"/>
                    </a:p>
                  </a:txBody>
                  <a:tcPr vert="vert270" anchor="ctr"/>
                </a:tc>
                <a:tc>
                  <a:txBody>
                    <a:bodyPr/>
                    <a:lstStyle/>
                    <a:p>
                      <a:pPr algn="ctr"/>
                      <a:r>
                        <a:rPr lang="en-US" dirty="0" smtClean="0"/>
                        <a:t>R</a:t>
                      </a:r>
                      <a:endParaRPr lang="en-US" dirty="0"/>
                    </a:p>
                  </a:txBody>
                  <a:tcPr anchor="ctr"/>
                </a:tc>
                <a:tc>
                  <a:txBody>
                    <a:bodyPr/>
                    <a:lstStyle/>
                    <a:p>
                      <a:pPr algn="ctr"/>
                      <a:r>
                        <a:rPr lang="en-US" dirty="0" smtClean="0"/>
                        <a:t>SAS</a:t>
                      </a:r>
                      <a:endParaRPr lang="en-US" dirty="0"/>
                    </a:p>
                  </a:txBody>
                  <a:tcPr anchor="ctr"/>
                </a:tc>
                <a:tc>
                  <a:txBody>
                    <a:bodyPr/>
                    <a:lstStyle/>
                    <a:p>
                      <a:pPr algn="ctr"/>
                      <a:r>
                        <a:rPr lang="en-US" dirty="0" smtClean="0"/>
                        <a:t>Python</a:t>
                      </a:r>
                      <a:endParaRPr lang="en-US" dirty="0"/>
                    </a:p>
                  </a:txBody>
                  <a:tcPr anchor="ctr"/>
                </a:tc>
              </a:tr>
              <a:tr h="1346835">
                <a:tc>
                  <a:txBody>
                    <a:bodyPr/>
                    <a:lstStyle/>
                    <a:p>
                      <a:pPr algn="ctr"/>
                      <a:r>
                        <a:rPr lang="en-US" sz="1600" dirty="0" smtClean="0"/>
                        <a:t>Data Handling</a:t>
                      </a:r>
                      <a:endParaRPr lang="en-US" sz="1600" dirty="0"/>
                    </a:p>
                  </a:txBody>
                  <a:tcPr vert="vert270" anchor="ctr"/>
                </a:tc>
                <a:tc>
                  <a:txBody>
                    <a:bodyPr/>
                    <a:lstStyle/>
                    <a:p>
                      <a:pPr algn="just"/>
                      <a:r>
                        <a:rPr lang="en-US" sz="1400" dirty="0" smtClean="0"/>
                        <a:t>R keeps</a:t>
                      </a:r>
                      <a:r>
                        <a:rPr lang="en-US" sz="1400" baseline="0" dirty="0" smtClean="0"/>
                        <a:t> data in memory making it incapable of handling large set of data. Performance is slow in distributed computing. </a:t>
                      </a:r>
                    </a:p>
                    <a:p>
                      <a:pPr algn="just"/>
                      <a:r>
                        <a:rPr lang="en-US" sz="1400" baseline="0" dirty="0" smtClean="0"/>
                        <a:t>A new add-on package </a:t>
                      </a:r>
                      <a:r>
                        <a:rPr lang="en-US" sz="1400" baseline="0" dirty="0" err="1" smtClean="0"/>
                        <a:t>RevoScaleR</a:t>
                      </a:r>
                      <a:r>
                        <a:rPr lang="en-US" sz="1400" baseline="0" dirty="0" smtClean="0"/>
                        <a:t> has addressed this issue.</a:t>
                      </a:r>
                      <a:endParaRPr lang="en-US" sz="1400" dirty="0"/>
                    </a:p>
                  </a:txBody>
                  <a:tcPr/>
                </a:tc>
                <a:tc>
                  <a:txBody>
                    <a:bodyPr/>
                    <a:lstStyle/>
                    <a:p>
                      <a:pPr algn="just"/>
                      <a:r>
                        <a:rPr lang="en-US" sz="1400" dirty="0" smtClean="0"/>
                        <a:t>Advanced data mgmt.</a:t>
                      </a:r>
                      <a:r>
                        <a:rPr lang="en-US" sz="1400" baseline="0" dirty="0" smtClean="0"/>
                        <a:t> technology, processing close to the source of data instead of moving or storing makes it very fast and scalable. Data Quality, Data Governance policies makes it very safe tool.</a:t>
                      </a:r>
                      <a:endParaRPr lang="en-US" sz="1400" dirty="0"/>
                    </a:p>
                  </a:txBody>
                  <a:tcPr/>
                </a:tc>
                <a:tc>
                  <a:txBody>
                    <a:bodyPr/>
                    <a:lstStyle/>
                    <a:p>
                      <a:pPr algn="just"/>
                      <a:r>
                        <a:rPr lang="en-US" sz="1400" dirty="0" smtClean="0"/>
                        <a:t>Python is also slow to process big data set.</a:t>
                      </a:r>
                      <a:r>
                        <a:rPr lang="en-US" sz="1400" baseline="0" dirty="0" smtClean="0"/>
                        <a:t> </a:t>
                      </a:r>
                      <a:endParaRPr lang="en-US" sz="1400" dirty="0"/>
                    </a:p>
                  </a:txBody>
                  <a:tcPr/>
                </a:tc>
              </a:tr>
              <a:tr h="1346835">
                <a:tc>
                  <a:txBody>
                    <a:bodyPr/>
                    <a:lstStyle/>
                    <a:p>
                      <a:pPr algn="ctr"/>
                      <a:r>
                        <a:rPr lang="en-US" sz="1600" dirty="0" smtClean="0"/>
                        <a:t>Statistical Capabilities</a:t>
                      </a:r>
                      <a:endParaRPr lang="en-US" sz="1600" dirty="0"/>
                    </a:p>
                  </a:txBody>
                  <a:tcPr vert="vert270" anchor="ctr"/>
                </a:tc>
                <a:tc>
                  <a:txBody>
                    <a:bodyPr/>
                    <a:lstStyle/>
                    <a:p>
                      <a:pPr algn="just"/>
                      <a:r>
                        <a:rPr lang="en-US" sz="1400" baseline="0" dirty="0" smtClean="0"/>
                        <a:t>Statistics Operations;</a:t>
                      </a:r>
                    </a:p>
                    <a:p>
                      <a:pPr algn="just"/>
                      <a:r>
                        <a:rPr lang="en-US" sz="1400" baseline="0" dirty="0" smtClean="0"/>
                        <a:t>Statistical Modeling, Test;</a:t>
                      </a:r>
                    </a:p>
                    <a:p>
                      <a:pPr algn="just"/>
                      <a:r>
                        <a:rPr lang="en-US" sz="1400" baseline="0" dirty="0" smtClean="0"/>
                        <a:t>Big Data Analytics;</a:t>
                      </a:r>
                    </a:p>
                    <a:p>
                      <a:pPr algn="just"/>
                      <a:r>
                        <a:rPr lang="en-US" sz="1400" baseline="0" dirty="0" smtClean="0"/>
                        <a:t>Data Mining &amp; Machine Learning;</a:t>
                      </a:r>
                    </a:p>
                    <a:p>
                      <a:pPr algn="just"/>
                      <a:r>
                        <a:rPr lang="en-US" sz="1400" dirty="0" smtClean="0"/>
                        <a:t>Graphic &amp; Visualization;</a:t>
                      </a:r>
                    </a:p>
                    <a:p>
                      <a:pPr algn="just"/>
                      <a:r>
                        <a:rPr lang="en-US" sz="1400" dirty="0" smtClean="0"/>
                        <a:t>Distributed Computing</a:t>
                      </a:r>
                      <a:endParaRPr lang="en-US" sz="1400" dirty="0"/>
                    </a:p>
                  </a:txBody>
                  <a:tcPr/>
                </a:tc>
                <a:tc>
                  <a:txBody>
                    <a:bodyPr/>
                    <a:lstStyle/>
                    <a:p>
                      <a:pPr algn="just"/>
                      <a:r>
                        <a:rPr lang="en-US" sz="1400" dirty="0" smtClean="0"/>
                        <a:t>SAS was</a:t>
                      </a:r>
                      <a:r>
                        <a:rPr lang="en-US" sz="1400" baseline="0" dirty="0" smtClean="0"/>
                        <a:t> built for statistical calculations and it has over 40-years of experience in this regard, making it a strong tool.</a:t>
                      </a:r>
                      <a:endParaRPr lang="en-US" sz="1400" dirty="0"/>
                    </a:p>
                  </a:txBody>
                  <a:tcPr/>
                </a:tc>
                <a:tc>
                  <a:txBody>
                    <a:bodyPr/>
                    <a:lstStyle/>
                    <a:p>
                      <a:pPr algn="just"/>
                      <a:r>
                        <a:rPr lang="en-US" sz="1400" dirty="0" smtClean="0"/>
                        <a:t>Python has numerous libraries for statistical calculations,</a:t>
                      </a:r>
                      <a:r>
                        <a:rPr lang="en-US" sz="1400" baseline="0" dirty="0" smtClean="0"/>
                        <a:t> along with various tutorials.</a:t>
                      </a:r>
                      <a:endParaRPr lang="en-US" sz="1400" dirty="0"/>
                    </a:p>
                  </a:txBody>
                  <a:tcPr/>
                </a:tc>
              </a:tr>
            </a:tbl>
          </a:graphicData>
        </a:graphic>
      </p:graphicFrame>
    </p:spTree>
    <p:extLst>
      <p:ext uri="{BB962C8B-B14F-4D97-AF65-F5344CB8AC3E}">
        <p14:creationId xmlns:p14="http://schemas.microsoft.com/office/powerpoint/2010/main" val="244579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Tools [</a:t>
            </a:r>
            <a:r>
              <a:rPr lang="en-US" dirty="0" err="1"/>
              <a:t>contd</a:t>
            </a:r>
            <a:r>
              <a:rPr lang="en-US" dirty="0"/>
              <a:t>…1]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6691140"/>
              </p:ext>
            </p:extLst>
          </p:nvPr>
        </p:nvGraphicFramePr>
        <p:xfrm>
          <a:off x="457200" y="1235075"/>
          <a:ext cx="8305801" cy="3369310"/>
        </p:xfrm>
        <a:graphic>
          <a:graphicData uri="http://schemas.openxmlformats.org/drawingml/2006/table">
            <a:tbl>
              <a:tblPr firstRow="1" firstCol="1" bandRow="1">
                <a:tableStyleId>{073A0DAA-6AF3-43AB-8588-CEC1D06C72B9}</a:tableStyleId>
              </a:tblPr>
              <a:tblGrid>
                <a:gridCol w="690916"/>
                <a:gridCol w="2284959"/>
                <a:gridCol w="2664963"/>
                <a:gridCol w="2664963"/>
              </a:tblGrid>
              <a:tr h="370840">
                <a:tc>
                  <a:txBody>
                    <a:bodyPr/>
                    <a:lstStyle/>
                    <a:p>
                      <a:pPr algn="ctr"/>
                      <a:endParaRPr lang="en-US" sz="1600" dirty="0"/>
                    </a:p>
                  </a:txBody>
                  <a:tcPr vert="vert270"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r>
              <a:tr h="1499235">
                <a:tc>
                  <a:txBody>
                    <a:bodyPr/>
                    <a:lstStyle/>
                    <a:p>
                      <a:pPr algn="ctr"/>
                      <a:r>
                        <a:rPr lang="en-US" sz="1600" dirty="0" smtClean="0"/>
                        <a:t>Visualization</a:t>
                      </a:r>
                      <a:endParaRPr lang="en-US" sz="1600" dirty="0"/>
                    </a:p>
                  </a:txBody>
                  <a:tcPr vert="vert270" anchor="ctr"/>
                </a:tc>
                <a:tc>
                  <a:txBody>
                    <a:bodyPr/>
                    <a:lstStyle/>
                    <a:p>
                      <a:pPr algn="just"/>
                      <a:r>
                        <a:rPr lang="en-US" sz="1400" dirty="0" smtClean="0"/>
                        <a:t>Excellent visualization capabilities</a:t>
                      </a:r>
                      <a:r>
                        <a:rPr lang="en-US" sz="1400" baseline="0" dirty="0" smtClean="0"/>
                        <a:t> enabled by</a:t>
                      </a:r>
                      <a:endParaRPr lang="en-US" sz="1400" dirty="0" smtClean="0"/>
                    </a:p>
                    <a:p>
                      <a:pPr algn="just"/>
                      <a:r>
                        <a:rPr lang="en-US" sz="1400" dirty="0" smtClean="0"/>
                        <a:t>ggplot2, Lattice,</a:t>
                      </a:r>
                      <a:r>
                        <a:rPr lang="en-US" sz="1400" baseline="0" dirty="0" smtClean="0"/>
                        <a:t> RGIS, </a:t>
                      </a:r>
                      <a:r>
                        <a:rPr lang="en-US" sz="1400" baseline="0" dirty="0" err="1" smtClean="0"/>
                        <a:t>googleVis</a:t>
                      </a:r>
                      <a:r>
                        <a:rPr lang="en-US" sz="1400" baseline="0" dirty="0" smtClean="0"/>
                        <a:t>, </a:t>
                      </a:r>
                      <a:r>
                        <a:rPr lang="en-US" sz="1400" baseline="0" dirty="0" err="1" smtClean="0"/>
                        <a:t>htmlwidgets</a:t>
                      </a:r>
                      <a:r>
                        <a:rPr lang="en-US" sz="1400" baseline="0" dirty="0" smtClean="0"/>
                        <a:t>, etc. packages.</a:t>
                      </a:r>
                      <a:r>
                        <a:rPr lang="en-US" sz="1400" dirty="0" smtClean="0"/>
                        <a:t> R wins the race in this aspect.</a:t>
                      </a:r>
                      <a:endParaRPr lang="en-US" sz="1400" dirty="0"/>
                    </a:p>
                  </a:txBody>
                  <a:tcPr/>
                </a:tc>
                <a:tc>
                  <a:txBody>
                    <a:bodyPr/>
                    <a:lstStyle/>
                    <a:p>
                      <a:pPr algn="just"/>
                      <a:r>
                        <a:rPr lang="en-US" sz="1400" baseline="0" dirty="0" smtClean="0"/>
                        <a:t>Recent improvement of SAS added nice Visualization capabilities, but not up to the mark. </a:t>
                      </a:r>
                      <a:endParaRPr lang="en-US" sz="1400" dirty="0"/>
                    </a:p>
                  </a:txBody>
                  <a:tcPr/>
                </a:tc>
                <a:tc>
                  <a:txBody>
                    <a:bodyPr/>
                    <a:lstStyle/>
                    <a:p>
                      <a:pPr algn="just"/>
                      <a:r>
                        <a:rPr lang="en-US" sz="1400" dirty="0" smtClean="0"/>
                        <a:t>There are lots of packages like pandas, </a:t>
                      </a:r>
                      <a:r>
                        <a:rPr lang="en-US" sz="1400" dirty="0" err="1" smtClean="0"/>
                        <a:t>ggplot</a:t>
                      </a:r>
                      <a:r>
                        <a:rPr lang="en-US" sz="1400" dirty="0" smtClean="0"/>
                        <a:t>, etc. but not</a:t>
                      </a:r>
                      <a:r>
                        <a:rPr lang="en-US" sz="1400" baseline="0" dirty="0" smtClean="0"/>
                        <a:t> as good as R.</a:t>
                      </a:r>
                      <a:endParaRPr lang="en-US" sz="1400" dirty="0"/>
                    </a:p>
                  </a:txBody>
                  <a:tcPr/>
                </a:tc>
              </a:tr>
              <a:tr h="1499235">
                <a:tc>
                  <a:txBody>
                    <a:bodyPr/>
                    <a:lstStyle/>
                    <a:p>
                      <a:pPr algn="ctr"/>
                      <a:r>
                        <a:rPr lang="en-US" sz="1600" dirty="0" smtClean="0"/>
                        <a:t>Deep Learning </a:t>
                      </a:r>
                      <a:endParaRPr lang="en-US" sz="1600" dirty="0"/>
                    </a:p>
                  </a:txBody>
                  <a:tcPr vert="vert270" anchor="ctr"/>
                </a:tc>
                <a:tc>
                  <a:txBody>
                    <a:bodyPr/>
                    <a:lstStyle/>
                    <a:p>
                      <a:pPr algn="just"/>
                      <a:r>
                        <a:rPr lang="en-US" sz="1400" dirty="0" smtClean="0"/>
                        <a:t>There</a:t>
                      </a:r>
                      <a:r>
                        <a:rPr lang="en-US" sz="1400" baseline="0" dirty="0" smtClean="0"/>
                        <a:t> are few packages available in R CRAN which supports Deep Learning</a:t>
                      </a:r>
                      <a:endParaRPr lang="en-US" sz="1400" dirty="0"/>
                    </a:p>
                  </a:txBody>
                  <a:tcPr/>
                </a:tc>
                <a:tc>
                  <a:txBody>
                    <a:bodyPr/>
                    <a:lstStyle/>
                    <a:p>
                      <a:pPr algn="just"/>
                      <a:r>
                        <a:rPr lang="en-US" sz="1400" dirty="0" smtClean="0"/>
                        <a:t>SAS has libraries to support Deep Learning.</a:t>
                      </a:r>
                      <a:r>
                        <a:rPr lang="en-US" sz="1400" baseline="0" dirty="0" smtClean="0"/>
                        <a:t> </a:t>
                      </a:r>
                      <a:endParaRPr lang="en-US" sz="1400" dirty="0"/>
                    </a:p>
                  </a:txBody>
                  <a:tcPr/>
                </a:tc>
                <a:tc>
                  <a:txBody>
                    <a:bodyPr/>
                    <a:lstStyle/>
                    <a:p>
                      <a:pPr algn="just"/>
                      <a:r>
                        <a:rPr lang="en-US" sz="1400" dirty="0" smtClean="0"/>
                        <a:t>Python is widely used in Deep Learning.</a:t>
                      </a:r>
                      <a:r>
                        <a:rPr lang="en-US" sz="1400" baseline="0" dirty="0" smtClean="0"/>
                        <a:t> </a:t>
                      </a:r>
                      <a:endParaRPr lang="en-US" sz="1400" dirty="0"/>
                    </a:p>
                  </a:txBody>
                  <a:tcPr/>
                </a:tc>
              </a:tr>
            </a:tbl>
          </a:graphicData>
        </a:graphic>
      </p:graphicFrame>
    </p:spTree>
    <p:extLst>
      <p:ext uri="{BB962C8B-B14F-4D97-AF65-F5344CB8AC3E}">
        <p14:creationId xmlns:p14="http://schemas.microsoft.com/office/powerpoint/2010/main" val="121459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Tools [</a:t>
            </a:r>
            <a:r>
              <a:rPr lang="en-US" dirty="0" err="1" smtClean="0"/>
              <a:t>contd</a:t>
            </a:r>
            <a:r>
              <a:rPr lang="en-US" dirty="0" smtClean="0"/>
              <a:t>…2]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9394861"/>
              </p:ext>
            </p:extLst>
          </p:nvPr>
        </p:nvGraphicFramePr>
        <p:xfrm>
          <a:off x="457200" y="1123950"/>
          <a:ext cx="8229600" cy="3810000"/>
        </p:xfrm>
        <a:graphic>
          <a:graphicData uri="http://schemas.openxmlformats.org/drawingml/2006/table">
            <a:tbl>
              <a:tblPr firstRow="1" firstCol="1" bandRow="1">
                <a:tableStyleId>{073A0DAA-6AF3-43AB-8588-CEC1D06C72B9}</a:tableStyleId>
              </a:tblPr>
              <a:tblGrid>
                <a:gridCol w="609600"/>
                <a:gridCol w="2362200"/>
                <a:gridCol w="2667000"/>
                <a:gridCol w="2590800"/>
              </a:tblGrid>
              <a:tr h="370840">
                <a:tc>
                  <a:txBody>
                    <a:bodyPr/>
                    <a:lstStyle/>
                    <a:p>
                      <a:pPr algn="ctr"/>
                      <a:endParaRPr lang="en-US" sz="1600" dirty="0"/>
                    </a:p>
                  </a:txBody>
                  <a:tcPr vert="vert270" anchor="ctr"/>
                </a:tc>
                <a:tc>
                  <a:txBody>
                    <a:bodyPr/>
                    <a:lstStyle/>
                    <a:p>
                      <a:pPr algn="ctr"/>
                      <a:r>
                        <a:rPr lang="en-US" dirty="0" smtClean="0"/>
                        <a:t>R</a:t>
                      </a:r>
                      <a:endParaRPr lang="en-US" dirty="0"/>
                    </a:p>
                  </a:txBody>
                  <a:tcPr anchor="ctr"/>
                </a:tc>
                <a:tc>
                  <a:txBody>
                    <a:bodyPr/>
                    <a:lstStyle/>
                    <a:p>
                      <a:pPr algn="ctr"/>
                      <a:r>
                        <a:rPr lang="en-US" dirty="0" smtClean="0"/>
                        <a:t>SAS</a:t>
                      </a:r>
                      <a:endParaRPr lang="en-US" dirty="0"/>
                    </a:p>
                  </a:txBody>
                  <a:tcPr anchor="ctr"/>
                </a:tc>
                <a:tc>
                  <a:txBody>
                    <a:bodyPr/>
                    <a:lstStyle/>
                    <a:p>
                      <a:pPr algn="ctr"/>
                      <a:r>
                        <a:rPr lang="en-US" dirty="0" smtClean="0"/>
                        <a:t>Python</a:t>
                      </a:r>
                      <a:endParaRPr lang="en-US" dirty="0"/>
                    </a:p>
                  </a:txBody>
                  <a:tcPr anchor="ctr"/>
                </a:tc>
              </a:tr>
              <a:tr h="661035">
                <a:tc>
                  <a:txBody>
                    <a:bodyPr/>
                    <a:lstStyle/>
                    <a:p>
                      <a:pPr algn="ctr"/>
                      <a:r>
                        <a:rPr lang="en-US" sz="1600" dirty="0" smtClean="0"/>
                        <a:t>Cost</a:t>
                      </a:r>
                      <a:endParaRPr lang="en-US" sz="1600" dirty="0"/>
                    </a:p>
                  </a:txBody>
                  <a:tcPr vert="vert270" anchor="ctr"/>
                </a:tc>
                <a:tc>
                  <a:txBody>
                    <a:bodyPr/>
                    <a:lstStyle/>
                    <a:p>
                      <a:pPr algn="just"/>
                      <a:r>
                        <a:rPr lang="en-US" sz="1400" dirty="0" smtClean="0"/>
                        <a:t>R is Open source</a:t>
                      </a:r>
                      <a:r>
                        <a:rPr lang="en-US" sz="1400" baseline="0" dirty="0" smtClean="0"/>
                        <a:t> produce and free to use.</a:t>
                      </a:r>
                      <a:endParaRPr lang="en-US" sz="1400" dirty="0"/>
                    </a:p>
                  </a:txBody>
                  <a:tcPr/>
                </a:tc>
                <a:tc>
                  <a:txBody>
                    <a:bodyPr/>
                    <a:lstStyle/>
                    <a:p>
                      <a:pPr algn="just"/>
                      <a:r>
                        <a:rPr lang="en-US" sz="1400" dirty="0" smtClean="0"/>
                        <a:t>SAS</a:t>
                      </a:r>
                      <a:r>
                        <a:rPr lang="en-US" sz="1400" baseline="0" dirty="0" smtClean="0"/>
                        <a:t> is licensed product and is an expensive solution. </a:t>
                      </a:r>
                      <a:endParaRPr lang="en-US" sz="1400" dirty="0"/>
                    </a:p>
                  </a:txBody>
                  <a:tcPr/>
                </a:tc>
                <a:tc>
                  <a:txBody>
                    <a:bodyPr/>
                    <a:lstStyle/>
                    <a:p>
                      <a:pPr algn="just"/>
                      <a:r>
                        <a:rPr lang="en-US" sz="1400" dirty="0" smtClean="0"/>
                        <a:t>Python is Open</a:t>
                      </a:r>
                      <a:r>
                        <a:rPr lang="en-US" sz="1400" baseline="0" dirty="0" smtClean="0"/>
                        <a:t> source product and free to use</a:t>
                      </a:r>
                      <a:endParaRPr lang="en-US" sz="1400" dirty="0"/>
                    </a:p>
                  </a:txBody>
                  <a:tcPr/>
                </a:tc>
              </a:tr>
              <a:tr h="1371600">
                <a:tc>
                  <a:txBody>
                    <a:bodyPr/>
                    <a:lstStyle/>
                    <a:p>
                      <a:pPr algn="ctr"/>
                      <a:r>
                        <a:rPr lang="en-US" sz="1600" dirty="0" smtClean="0"/>
                        <a:t>Availability</a:t>
                      </a:r>
                      <a:endParaRPr lang="en-US" sz="1600" dirty="0"/>
                    </a:p>
                  </a:txBody>
                  <a:tcPr vert="vert270" anchor="ctr"/>
                </a:tc>
                <a:tc>
                  <a:txBody>
                    <a:bodyPr/>
                    <a:lstStyle/>
                    <a:p>
                      <a:pPr algn="just"/>
                      <a:r>
                        <a:rPr lang="en-US" sz="1400" dirty="0" smtClean="0"/>
                        <a:t>R can be downloaded from CRAN for free. There are over 10,000</a:t>
                      </a:r>
                      <a:r>
                        <a:rPr lang="en-US" sz="1400" baseline="0" dirty="0" smtClean="0"/>
                        <a:t> packages freely available from CRAN as well.</a:t>
                      </a:r>
                      <a:endParaRPr lang="en-US" sz="1000" dirty="0" smtClean="0"/>
                    </a:p>
                    <a:p>
                      <a:pPr algn="just"/>
                      <a:endParaRPr lang="en-US" sz="1000" dirty="0" smtClean="0"/>
                    </a:p>
                    <a:p>
                      <a:pPr algn="just"/>
                      <a:r>
                        <a:rPr lang="en-US" sz="1000" dirty="0" smtClean="0"/>
                        <a:t>https://cran.rproject.org</a:t>
                      </a:r>
                      <a:endParaRPr lang="en-US" sz="1000" dirty="0"/>
                    </a:p>
                  </a:txBody>
                  <a:tcPr/>
                </a:tc>
                <a:tc>
                  <a:txBody>
                    <a:bodyPr/>
                    <a:lstStyle/>
                    <a:p>
                      <a:pPr algn="just"/>
                      <a:r>
                        <a:rPr lang="en-US" sz="1400" dirty="0" smtClean="0"/>
                        <a:t>Free trial</a:t>
                      </a:r>
                      <a:r>
                        <a:rPr lang="en-US" sz="1400" baseline="0" dirty="0" smtClean="0"/>
                        <a:t> version available as well as free University edition from SAS. Have to purchase license for enterprise use.</a:t>
                      </a:r>
                    </a:p>
                    <a:p>
                      <a:pPr algn="just"/>
                      <a:endParaRPr lang="en-US" sz="1000" baseline="0" dirty="0" smtClean="0"/>
                    </a:p>
                    <a:p>
                      <a:pPr algn="just"/>
                      <a:endParaRPr lang="en-US" sz="1000" baseline="0" dirty="0" smtClean="0"/>
                    </a:p>
                    <a:p>
                      <a:pPr algn="just"/>
                      <a:r>
                        <a:rPr lang="en-US" sz="1000" baseline="0" dirty="0" smtClean="0"/>
                        <a:t>www.sas.com</a:t>
                      </a:r>
                    </a:p>
                  </a:txBody>
                  <a:tcPr/>
                </a:tc>
                <a:tc>
                  <a:txBody>
                    <a:bodyPr/>
                    <a:lstStyle/>
                    <a:p>
                      <a:pPr algn="just"/>
                      <a:r>
                        <a:rPr lang="en-US" sz="1400" dirty="0" smtClean="0"/>
                        <a:t>Python</a:t>
                      </a:r>
                      <a:r>
                        <a:rPr lang="en-US" sz="1400" baseline="0" dirty="0" smtClean="0"/>
                        <a:t> and many useful python packages can be downloaded for free python website.</a:t>
                      </a:r>
                    </a:p>
                    <a:p>
                      <a:pPr algn="just"/>
                      <a:endParaRPr lang="en-US" sz="1400" baseline="0" dirty="0" smtClean="0"/>
                    </a:p>
                    <a:p>
                      <a:pPr algn="just"/>
                      <a:endParaRPr lang="en-US" sz="1000" baseline="0" dirty="0" smtClean="0"/>
                    </a:p>
                    <a:p>
                      <a:pPr algn="just"/>
                      <a:r>
                        <a:rPr lang="en-US" sz="1000" baseline="0" dirty="0" smtClean="0"/>
                        <a:t>www.python.org</a:t>
                      </a:r>
                      <a:endParaRPr lang="en-US" sz="1000" dirty="0"/>
                    </a:p>
                  </a:txBody>
                  <a:tcPr/>
                </a:tc>
              </a:tr>
              <a:tr h="1315085">
                <a:tc>
                  <a:txBody>
                    <a:bodyPr/>
                    <a:lstStyle/>
                    <a:p>
                      <a:pPr algn="ctr"/>
                      <a:r>
                        <a:rPr lang="en-US" sz="1600" dirty="0" smtClean="0"/>
                        <a:t>Complexity level</a:t>
                      </a:r>
                      <a:endParaRPr lang="en-US" sz="1600" dirty="0"/>
                    </a:p>
                  </a:txBody>
                  <a:tcPr vert="vert270" anchor="ctr"/>
                </a:tc>
                <a:tc>
                  <a:txBody>
                    <a:bodyPr/>
                    <a:lstStyle/>
                    <a:p>
                      <a:pPr marL="0" indent="0" algn="just">
                        <a:buFontTx/>
                        <a:buNone/>
                      </a:pPr>
                      <a:r>
                        <a:rPr lang="en-US" sz="1400" dirty="0" smtClean="0"/>
                        <a:t>Not easy to learn;</a:t>
                      </a:r>
                    </a:p>
                    <a:p>
                      <a:pPr marL="0" indent="0" algn="just">
                        <a:buFontTx/>
                        <a:buNone/>
                      </a:pPr>
                      <a:r>
                        <a:rPr lang="en-US" sz="1400" dirty="0" smtClean="0"/>
                        <a:t>Quality tutorials available;</a:t>
                      </a:r>
                    </a:p>
                    <a:p>
                      <a:pPr marL="0" indent="0" algn="just">
                        <a:buFontTx/>
                        <a:buNone/>
                      </a:pPr>
                      <a:r>
                        <a:rPr lang="en-US" sz="1400" dirty="0" smtClean="0"/>
                        <a:t>Large supportive community available;</a:t>
                      </a:r>
                    </a:p>
                    <a:p>
                      <a:pPr marL="285750" indent="-285750" algn="just">
                        <a:buFontTx/>
                        <a:buChar char="-"/>
                      </a:pPr>
                      <a:endParaRPr lang="en-US" sz="1400" dirty="0"/>
                    </a:p>
                  </a:txBody>
                  <a:tcPr/>
                </a:tc>
                <a:tc>
                  <a:txBody>
                    <a:bodyPr/>
                    <a:lstStyle/>
                    <a:p>
                      <a:pPr algn="just"/>
                      <a:r>
                        <a:rPr lang="en-US" sz="1400" baseline="0" dirty="0" smtClean="0"/>
                        <a:t>User-friendly interface;</a:t>
                      </a:r>
                    </a:p>
                    <a:p>
                      <a:pPr algn="just"/>
                      <a:r>
                        <a:rPr lang="en-US" sz="1400" baseline="0" dirty="0" smtClean="0"/>
                        <a:t>Easy to learn but takes time to become expert;</a:t>
                      </a:r>
                    </a:p>
                    <a:p>
                      <a:pPr algn="just"/>
                      <a:r>
                        <a:rPr lang="en-US" sz="1400" baseline="0" dirty="0" smtClean="0"/>
                        <a:t>Many quality official and unofficial tutorials available;</a:t>
                      </a:r>
                    </a:p>
                  </a:txBody>
                  <a:tcPr/>
                </a:tc>
                <a:tc>
                  <a:txBody>
                    <a:bodyPr/>
                    <a:lstStyle/>
                    <a:p>
                      <a:pPr algn="just"/>
                      <a:r>
                        <a:rPr lang="en-US" sz="1400" dirty="0" smtClean="0"/>
                        <a:t>Very easy to learn;</a:t>
                      </a:r>
                    </a:p>
                    <a:p>
                      <a:pPr algn="just"/>
                      <a:r>
                        <a:rPr lang="en-US" sz="1400" dirty="0" smtClean="0"/>
                        <a:t>Large community presence;</a:t>
                      </a:r>
                    </a:p>
                    <a:p>
                      <a:pPr algn="just"/>
                      <a:r>
                        <a:rPr lang="en-US" sz="1400" dirty="0" smtClean="0"/>
                        <a:t>Quality tutorials available;</a:t>
                      </a:r>
                      <a:endParaRPr lang="en-US" sz="1400" dirty="0"/>
                    </a:p>
                  </a:txBody>
                  <a:tcPr/>
                </a:tc>
              </a:tr>
            </a:tbl>
          </a:graphicData>
        </a:graphic>
      </p:graphicFrame>
    </p:spTree>
    <p:extLst>
      <p:ext uri="{BB962C8B-B14F-4D97-AF65-F5344CB8AC3E}">
        <p14:creationId xmlns:p14="http://schemas.microsoft.com/office/powerpoint/2010/main" val="8492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Considerations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2536376"/>
              </p:ext>
            </p:extLst>
          </p:nvPr>
        </p:nvGraphicFramePr>
        <p:xfrm>
          <a:off x="457200" y="1235075"/>
          <a:ext cx="8229600" cy="3205480"/>
        </p:xfrm>
        <a:graphic>
          <a:graphicData uri="http://schemas.openxmlformats.org/drawingml/2006/table">
            <a:tbl>
              <a:tblPr firstRow="1" firstCol="1" bandRow="1">
                <a:tableStyleId>{073A0DAA-6AF3-43AB-8588-CEC1D06C72B9}</a:tableStyleId>
              </a:tblPr>
              <a:tblGrid>
                <a:gridCol w="1524000"/>
                <a:gridCol w="2133600"/>
                <a:gridCol w="2286000"/>
                <a:gridCol w="2286000"/>
              </a:tblGrid>
              <a:tr h="370840">
                <a:tc>
                  <a:txBody>
                    <a:bodyPr/>
                    <a:lstStyle/>
                    <a:p>
                      <a:pPr algn="ctr"/>
                      <a:endParaRPr lang="en-US" sz="1600" dirty="0"/>
                    </a:p>
                  </a:txBody>
                  <a:tcPr anchor="ctr"/>
                </a:tc>
                <a:tc>
                  <a:txBody>
                    <a:bodyPr/>
                    <a:lstStyle/>
                    <a:p>
                      <a:pPr algn="ctr"/>
                      <a:r>
                        <a:rPr lang="en-US" dirty="0" smtClean="0"/>
                        <a:t>R</a:t>
                      </a:r>
                      <a:endParaRPr lang="en-US" dirty="0"/>
                    </a:p>
                  </a:txBody>
                  <a:tcPr anchor="ctr"/>
                </a:tc>
                <a:tc>
                  <a:txBody>
                    <a:bodyPr/>
                    <a:lstStyle/>
                    <a:p>
                      <a:pPr algn="ctr"/>
                      <a:r>
                        <a:rPr lang="en-US" dirty="0" smtClean="0"/>
                        <a:t>SAS</a:t>
                      </a:r>
                      <a:endParaRPr lang="en-US" dirty="0"/>
                    </a:p>
                  </a:txBody>
                  <a:tcPr anchor="ctr"/>
                </a:tc>
                <a:tc>
                  <a:txBody>
                    <a:bodyPr/>
                    <a:lstStyle/>
                    <a:p>
                      <a:pPr algn="ctr"/>
                      <a:r>
                        <a:rPr lang="en-US" dirty="0" smtClean="0"/>
                        <a:t>Python</a:t>
                      </a:r>
                      <a:endParaRPr lang="en-US" dirty="0"/>
                    </a:p>
                  </a:txBody>
                  <a:tcPr anchor="ctr"/>
                </a:tc>
              </a:tr>
              <a:tr h="432435">
                <a:tc>
                  <a:txBody>
                    <a:bodyPr/>
                    <a:lstStyle/>
                    <a:p>
                      <a:pPr algn="ctr"/>
                      <a:r>
                        <a:rPr lang="en-US" sz="1600" dirty="0" smtClean="0"/>
                        <a:t>Job Prospects</a:t>
                      </a:r>
                      <a:endParaRPr lang="en-US" sz="1600" dirty="0"/>
                    </a:p>
                  </a:txBody>
                  <a:tcPr anchor="ctr"/>
                </a:tc>
                <a:tc>
                  <a:txBody>
                    <a:bodyPr/>
                    <a:lstStyle/>
                    <a:p>
                      <a:pPr algn="just"/>
                      <a:r>
                        <a:rPr lang="en-US" sz="1400" dirty="0" smtClean="0"/>
                        <a:t>R demand is growing.</a:t>
                      </a:r>
                      <a:endParaRPr lang="en-US" sz="1400" dirty="0"/>
                    </a:p>
                  </a:txBody>
                  <a:tcPr/>
                </a:tc>
                <a:tc>
                  <a:txBody>
                    <a:bodyPr/>
                    <a:lstStyle/>
                    <a:p>
                      <a:pPr algn="just"/>
                      <a:r>
                        <a:rPr lang="en-US" sz="1400" dirty="0" smtClean="0"/>
                        <a:t>Market leader in terms of Jobs and salary.</a:t>
                      </a:r>
                      <a:endParaRPr lang="en-US" sz="1400" dirty="0"/>
                    </a:p>
                  </a:txBody>
                  <a:tcPr/>
                </a:tc>
                <a:tc>
                  <a:txBody>
                    <a:bodyPr/>
                    <a:lstStyle/>
                    <a:p>
                      <a:pPr algn="just"/>
                      <a:r>
                        <a:rPr lang="en-US" sz="1400" dirty="0" smtClean="0"/>
                        <a:t>Python demand is growing faster than R and SAS.</a:t>
                      </a:r>
                      <a:endParaRPr lang="en-US" sz="1400" dirty="0"/>
                    </a:p>
                  </a:txBody>
                  <a:tcPr/>
                </a:tc>
              </a:tr>
              <a:tr h="370840">
                <a:tc>
                  <a:txBody>
                    <a:bodyPr/>
                    <a:lstStyle/>
                    <a:p>
                      <a:pPr algn="ctr"/>
                      <a:r>
                        <a:rPr lang="en-US" sz="1600" dirty="0" smtClean="0"/>
                        <a:t>Customer Service &amp; Community</a:t>
                      </a:r>
                      <a:endParaRPr lang="en-US" sz="1600" dirty="0"/>
                    </a:p>
                  </a:txBody>
                  <a:tcPr anchor="ctr"/>
                </a:tc>
                <a:tc>
                  <a:txBody>
                    <a:bodyPr/>
                    <a:lstStyle/>
                    <a:p>
                      <a:pPr algn="just"/>
                      <a:r>
                        <a:rPr lang="en-US" sz="1400" dirty="0" smtClean="0"/>
                        <a:t>Large community of R developers</a:t>
                      </a:r>
                      <a:r>
                        <a:rPr lang="en-US" sz="1400" baseline="0" dirty="0" smtClean="0"/>
                        <a:t> available with regular contribution to CRAN. Lack customer support.</a:t>
                      </a:r>
                      <a:endParaRPr lang="en-US" sz="1400" dirty="0"/>
                    </a:p>
                  </a:txBody>
                  <a:tcPr/>
                </a:tc>
                <a:tc>
                  <a:txBody>
                    <a:bodyPr/>
                    <a:lstStyle/>
                    <a:p>
                      <a:pPr algn="just"/>
                      <a:r>
                        <a:rPr lang="en-US" sz="1400" dirty="0" smtClean="0"/>
                        <a:t>Dedicated</a:t>
                      </a:r>
                      <a:r>
                        <a:rPr lang="en-US" sz="1400" baseline="0" dirty="0" smtClean="0"/>
                        <a:t> customer support provided. Also developers community is present.</a:t>
                      </a:r>
                      <a:endParaRPr lang="en-US" sz="1400" dirty="0"/>
                    </a:p>
                  </a:txBody>
                  <a:tcPr/>
                </a:tc>
                <a:tc>
                  <a:txBody>
                    <a:bodyPr/>
                    <a:lstStyle/>
                    <a:p>
                      <a:pPr algn="just"/>
                      <a:r>
                        <a:rPr lang="en-US" sz="1400" dirty="0" smtClean="0"/>
                        <a:t>Huge Python developers network. Lack</a:t>
                      </a:r>
                      <a:r>
                        <a:rPr lang="en-US" sz="1400" baseline="0" dirty="0" smtClean="0"/>
                        <a:t> customer support.</a:t>
                      </a:r>
                    </a:p>
                  </a:txBody>
                  <a:tcPr/>
                </a:tc>
              </a:tr>
              <a:tr h="370840">
                <a:tc>
                  <a:txBody>
                    <a:bodyPr/>
                    <a:lstStyle/>
                    <a:p>
                      <a:pPr algn="ctr"/>
                      <a:r>
                        <a:rPr lang="en-US" sz="1600" dirty="0" smtClean="0"/>
                        <a:t>Other Factors</a:t>
                      </a:r>
                      <a:endParaRPr lang="en-US" sz="1600" dirty="0"/>
                    </a:p>
                  </a:txBody>
                  <a:tcPr anchor="ctr"/>
                </a:tc>
                <a:tc>
                  <a:txBody>
                    <a:bodyPr/>
                    <a:lstStyle/>
                    <a:p>
                      <a:pPr algn="just"/>
                      <a:r>
                        <a:rPr lang="en-US" sz="1400" dirty="0" smtClean="0"/>
                        <a:t>R is better for small to medium sized organizations for analytics projects.</a:t>
                      </a:r>
                      <a:endParaRPr lang="en-US" sz="1400" dirty="0"/>
                    </a:p>
                  </a:txBody>
                  <a:tcPr/>
                </a:tc>
                <a:tc>
                  <a:txBody>
                    <a:bodyPr/>
                    <a:lstStyle/>
                    <a:p>
                      <a:pPr algn="just"/>
                      <a:r>
                        <a:rPr lang="en-US" sz="1400" dirty="0" smtClean="0"/>
                        <a:t>End-to-end</a:t>
                      </a:r>
                      <a:r>
                        <a:rPr lang="en-US" sz="1400" baseline="0" dirty="0" smtClean="0"/>
                        <a:t> solution about Data Warehousing, Data quality, analytics, etc.</a:t>
                      </a:r>
                      <a:endParaRPr lang="en-US" sz="1400" dirty="0"/>
                    </a:p>
                  </a:txBody>
                  <a:tcPr/>
                </a:tc>
                <a:tc>
                  <a:txBody>
                    <a:bodyPr/>
                    <a:lstStyle/>
                    <a:p>
                      <a:pPr algn="just"/>
                      <a:r>
                        <a:rPr lang="en-US" sz="1400" baseline="0" dirty="0" smtClean="0"/>
                        <a:t>Has wide array of application  web development, analytics, AI &amp; ML, etc.</a:t>
                      </a:r>
                    </a:p>
                  </a:txBody>
                  <a:tcPr/>
                </a:tc>
              </a:tr>
            </a:tbl>
          </a:graphicData>
        </a:graphic>
      </p:graphicFrame>
    </p:spTree>
    <p:extLst>
      <p:ext uri="{BB962C8B-B14F-4D97-AF65-F5344CB8AC3E}">
        <p14:creationId xmlns:p14="http://schemas.microsoft.com/office/powerpoint/2010/main" val="46947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In terms of analytics, any of the 3 technologies (R, SAS and Python) can be trusted and utilized. We need to focus on internal organizational needs and then compare with various aspects of the tools to determine the best suited one. As a part of very large Healthcare organization, with the largest volume of healthcare data, I think SAS has a biggest advantage because of performance. 94 of top 100 US companies are using SAS for their analytics needs, and makes a strong recommendation. Having a dedicated customer support is another positive side to choose SAS.   </a:t>
            </a:r>
            <a:endParaRPr lang="en-US" sz="2000" dirty="0"/>
          </a:p>
        </p:txBody>
      </p:sp>
    </p:spTree>
    <p:extLst>
      <p:ext uri="{BB962C8B-B14F-4D97-AF65-F5344CB8AC3E}">
        <p14:creationId xmlns:p14="http://schemas.microsoft.com/office/powerpoint/2010/main" val="68705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1600" dirty="0" smtClean="0"/>
              <a:t>Data Scientist’s Analytics Toolbox: Comparison of Python, R and SAS Performance – </a:t>
            </a:r>
            <a:r>
              <a:rPr lang="en-US" sz="1200" i="1" dirty="0" smtClean="0"/>
              <a:t>by Jim </a:t>
            </a:r>
            <a:r>
              <a:rPr lang="en-US" sz="1200" i="1" dirty="0" err="1" smtClean="0"/>
              <a:t>Brittain</a:t>
            </a:r>
            <a:r>
              <a:rPr lang="en-US" sz="1200" i="1" dirty="0" smtClean="0"/>
              <a:t>, Mariana </a:t>
            </a:r>
            <a:r>
              <a:rPr lang="en-US" sz="1200" i="1" dirty="0" err="1" smtClean="0"/>
              <a:t>Cendon</a:t>
            </a:r>
            <a:r>
              <a:rPr lang="en-US" sz="1200" i="1" dirty="0" smtClean="0"/>
              <a:t>, Jennifer Nizzi, John </a:t>
            </a:r>
            <a:r>
              <a:rPr lang="en-US" sz="1200" i="1" dirty="0" err="1" smtClean="0"/>
              <a:t>Pleis</a:t>
            </a:r>
            <a:r>
              <a:rPr lang="en-US" sz="1600" dirty="0" smtClean="0"/>
              <a:t> </a:t>
            </a:r>
            <a:r>
              <a:rPr lang="en-US" sz="1200" dirty="0" smtClean="0"/>
              <a:t>(SMU Data Science Review, 2018 : Vol 1 | Number 2 | Article 7) [</a:t>
            </a:r>
            <a:r>
              <a:rPr lang="en-US" sz="1200" dirty="0" smtClean="0">
                <a:solidFill>
                  <a:srgbClr val="002060"/>
                </a:solidFill>
                <a:hlinkClick r:id="rId2"/>
              </a:rPr>
              <a:t>https</a:t>
            </a:r>
            <a:r>
              <a:rPr lang="en-US" sz="1200" dirty="0">
                <a:solidFill>
                  <a:srgbClr val="002060"/>
                </a:solidFill>
                <a:hlinkClick r:id="rId2"/>
              </a:rPr>
              <a:t>://scholar.smu.edu/cgi/viewcontent.cgi?article=1021&amp;context=datasciencereview</a:t>
            </a:r>
            <a:r>
              <a:rPr lang="en-US" sz="1200" dirty="0" smtClean="0"/>
              <a:t>]</a:t>
            </a:r>
          </a:p>
          <a:p>
            <a:r>
              <a:rPr lang="en-US" sz="1600" dirty="0" smtClean="0"/>
              <a:t>Memory Management in R and how it handles Big Data  - </a:t>
            </a:r>
            <a:r>
              <a:rPr lang="en-US" sz="1200" i="1" dirty="0" smtClean="0"/>
              <a:t>by </a:t>
            </a:r>
            <a:r>
              <a:rPr lang="en-US" sz="1200" i="1" dirty="0" err="1" smtClean="0"/>
              <a:t>Pavithrra</a:t>
            </a:r>
            <a:r>
              <a:rPr lang="en-US" sz="1200" i="1" dirty="0" smtClean="0"/>
              <a:t> </a:t>
            </a:r>
            <a:r>
              <a:rPr lang="en-US" sz="1200" i="1" dirty="0" err="1" smtClean="0"/>
              <a:t>Venkatraman</a:t>
            </a:r>
            <a:r>
              <a:rPr lang="en-US" sz="1200" dirty="0" smtClean="0"/>
              <a:t> (30</a:t>
            </a:r>
            <a:r>
              <a:rPr lang="en-US" sz="1200" baseline="30000" dirty="0" smtClean="0"/>
              <a:t>th</a:t>
            </a:r>
            <a:r>
              <a:rPr lang="en-US" sz="1200" dirty="0" smtClean="0"/>
              <a:t> Nov, 2018) [</a:t>
            </a:r>
            <a:r>
              <a:rPr lang="en-US" sz="1200" dirty="0">
                <a:hlinkClick r:id="rId3"/>
              </a:rPr>
              <a:t>https://analyticstraining.com/memory-management-in-r-and-how-it-handles-big-data</a:t>
            </a:r>
            <a:r>
              <a:rPr lang="en-US" sz="1200" dirty="0" smtClean="0">
                <a:hlinkClick r:id="rId3"/>
              </a:rPr>
              <a:t>/</a:t>
            </a:r>
            <a:r>
              <a:rPr lang="en-US" sz="1200" dirty="0" smtClean="0"/>
              <a:t>]</a:t>
            </a:r>
          </a:p>
          <a:p>
            <a:r>
              <a:rPr lang="en-US" sz="1600" dirty="0" smtClean="0"/>
              <a:t>Review of Leading Data Analytics Tools – </a:t>
            </a:r>
            <a:r>
              <a:rPr lang="en-US" sz="1200" i="1" dirty="0" smtClean="0"/>
              <a:t>by </a:t>
            </a:r>
            <a:r>
              <a:rPr lang="en-US" sz="1200" i="1" dirty="0" err="1" smtClean="0"/>
              <a:t>Sridevi</a:t>
            </a:r>
            <a:r>
              <a:rPr lang="en-US" sz="1200" i="1" dirty="0" smtClean="0"/>
              <a:t> </a:t>
            </a:r>
            <a:r>
              <a:rPr lang="en-US" sz="1200" i="1" dirty="0" err="1" smtClean="0"/>
              <a:t>Bonthu</a:t>
            </a:r>
            <a:r>
              <a:rPr lang="en-US" sz="1200" i="1" dirty="0" smtClean="0"/>
              <a:t>, K </a:t>
            </a:r>
            <a:r>
              <a:rPr lang="en-US" sz="1200" i="1" dirty="0" err="1" smtClean="0"/>
              <a:t>Hima</a:t>
            </a:r>
            <a:r>
              <a:rPr lang="en-US" sz="1200" i="1" dirty="0" smtClean="0"/>
              <a:t> </a:t>
            </a:r>
            <a:r>
              <a:rPr lang="en-US" sz="1200" i="1" dirty="0" err="1" smtClean="0"/>
              <a:t>Bindu</a:t>
            </a:r>
            <a:r>
              <a:rPr lang="en-US" sz="1200" i="1" dirty="0" smtClean="0"/>
              <a:t> </a:t>
            </a:r>
            <a:r>
              <a:rPr lang="en-US" sz="1200" dirty="0" smtClean="0"/>
              <a:t>(International Journal of Engineering and Technology, 2017) [</a:t>
            </a:r>
            <a:r>
              <a:rPr lang="en-US" sz="1200" dirty="0">
                <a:hlinkClick r:id="rId4"/>
              </a:rPr>
              <a:t>https://</a:t>
            </a:r>
            <a:r>
              <a:rPr lang="en-US" sz="1200" dirty="0" smtClean="0">
                <a:hlinkClick r:id="rId4"/>
              </a:rPr>
              <a:t>www.researchgate.net/profile/Sridevi_Bonthu/publication/327233649_Review_of_Leading_Data_Analytics_Tools/links/5b82bbdaa6fdcc5f8b695315/Review-of-Leading-Data-Analytics-Tools.pdf</a:t>
            </a:r>
            <a:r>
              <a:rPr lang="en-US" sz="1200" dirty="0" smtClean="0"/>
              <a:t>]</a:t>
            </a:r>
          </a:p>
          <a:p>
            <a:r>
              <a:rPr lang="en-US" sz="1600" dirty="0" smtClean="0"/>
              <a:t>Python vs SAS vs R  - </a:t>
            </a:r>
            <a:r>
              <a:rPr lang="en-US" sz="1200" i="1" dirty="0" smtClean="0"/>
              <a:t>by </a:t>
            </a:r>
            <a:r>
              <a:rPr lang="en-US" sz="1200" i="1" dirty="0" err="1" smtClean="0"/>
              <a:t>Ravindra</a:t>
            </a:r>
            <a:r>
              <a:rPr lang="en-US" sz="1200" i="1" dirty="0" smtClean="0"/>
              <a:t> </a:t>
            </a:r>
            <a:r>
              <a:rPr lang="en-US" sz="1200" i="1" dirty="0" err="1" smtClean="0"/>
              <a:t>Savaram</a:t>
            </a:r>
            <a:r>
              <a:rPr lang="en-US" sz="1200" dirty="0" smtClean="0"/>
              <a:t> [</a:t>
            </a:r>
            <a:r>
              <a:rPr lang="en-US" sz="1200" dirty="0">
                <a:hlinkClick r:id="rId5"/>
              </a:rPr>
              <a:t>https://</a:t>
            </a:r>
            <a:r>
              <a:rPr lang="en-US" sz="1200" dirty="0" smtClean="0">
                <a:hlinkClick r:id="rId5"/>
              </a:rPr>
              <a:t>mindmajix.com/python-vs-sas-vs-r</a:t>
            </a:r>
            <a:r>
              <a:rPr lang="en-US" sz="1200" dirty="0" smtClean="0"/>
              <a:t>]</a:t>
            </a:r>
          </a:p>
        </p:txBody>
      </p:sp>
    </p:spTree>
    <p:extLst>
      <p:ext uri="{BB962C8B-B14F-4D97-AF65-F5344CB8AC3E}">
        <p14:creationId xmlns:p14="http://schemas.microsoft.com/office/powerpoint/2010/main" val="398763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870</TotalTime>
  <Words>999</Words>
  <Application>Microsoft Office PowerPoint</Application>
  <PresentationFormat>On-screen Show (16:9)</PresentationFormat>
  <Paragraphs>127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Data Analytics Tools R, SAS, Python A Comprehensive Analysis</vt:lpstr>
      <vt:lpstr>Introduction of Analytics Tools</vt:lpstr>
      <vt:lpstr>IDEs: R-studio, SAS-Studio, PyCharm EDU</vt:lpstr>
      <vt:lpstr>Comparison of Tools</vt:lpstr>
      <vt:lpstr>Comparison of Tools [contd…1]</vt:lpstr>
      <vt:lpstr>Comparison of Tools [contd…2]</vt:lpstr>
      <vt:lpstr>Other Considerations</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Tools R Studio, SAS</dc:title>
  <dc:creator>Lopa</dc:creator>
  <cp:lastModifiedBy>Lopa</cp:lastModifiedBy>
  <cp:revision>49</cp:revision>
  <dcterms:created xsi:type="dcterms:W3CDTF">2019-08-24T01:58:07Z</dcterms:created>
  <dcterms:modified xsi:type="dcterms:W3CDTF">2019-08-25T06:22:11Z</dcterms:modified>
</cp:coreProperties>
</file>