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1"/>
  </p:notesMasterIdLst>
  <p:sldIdLst>
    <p:sldId id="264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14630400" cy="8229600"/>
  <p:notesSz cx="8229600" cy="14630400"/>
  <p:embeddedFontLst>
    <p:embeddedFont>
      <p:font typeface="Dela Gothic One" panose="020B0604020202020204" charset="-128"/>
      <p:regular r:id="rId12"/>
    </p:embeddedFont>
    <p:embeddedFont>
      <p:font typeface="DM Sans" pitchFamily="2" charset="0"/>
      <p:regular r:id="rId13"/>
      <p:bold r:id="rId14"/>
    </p:embeddedFont>
    <p:embeddedFont>
      <p:font typeface="Playfair Display" panose="00000500000000000000" pitchFamily="2" charset="0"/>
      <p:regular r:id="rId15"/>
      <p:bold r:id="rId16"/>
      <p:italic r:id="rId17"/>
      <p:boldItalic r:id="rId1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69" d="100"/>
          <a:sy n="69" d="100"/>
        </p:scale>
        <p:origin x="67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62977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hyperlink" Target="https://gamma.app/?utm_source=made-with-gamma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A0A0A">
              <a:alpha val="95000"/>
            </a:srgbClr>
          </a:solidFill>
          <a:ln/>
        </p:spPr>
      </p:sp>
      <p:pic>
        <p:nvPicPr>
          <p:cNvPr id="4" name="Image 1" descr="preencoded.png">
            <a:hlinkClick r:id="rId3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image" Target="../media/image9.svg"/><Relationship Id="rId4" Type="http://schemas.openxmlformats.org/officeDocument/2006/relationships/image" Target="../media/image8.png"/><Relationship Id="rId9" Type="http://schemas.openxmlformats.org/officeDocument/2006/relationships/image" Target="../media/image13.sv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C341158-9C51-8C14-9395-0CCAB34534DC}"/>
              </a:ext>
            </a:extLst>
          </p:cNvPr>
          <p:cNvSpPr/>
          <p:nvPr/>
        </p:nvSpPr>
        <p:spPr>
          <a:xfrm>
            <a:off x="0" y="7584141"/>
            <a:ext cx="14544339" cy="54864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Google Shape;89;p1">
            <a:extLst>
              <a:ext uri="{FF2B5EF4-FFF2-40B4-BE49-F238E27FC236}">
                <a16:creationId xmlns:a16="http://schemas.microsoft.com/office/drawing/2014/main" id="{833CAB52-9533-9FDE-8000-B7B3D574C1D6}"/>
              </a:ext>
            </a:extLst>
          </p:cNvPr>
          <p:cNvSpPr/>
          <p:nvPr/>
        </p:nvSpPr>
        <p:spPr>
          <a:xfrm>
            <a:off x="5099923" y="479360"/>
            <a:ext cx="4000248" cy="2778920"/>
          </a:xfrm>
          <a:custGeom>
            <a:avLst/>
            <a:gdLst/>
            <a:ahLst/>
            <a:cxnLst/>
            <a:rect l="l" t="t" r="r" b="b"/>
            <a:pathLst>
              <a:path w="4084712" h="4386202" extrusionOk="0">
                <a:moveTo>
                  <a:pt x="0" y="0"/>
                </a:moveTo>
                <a:lnTo>
                  <a:pt x="4084712" y="0"/>
                </a:lnTo>
                <a:lnTo>
                  <a:pt x="4084712" y="4386202"/>
                </a:lnTo>
                <a:lnTo>
                  <a:pt x="0" y="438620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l="-3661" r="-3715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6" name="Google Shape;86;p1">
            <a:extLst>
              <a:ext uri="{FF2B5EF4-FFF2-40B4-BE49-F238E27FC236}">
                <a16:creationId xmlns:a16="http://schemas.microsoft.com/office/drawing/2014/main" id="{5F301BE0-8510-065D-1738-6E8F60A9E795}"/>
              </a:ext>
            </a:extLst>
          </p:cNvPr>
          <p:cNvSpPr/>
          <p:nvPr/>
        </p:nvSpPr>
        <p:spPr>
          <a:xfrm>
            <a:off x="2130737" y="479360"/>
            <a:ext cx="1623682" cy="1500047"/>
          </a:xfrm>
          <a:custGeom>
            <a:avLst/>
            <a:gdLst/>
            <a:ahLst/>
            <a:cxnLst/>
            <a:rect l="l" t="t" r="r" b="b"/>
            <a:pathLst>
              <a:path w="1870386" h="1636090" extrusionOk="0">
                <a:moveTo>
                  <a:pt x="0" y="0"/>
                </a:moveTo>
                <a:lnTo>
                  <a:pt x="1870386" y="0"/>
                </a:lnTo>
                <a:lnTo>
                  <a:pt x="1870386" y="1636090"/>
                </a:lnTo>
                <a:lnTo>
                  <a:pt x="0" y="163609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 amt="80000"/>
            </a:blip>
            <a:stretch>
              <a:fillRect l="-3381" r="-3380" b="-2126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7" name="Google Shape;87;p1">
            <a:extLst>
              <a:ext uri="{FF2B5EF4-FFF2-40B4-BE49-F238E27FC236}">
                <a16:creationId xmlns:a16="http://schemas.microsoft.com/office/drawing/2014/main" id="{35A7E3B1-8A27-D84F-506A-CED2E202FCD5}"/>
              </a:ext>
            </a:extLst>
          </p:cNvPr>
          <p:cNvSpPr/>
          <p:nvPr/>
        </p:nvSpPr>
        <p:spPr>
          <a:xfrm>
            <a:off x="9791056" y="479360"/>
            <a:ext cx="3417846" cy="1349439"/>
          </a:xfrm>
          <a:custGeom>
            <a:avLst/>
            <a:gdLst/>
            <a:ahLst/>
            <a:cxnLst/>
            <a:rect l="l" t="t" r="r" b="b"/>
            <a:pathLst>
              <a:path w="4256942" h="1720114" extrusionOk="0">
                <a:moveTo>
                  <a:pt x="0" y="0"/>
                </a:moveTo>
                <a:lnTo>
                  <a:pt x="4256942" y="0"/>
                </a:lnTo>
                <a:lnTo>
                  <a:pt x="4256942" y="1720113"/>
                </a:lnTo>
                <a:lnTo>
                  <a:pt x="0" y="172011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t="-124432" b="-125756"/>
            </a:stretch>
          </a:blip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432701-88A9-BB02-0259-DB8C8F2A26CE}"/>
              </a:ext>
            </a:extLst>
          </p:cNvPr>
          <p:cNvSpPr txBox="1"/>
          <p:nvPr/>
        </p:nvSpPr>
        <p:spPr>
          <a:xfrm>
            <a:off x="4130137" y="3119720"/>
            <a:ext cx="5875273" cy="17311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 b="0" i="0" u="none" strike="noStrike" cap="none" dirty="0" err="1">
                <a:solidFill>
                  <a:srgbClr val="009CFF"/>
                </a:solidFill>
                <a:latin typeface="Arial"/>
                <a:ea typeface="Arial"/>
                <a:cs typeface="Arial"/>
                <a:sym typeface="Arial"/>
              </a:rPr>
              <a:t>HackOrbit</a:t>
            </a:r>
            <a:r>
              <a:rPr lang="en-US" dirty="0"/>
              <a:t>   </a:t>
            </a:r>
            <a:r>
              <a:rPr lang="en-US" sz="6600" b="0" i="0" u="none" strike="noStrike" cap="none" dirty="0">
                <a:solidFill>
                  <a:srgbClr val="009CFF"/>
                </a:solidFill>
                <a:latin typeface="Arial"/>
                <a:ea typeface="Arial"/>
                <a:cs typeface="Arial"/>
                <a:sym typeface="Arial"/>
              </a:rPr>
              <a:t>2025</a:t>
            </a:r>
            <a:endParaRPr lang="en-US" sz="6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5618F8-6EF0-13A7-81F6-6653C4C094D8}"/>
              </a:ext>
            </a:extLst>
          </p:cNvPr>
          <p:cNvSpPr txBox="1"/>
          <p:nvPr/>
        </p:nvSpPr>
        <p:spPr>
          <a:xfrm flipH="1">
            <a:off x="5099922" y="5109880"/>
            <a:ext cx="3807409" cy="14234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lnSpc>
                <a:spcPct val="11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i="0" u="none" strike="noStrike" cap="none" dirty="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Team Name:</a:t>
            </a:r>
          </a:p>
          <a:p>
            <a:pPr marL="0" marR="0" lvl="0" indent="0" algn="ctr" rtl="0">
              <a:lnSpc>
                <a:spcPct val="11100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b="1" dirty="0" err="1">
                <a:solidFill>
                  <a:srgbClr val="D9D9D9"/>
                </a:solidFill>
                <a:latin typeface="Arial"/>
                <a:cs typeface="Arial"/>
                <a:sym typeface="Arial"/>
              </a:rPr>
              <a:t>TechRx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037561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87275" y="602428"/>
            <a:ext cx="12005534" cy="361457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u="sng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Problem Statement:</a:t>
            </a:r>
          </a:p>
          <a:p>
            <a:pPr marL="0" indent="0" algn="l">
              <a:lnSpc>
                <a:spcPts val="4900"/>
              </a:lnSpc>
              <a:buNone/>
            </a:pPr>
            <a:endParaRPr lang="en-US" sz="3900" u="sng" dirty="0">
              <a:solidFill>
                <a:srgbClr val="FAEBEB"/>
              </a:solidFill>
              <a:latin typeface="Dela Gothic One" pitchFamily="34" charset="0"/>
              <a:ea typeface="Dela Gothic One" pitchFamily="34" charset="-122"/>
              <a:cs typeface="Dela Gothic One" pitchFamily="34" charset="-120"/>
            </a:endParaRPr>
          </a:p>
          <a:p>
            <a:pPr marL="0" indent="0" algn="l">
              <a:lnSpc>
                <a:spcPts val="4900"/>
              </a:lnSpc>
              <a:buNone/>
            </a:pPr>
            <a:r>
              <a:rPr lang="en-US" sz="3900" dirty="0" err="1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SeismoCast</a:t>
            </a:r>
            <a:r>
              <a:rPr lang="en-US" sz="390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: Machine Learning-Based Earthquake Magnitude Estimation from Spatial-Temporal Data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387275" y="4216998"/>
            <a:ext cx="10834526" cy="19041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Welcome to </a:t>
            </a:r>
            <a:r>
              <a:rPr lang="en-US" sz="1450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SeismoCast</a:t>
            </a:r>
            <a:r>
              <a:rPr lang="en-US" sz="14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a revolutionary approach to disaster management through advanced earthquake magnitude estimation. Our project leverages the power of machine learning and spatial-temporal data to provide rapid, accurate earthquake predictions, enhancing urban planning  and awareness.</a:t>
            </a:r>
            <a:endParaRPr lang="en-US" sz="145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4A3CEC6-C9B9-C66D-42E8-94D3882F2F73}"/>
              </a:ext>
            </a:extLst>
          </p:cNvPr>
          <p:cNvSpPr/>
          <p:nvPr/>
        </p:nvSpPr>
        <p:spPr>
          <a:xfrm>
            <a:off x="86061" y="7627172"/>
            <a:ext cx="14447520" cy="5163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27125" y="849854"/>
            <a:ext cx="11050751" cy="12862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SeismoCast: Our Solution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527125" y="2136100"/>
            <a:ext cx="13344966" cy="98559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SeismoCast proposes a robust machine learning solution to address the critical need for rapid and accurate earthquake magnitude estimation. Our model is designed to process complex spatial-temporal data, providing near real-time predictions that can revolutionize disaster management.</a:t>
            </a:r>
            <a:endParaRPr lang="en-US" sz="1450" dirty="0"/>
          </a:p>
        </p:txBody>
      </p:sp>
      <p:sp>
        <p:nvSpPr>
          <p:cNvPr id="4" name="Text 2"/>
          <p:cNvSpPr/>
          <p:nvPr/>
        </p:nvSpPr>
        <p:spPr>
          <a:xfrm>
            <a:off x="527125" y="3229690"/>
            <a:ext cx="2725543" cy="6065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Core Solution</a:t>
            </a:r>
            <a:endParaRPr lang="en-US" sz="1950" dirty="0"/>
          </a:p>
        </p:txBody>
      </p:sp>
      <p:sp>
        <p:nvSpPr>
          <p:cNvPr id="5" name="Text 3"/>
          <p:cNvSpPr/>
          <p:nvPr/>
        </p:nvSpPr>
        <p:spPr>
          <a:xfrm>
            <a:off x="527125" y="3944185"/>
            <a:ext cx="6556856" cy="688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Machine learning model trained on extensive historical seismic and geospatial datasets.</a:t>
            </a:r>
            <a:endParaRPr lang="en-US" sz="1450" dirty="0"/>
          </a:p>
        </p:txBody>
      </p:sp>
      <p:sp>
        <p:nvSpPr>
          <p:cNvPr id="6" name="Text 4"/>
          <p:cNvSpPr/>
          <p:nvPr/>
        </p:nvSpPr>
        <p:spPr>
          <a:xfrm>
            <a:off x="527125" y="4698563"/>
            <a:ext cx="6556856" cy="6065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Ingests spatial-temporal features, hypocentral depth, and epicentral coordinates.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527125" y="5371385"/>
            <a:ext cx="6556856" cy="6065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Delivers earthquake magnitude predictions, based on historical seismic patterns.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7083981" y="3148134"/>
            <a:ext cx="2964417" cy="6880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Tech Stack</a:t>
            </a:r>
            <a:endParaRPr lang="en-US" sz="1950" dirty="0"/>
          </a:p>
        </p:txBody>
      </p:sp>
      <p:sp>
        <p:nvSpPr>
          <p:cNvPr id="10" name="Text 8"/>
          <p:cNvSpPr/>
          <p:nvPr/>
        </p:nvSpPr>
        <p:spPr>
          <a:xfrm>
            <a:off x="7239896" y="3902511"/>
            <a:ext cx="6639815" cy="42648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Programming Language:</a:t>
            </a:r>
            <a:r>
              <a:rPr lang="en-US" sz="14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Python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7239896" y="4418465"/>
            <a:ext cx="6639815" cy="5833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ML Frameworks:</a:t>
            </a:r>
            <a:r>
              <a:rPr lang="en-US" sz="14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Scikit-learn, XG Boost(for </a:t>
            </a:r>
            <a:r>
              <a:rPr lang="en-US" sz="1450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eXtream</a:t>
            </a:r>
            <a:r>
              <a:rPr lang="en-US" sz="14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gradient boosting)</a:t>
            </a:r>
            <a:endParaRPr lang="en-US" sz="1450" dirty="0"/>
          </a:p>
        </p:txBody>
      </p:sp>
      <p:sp>
        <p:nvSpPr>
          <p:cNvPr id="12" name="Text 10"/>
          <p:cNvSpPr/>
          <p:nvPr/>
        </p:nvSpPr>
        <p:spPr>
          <a:xfrm>
            <a:off x="7239896" y="5001815"/>
            <a:ext cx="6639815" cy="134564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 Handling &amp; Preprocessing :Pandas – </a:t>
            </a:r>
            <a:r>
              <a:rPr lang="en-US" sz="14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For loading CSVs, handling data frames</a:t>
            </a:r>
            <a:r>
              <a:rPr lang="en-US" sz="1450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, NumPy – </a:t>
            </a:r>
            <a:r>
              <a:rPr lang="en-US" sz="14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Used for vectorized distance calculations and numeric operations.</a:t>
            </a:r>
          </a:p>
          <a:p>
            <a:pPr marL="342900" indent="-342900" algn="l">
              <a:lnSpc>
                <a:spcPts val="2350"/>
              </a:lnSpc>
              <a:buSzPct val="100000"/>
              <a:buChar char="•"/>
            </a:pPr>
            <a:endParaRPr lang="en-US" sz="1450" b="1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342900" indent="-342900" algn="l">
              <a:lnSpc>
                <a:spcPts val="2350"/>
              </a:lnSpc>
              <a:buSzPct val="100000"/>
              <a:buChar char="•"/>
            </a:pP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7239896" y="5585165"/>
            <a:ext cx="6325672" cy="188621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350"/>
              </a:lnSpc>
              <a:buSzPct val="100000"/>
              <a:buChar char="•"/>
            </a:pPr>
            <a:endParaRPr lang="en-US" sz="1450" b="1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342900" indent="-342900" algn="l">
              <a:lnSpc>
                <a:spcPts val="2350"/>
              </a:lnSpc>
              <a:buSzPct val="100000"/>
              <a:buChar char="•"/>
            </a:pPr>
            <a:r>
              <a:rPr lang="en-US" sz="1450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Frontend/Web interface :</a:t>
            </a:r>
            <a:r>
              <a:rPr lang="en-US" sz="1450" b="1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Streamlit</a:t>
            </a:r>
            <a:r>
              <a:rPr lang="en-US" sz="1450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14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– Core Python framework for building the interactive app UI.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2071E89-F327-11DD-C17A-973561737EA0}"/>
              </a:ext>
            </a:extLst>
          </p:cNvPr>
          <p:cNvSpPr/>
          <p:nvPr/>
        </p:nvSpPr>
        <p:spPr>
          <a:xfrm>
            <a:off x="12645592" y="7641340"/>
            <a:ext cx="1839951" cy="512956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389857F6-CA5C-549A-43CC-1A8049A4B5E9}"/>
              </a:ext>
            </a:extLst>
          </p:cNvPr>
          <p:cNvSpPr/>
          <p:nvPr/>
        </p:nvSpPr>
        <p:spPr>
          <a:xfrm>
            <a:off x="12727871" y="7466647"/>
            <a:ext cx="1784195" cy="710565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F47B6B7-AEBD-5274-86DD-C3F796E08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52387"/>
            <a:ext cx="14630399" cy="812482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301214" y="446502"/>
            <a:ext cx="10778877" cy="114359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3900"/>
              </a:lnSpc>
              <a:buNone/>
            </a:pPr>
            <a:r>
              <a:rPr lang="en-US" sz="310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Operational Deep Dive: How SeismoCast Works</a:t>
            </a:r>
            <a:endParaRPr lang="en-US" sz="3100" dirty="0"/>
          </a:p>
        </p:txBody>
      </p:sp>
      <p:sp>
        <p:nvSpPr>
          <p:cNvPr id="4" name="Text 1"/>
          <p:cNvSpPr/>
          <p:nvPr/>
        </p:nvSpPr>
        <p:spPr>
          <a:xfrm>
            <a:off x="301214" y="1901854"/>
            <a:ext cx="10778877" cy="56805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SeismoCast transforms raw seismic data into actionable insights through a meticulously designed workflow. Each component plays a vital role in ensuring rapid and accurate earthquake magnitude estimation.</a:t>
            </a:r>
            <a:endParaRPr lang="en-US" sz="1150" dirty="0"/>
          </a:p>
        </p:txBody>
      </p:sp>
      <p:sp>
        <p:nvSpPr>
          <p:cNvPr id="5" name="Shape 2"/>
          <p:cNvSpPr/>
          <p:nvPr/>
        </p:nvSpPr>
        <p:spPr>
          <a:xfrm>
            <a:off x="298085" y="2591929"/>
            <a:ext cx="7931229" cy="1143595"/>
          </a:xfrm>
          <a:prstGeom prst="roundRect">
            <a:avLst>
              <a:gd name="adj" fmla="val 0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  <p:txBody>
          <a:bodyPr/>
          <a:lstStyle/>
          <a:p>
            <a:endParaRPr lang="en-IN" dirty="0"/>
          </a:p>
        </p:txBody>
      </p:sp>
      <p:sp>
        <p:nvSpPr>
          <p:cNvPr id="6" name="Text 3"/>
          <p:cNvSpPr/>
          <p:nvPr/>
        </p:nvSpPr>
        <p:spPr>
          <a:xfrm>
            <a:off x="408791" y="2653643"/>
            <a:ext cx="4927605" cy="3463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Data Ingestion</a:t>
            </a:r>
            <a:endParaRPr lang="en-US" sz="1550" dirty="0"/>
          </a:p>
        </p:txBody>
      </p:sp>
      <p:sp>
        <p:nvSpPr>
          <p:cNvPr id="7" name="Text 4"/>
          <p:cNvSpPr/>
          <p:nvPr/>
        </p:nvSpPr>
        <p:spPr>
          <a:xfrm>
            <a:off x="408791" y="2999989"/>
            <a:ext cx="7605657" cy="68189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00"/>
              </a:lnSpc>
            </a:pPr>
            <a:r>
              <a:rPr lang="en-US" sz="11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user provides spatial (latitude, longitude), temporal (date), and geological (depth) data through an intuitive </a:t>
            </a:r>
            <a:r>
              <a:rPr lang="en-US" sz="1150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Streamlit</a:t>
            </a:r>
            <a:r>
              <a:rPr lang="en-US" sz="11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interface..</a:t>
            </a:r>
            <a:endParaRPr lang="en-US" sz="1150" dirty="0"/>
          </a:p>
        </p:txBody>
      </p:sp>
      <p:sp>
        <p:nvSpPr>
          <p:cNvPr id="8" name="Shape 5"/>
          <p:cNvSpPr/>
          <p:nvPr/>
        </p:nvSpPr>
        <p:spPr>
          <a:xfrm>
            <a:off x="298084" y="3833056"/>
            <a:ext cx="7931229" cy="1143595"/>
          </a:xfrm>
          <a:prstGeom prst="roundRect">
            <a:avLst>
              <a:gd name="adj" fmla="val 5568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408791" y="3943024"/>
            <a:ext cx="5255623" cy="4223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Feature Processing</a:t>
            </a:r>
            <a:endParaRPr lang="en-US" sz="1550" dirty="0"/>
          </a:p>
        </p:txBody>
      </p:sp>
      <p:sp>
        <p:nvSpPr>
          <p:cNvPr id="10" name="Text 7"/>
          <p:cNvSpPr/>
          <p:nvPr/>
        </p:nvSpPr>
        <p:spPr>
          <a:xfrm>
            <a:off x="408791" y="4248554"/>
            <a:ext cx="7207623" cy="77123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00"/>
              </a:lnSpc>
            </a:pPr>
            <a:r>
              <a:rPr lang="en-US" sz="11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From the provided spatial-temporal inputs, relevant features such as year, month, and pre-computed cluster ID are extracted or retrieved. These features help contextualize the input within known seismic zones.</a:t>
            </a:r>
            <a:endParaRPr lang="en-US" sz="1150" dirty="0"/>
          </a:p>
        </p:txBody>
      </p:sp>
      <p:sp>
        <p:nvSpPr>
          <p:cNvPr id="11" name="Shape 8"/>
          <p:cNvSpPr/>
          <p:nvPr/>
        </p:nvSpPr>
        <p:spPr>
          <a:xfrm>
            <a:off x="298084" y="5282181"/>
            <a:ext cx="7931229" cy="1143595"/>
          </a:xfrm>
          <a:prstGeom prst="roundRect">
            <a:avLst>
              <a:gd name="adj" fmla="val 5568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2" name="Text 9"/>
          <p:cNvSpPr/>
          <p:nvPr/>
        </p:nvSpPr>
        <p:spPr>
          <a:xfrm>
            <a:off x="408791" y="5325322"/>
            <a:ext cx="6138829" cy="206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Model Training &amp; Prediction</a:t>
            </a:r>
            <a:endParaRPr lang="en-US" sz="1550" dirty="0"/>
          </a:p>
        </p:txBody>
      </p:sp>
      <p:sp>
        <p:nvSpPr>
          <p:cNvPr id="13" name="Text 10"/>
          <p:cNvSpPr/>
          <p:nvPr/>
        </p:nvSpPr>
        <p:spPr>
          <a:xfrm>
            <a:off x="408792" y="5794041"/>
            <a:ext cx="7433534" cy="38796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900"/>
              </a:lnSpc>
              <a:buNone/>
            </a:pPr>
            <a:r>
              <a:rPr lang="en-US" sz="11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Our ML model is pre-trained on extensive historical earthquake datasets. Upon receiving new seismic data, it performs time inference to predict the earthquake magnitude.</a:t>
            </a:r>
            <a:endParaRPr lang="en-US" sz="1150" dirty="0"/>
          </a:p>
        </p:txBody>
      </p:sp>
      <p:sp>
        <p:nvSpPr>
          <p:cNvPr id="14" name="Shape 11"/>
          <p:cNvSpPr/>
          <p:nvPr/>
        </p:nvSpPr>
        <p:spPr>
          <a:xfrm>
            <a:off x="301214" y="6667507"/>
            <a:ext cx="7931229" cy="1143595"/>
          </a:xfrm>
          <a:prstGeom prst="roundRect">
            <a:avLst>
              <a:gd name="adj" fmla="val 5568"/>
            </a:avLst>
          </a:prstGeom>
          <a:solidFill>
            <a:srgbClr val="740B0B"/>
          </a:solidFill>
          <a:ln w="7620">
            <a:solidFill>
              <a:srgbClr val="8D2424"/>
            </a:solidFill>
            <a:prstDash val="solid"/>
          </a:ln>
        </p:spPr>
      </p:sp>
      <p:sp>
        <p:nvSpPr>
          <p:cNvPr id="15" name="Text 12"/>
          <p:cNvSpPr/>
          <p:nvPr/>
        </p:nvSpPr>
        <p:spPr>
          <a:xfrm>
            <a:off x="408792" y="6731306"/>
            <a:ext cx="5272945" cy="115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950"/>
              </a:lnSpc>
              <a:buNone/>
            </a:pPr>
            <a:r>
              <a:rPr lang="en-US" sz="155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Visualization &amp; Output rendering</a:t>
            </a:r>
            <a:endParaRPr lang="en-US" sz="1550" dirty="0"/>
          </a:p>
        </p:txBody>
      </p:sp>
      <p:sp>
        <p:nvSpPr>
          <p:cNvPr id="16" name="Text 13"/>
          <p:cNvSpPr/>
          <p:nvPr/>
        </p:nvSpPr>
        <p:spPr>
          <a:xfrm>
            <a:off x="408793" y="7088157"/>
            <a:ext cx="7605656" cy="73595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1900"/>
              </a:lnSpc>
            </a:pPr>
            <a:r>
              <a:rPr lang="en-US" sz="11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predicted earthquake magnitude will be displayed along with the reverse-geocoded location on an interactive </a:t>
            </a:r>
            <a:r>
              <a:rPr lang="en-US" sz="1150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map.Additional</a:t>
            </a:r>
            <a:r>
              <a:rPr lang="en-US" sz="11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features like a timeline-based seismic activity viewer and clickable map inputs are planned to enhance user interaction and spatial insights.</a:t>
            </a:r>
            <a:endParaRPr lang="en-US" sz="115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56ACCFD-0308-B541-B6DD-897A6BD9EB27}"/>
              </a:ext>
            </a:extLst>
          </p:cNvPr>
          <p:cNvSpPr/>
          <p:nvPr/>
        </p:nvSpPr>
        <p:spPr>
          <a:xfrm>
            <a:off x="12716719" y="7716644"/>
            <a:ext cx="1795346" cy="48482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04136" y="625912"/>
            <a:ext cx="13222129" cy="115800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0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SeismoCast: Innovative Features &amp; Unparalleled Novelty</a:t>
            </a:r>
            <a:endParaRPr lang="en-US" sz="3600" dirty="0"/>
          </a:p>
        </p:txBody>
      </p:sp>
      <p:sp>
        <p:nvSpPr>
          <p:cNvPr id="3" name="Text 1"/>
          <p:cNvSpPr/>
          <p:nvPr/>
        </p:nvSpPr>
        <p:spPr>
          <a:xfrm>
            <a:off x="704136" y="2135981"/>
            <a:ext cx="13222129" cy="56340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SeismoCast introduces several groundbreaking features that set it apart from existing solutions. Our focus on leveraging advanced deep learning and ensuring low-latency alerts positions us at the forefront of seismic prediction technology.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704136" y="3645456"/>
            <a:ext cx="4102040" cy="3128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</a:rPr>
              <a:t>Simulation-Focused Design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704136" y="4040624"/>
            <a:ext cx="4260652" cy="845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3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Rather than unreliable forecasting, the system simulates earthquake magnitudes under various hypothetical conditions — aiding in planning, research, and awareness.</a:t>
            </a:r>
            <a:endParaRPr lang="en-US" sz="1350" dirty="0"/>
          </a:p>
        </p:txBody>
      </p:sp>
      <p:sp>
        <p:nvSpPr>
          <p:cNvPr id="8" name="Text 4"/>
          <p:cNvSpPr/>
          <p:nvPr/>
        </p:nvSpPr>
        <p:spPr>
          <a:xfrm>
            <a:off x="5207118" y="3706647"/>
            <a:ext cx="3767432" cy="2516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</a:rPr>
              <a:t>Efficient Prediction Engine</a:t>
            </a:r>
            <a:endParaRPr lang="en-US" sz="1800" dirty="0"/>
          </a:p>
        </p:txBody>
      </p:sp>
      <p:sp>
        <p:nvSpPr>
          <p:cNvPr id="9" name="Text 5"/>
          <p:cNvSpPr/>
          <p:nvPr/>
        </p:nvSpPr>
        <p:spPr>
          <a:xfrm>
            <a:off x="5184815" y="4114800"/>
            <a:ext cx="4260652" cy="7709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3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The system uses a high-performance, non-neural model (</a:t>
            </a:r>
            <a:r>
              <a:rPr lang="en-US" sz="1350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XGBoost</a:t>
            </a:r>
            <a:r>
              <a:rPr lang="en-US" sz="13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) that delivers fast, accurate predictions without heavy computational requirements — ideal for simulations and rapid deployment.</a:t>
            </a:r>
            <a:endParaRPr lang="en-US" sz="1350" dirty="0"/>
          </a:p>
        </p:txBody>
      </p:sp>
      <p:sp>
        <p:nvSpPr>
          <p:cNvPr id="11" name="Text 6"/>
          <p:cNvSpPr/>
          <p:nvPr/>
        </p:nvSpPr>
        <p:spPr>
          <a:xfrm>
            <a:off x="9713652" y="3706647"/>
            <a:ext cx="2693313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Seismic Timeline Viewer</a:t>
            </a:r>
            <a:endParaRPr lang="en-US" sz="1800" dirty="0"/>
          </a:p>
        </p:txBody>
      </p:sp>
      <p:sp>
        <p:nvSpPr>
          <p:cNvPr id="12" name="Text 7"/>
          <p:cNvSpPr/>
          <p:nvPr/>
        </p:nvSpPr>
        <p:spPr>
          <a:xfrm>
            <a:off x="9665494" y="4040624"/>
            <a:ext cx="4260652" cy="845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00"/>
              </a:lnSpc>
            </a:pPr>
            <a:r>
              <a:rPr lang="en-US" sz="13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A timeline slider enables users to explore top earthquakes from past years, helping visualize historic patterns geographically..</a:t>
            </a:r>
            <a:endParaRPr lang="en-US" sz="13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4136" y="5325785"/>
            <a:ext cx="528042" cy="528042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704136" y="6073854"/>
            <a:ext cx="2890242" cy="28956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FFE5E5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Scalable Deployment</a:t>
            </a:r>
            <a:endParaRPr lang="en-US" sz="1800" dirty="0"/>
          </a:p>
        </p:txBody>
      </p:sp>
      <p:sp>
        <p:nvSpPr>
          <p:cNvPr id="15" name="Text 9"/>
          <p:cNvSpPr/>
          <p:nvPr/>
        </p:nvSpPr>
        <p:spPr>
          <a:xfrm>
            <a:off x="704136" y="6469023"/>
            <a:ext cx="4260652" cy="8451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Designed for scalability, enabling seamless deployment across various regions via cloud or edge computing infrastructure.</a:t>
            </a:r>
            <a:endParaRPr lang="en-US" sz="135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638A4B9-5CEA-4196-BFC8-49968C36FA1A}"/>
              </a:ext>
            </a:extLst>
          </p:cNvPr>
          <p:cNvSpPr/>
          <p:nvPr/>
        </p:nvSpPr>
        <p:spPr>
          <a:xfrm>
            <a:off x="12683266" y="7646719"/>
            <a:ext cx="1828800" cy="535259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7" name="Graphic 16" descr="Daily calendar with solid fill">
            <a:extLst>
              <a:ext uri="{FF2B5EF4-FFF2-40B4-BE49-F238E27FC236}">
                <a16:creationId xmlns:a16="http://schemas.microsoft.com/office/drawing/2014/main" id="{F6A1AFD1-2374-F04F-3B41-F7F46AE1BC2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0800000" flipV="1">
            <a:off x="9663791" y="2897386"/>
            <a:ext cx="914400" cy="669072"/>
          </a:xfrm>
          <a:prstGeom prst="rect">
            <a:avLst/>
          </a:prstGeom>
        </p:spPr>
      </p:pic>
      <p:pic>
        <p:nvPicPr>
          <p:cNvPr id="20" name="Graphic 19" descr="Lightbulb and gear with solid fill">
            <a:extLst>
              <a:ext uri="{FF2B5EF4-FFF2-40B4-BE49-F238E27FC236}">
                <a16:creationId xmlns:a16="http://schemas.microsoft.com/office/drawing/2014/main" id="{A92234CD-CA51-DD66-7853-313DE10036E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5504" y="2706821"/>
            <a:ext cx="914400" cy="914400"/>
          </a:xfrm>
          <a:prstGeom prst="rect">
            <a:avLst/>
          </a:prstGeom>
        </p:spPr>
      </p:pic>
      <p:pic>
        <p:nvPicPr>
          <p:cNvPr id="22" name="Graphic 21" descr="Robot with solid fill">
            <a:extLst>
              <a:ext uri="{FF2B5EF4-FFF2-40B4-BE49-F238E27FC236}">
                <a16:creationId xmlns:a16="http://schemas.microsoft.com/office/drawing/2014/main" id="{D6CFBF16-A0DD-AD2C-C75E-3F6E9BE9702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36052" y="2743200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510982" y="333488"/>
            <a:ext cx="11306294" cy="169386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4550"/>
              </a:lnSpc>
              <a:buNone/>
            </a:pPr>
            <a:r>
              <a:rPr lang="en-US" sz="365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Navigating Challenges: Drawbacks &amp; Showstoppers</a:t>
            </a:r>
            <a:endParaRPr lang="en-US" sz="3650" dirty="0"/>
          </a:p>
        </p:txBody>
      </p:sp>
      <p:sp>
        <p:nvSpPr>
          <p:cNvPr id="4" name="Text 1"/>
          <p:cNvSpPr/>
          <p:nvPr/>
        </p:nvSpPr>
        <p:spPr>
          <a:xfrm>
            <a:off x="510982" y="1731982"/>
            <a:ext cx="10241285" cy="11890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While SeismoCast offers significant advancements, we acknowledge the inherent complexities and potential limitations in earthquake prediction. Addressing these challenges is crucial for successful implementation and public trust.</a:t>
            </a:r>
            <a:endParaRPr lang="en-US" sz="1350" dirty="0"/>
          </a:p>
        </p:txBody>
      </p:sp>
      <p:sp>
        <p:nvSpPr>
          <p:cNvPr id="5" name="Text 2"/>
          <p:cNvSpPr/>
          <p:nvPr/>
        </p:nvSpPr>
        <p:spPr>
          <a:xfrm>
            <a:off x="510982" y="2840019"/>
            <a:ext cx="5783587" cy="72431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80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Key Considerations</a:t>
            </a:r>
            <a:endParaRPr lang="en-US" sz="1800" dirty="0"/>
          </a:p>
        </p:txBody>
      </p:sp>
      <p:sp>
        <p:nvSpPr>
          <p:cNvPr id="6" name="Text 3"/>
          <p:cNvSpPr/>
          <p:nvPr/>
        </p:nvSpPr>
        <p:spPr>
          <a:xfrm>
            <a:off x="949361" y="3499285"/>
            <a:ext cx="10594845" cy="3618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600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Data Quality Dependency:</a:t>
            </a:r>
            <a:r>
              <a:rPr lang="en-US" sz="16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The accuracy of predictions relies heavily on the quality and consistency of real-time seismic data feeds.</a:t>
            </a:r>
            <a:endParaRPr lang="en-US" sz="1600" dirty="0"/>
          </a:p>
        </p:txBody>
      </p:sp>
      <p:sp>
        <p:nvSpPr>
          <p:cNvPr id="7" name="Text 4"/>
          <p:cNvSpPr/>
          <p:nvPr/>
        </p:nvSpPr>
        <p:spPr>
          <a:xfrm>
            <a:off x="949361" y="4142574"/>
            <a:ext cx="10119007" cy="9923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600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Seismic Anomaly Sensitivity:</a:t>
            </a:r>
            <a:r>
              <a:rPr lang="en-US" sz="16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Unforeseen seismic anomalies or unique geological events could potentially affect prediction accuracy and model stability</a:t>
            </a:r>
            <a:r>
              <a:rPr lang="en-US" sz="13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  <a:endParaRPr lang="en-US" sz="1350" dirty="0"/>
          </a:p>
        </p:txBody>
      </p:sp>
      <p:sp>
        <p:nvSpPr>
          <p:cNvPr id="8" name="Text 5"/>
          <p:cNvSpPr/>
          <p:nvPr/>
        </p:nvSpPr>
        <p:spPr>
          <a:xfrm>
            <a:off x="949362" y="5036260"/>
            <a:ext cx="9963022" cy="114872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600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Integration Hurdles:</a:t>
            </a:r>
            <a:r>
              <a:rPr lang="en-US" sz="16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Successful deployment requires seamless integration with existing national geological data centers and their diverse systems</a:t>
            </a:r>
            <a:r>
              <a:rPr lang="en-US" sz="13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.</a:t>
            </a:r>
          </a:p>
          <a:p>
            <a:pPr marL="342900" indent="-342900" algn="l">
              <a:lnSpc>
                <a:spcPts val="2200"/>
              </a:lnSpc>
              <a:buSzPct val="100000"/>
              <a:buChar char="•"/>
            </a:pPr>
            <a:endParaRPr lang="en-US" sz="1350" dirty="0">
              <a:solidFill>
                <a:srgbClr val="FFE5E5"/>
              </a:solidFill>
              <a:latin typeface="DM Sans" pitchFamily="34" charset="0"/>
            </a:endParaRPr>
          </a:p>
          <a:p>
            <a:pPr marL="342900" indent="-342900" algn="l">
              <a:lnSpc>
                <a:spcPts val="2200"/>
              </a:lnSpc>
              <a:buSzPct val="100000"/>
              <a:buChar char="•"/>
            </a:pP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949360" y="6028620"/>
            <a:ext cx="10119008" cy="16674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200"/>
              </a:lnSpc>
              <a:buSzPct val="100000"/>
              <a:buChar char="•"/>
            </a:pPr>
            <a:r>
              <a:rPr lang="en-US" sz="1600" b="1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Continuous Model Retraining:</a:t>
            </a:r>
            <a:r>
              <a:rPr lang="en-US" sz="16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The machine learning model will require periodic retraining and fine-tuning as new earthquake data becomes available to maintain optimal performance.</a:t>
            </a:r>
            <a:endParaRPr lang="en-US" sz="1600" dirty="0"/>
          </a:p>
        </p:txBody>
      </p:sp>
      <p:sp>
        <p:nvSpPr>
          <p:cNvPr id="10" name="Text 7"/>
          <p:cNvSpPr/>
          <p:nvPr/>
        </p:nvSpPr>
        <p:spPr>
          <a:xfrm>
            <a:off x="574189" y="6375268"/>
            <a:ext cx="7387814" cy="110533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>
              <a:lnSpc>
                <a:spcPts val="2200"/>
              </a:lnSpc>
              <a:buSzPct val="100000"/>
            </a:pPr>
            <a:endParaRPr lang="en-US" sz="1350" dirty="0"/>
          </a:p>
        </p:txBody>
      </p:sp>
      <p:sp>
        <p:nvSpPr>
          <p:cNvPr id="11" name="Shape 8"/>
          <p:cNvSpPr/>
          <p:nvPr/>
        </p:nvSpPr>
        <p:spPr>
          <a:xfrm>
            <a:off x="493508" y="3499284"/>
            <a:ext cx="45719" cy="3618549"/>
          </a:xfrm>
          <a:prstGeom prst="rect">
            <a:avLst/>
          </a:prstGeom>
          <a:solidFill>
            <a:srgbClr val="C91313"/>
          </a:solidFill>
          <a:ln/>
        </p:spPr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67B3CAF-CAA8-B90D-D88E-6CD738FD426F}"/>
              </a:ext>
            </a:extLst>
          </p:cNvPr>
          <p:cNvSpPr/>
          <p:nvPr/>
        </p:nvSpPr>
        <p:spPr>
          <a:xfrm>
            <a:off x="0" y="7563635"/>
            <a:ext cx="14584681" cy="64545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58309" y="785308"/>
            <a:ext cx="5477232" cy="8821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4900"/>
              </a:lnSpc>
              <a:buNone/>
            </a:pPr>
            <a:r>
              <a:rPr lang="en-US" sz="3900" dirty="0">
                <a:solidFill>
                  <a:srgbClr val="FAEBEB"/>
                </a:solidFill>
                <a:latin typeface="Dela Gothic One" pitchFamily="34" charset="0"/>
                <a:ea typeface="Dela Gothic One" pitchFamily="34" charset="-122"/>
                <a:cs typeface="Dela Gothic One" pitchFamily="34" charset="-120"/>
              </a:rPr>
              <a:t>SeismoCast Team</a:t>
            </a:r>
            <a:endParaRPr lang="en-US" sz="3900" dirty="0"/>
          </a:p>
        </p:txBody>
      </p:sp>
      <p:sp>
        <p:nvSpPr>
          <p:cNvPr id="3" name="Text 1"/>
          <p:cNvSpPr/>
          <p:nvPr/>
        </p:nvSpPr>
        <p:spPr>
          <a:xfrm>
            <a:off x="570155" y="1861073"/>
            <a:ext cx="13301936" cy="481942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350"/>
              </a:lnSpc>
              <a:buNone/>
            </a:pPr>
            <a:r>
              <a:rPr lang="en-US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Our team comprises dedicated undergraduate and passionate about leveraging AI for societal impact. We bring together diverse skills in machine learning, data science, and software development to make SeismoCast a reality.  </a:t>
            </a:r>
          </a:p>
          <a:p>
            <a:pPr marL="0" indent="0" algn="l">
              <a:lnSpc>
                <a:spcPts val="2350"/>
              </a:lnSpc>
              <a:buNone/>
            </a:pPr>
            <a:endParaRPr lang="en-US" sz="1450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0" indent="0" algn="l">
              <a:lnSpc>
                <a:spcPts val="2350"/>
              </a:lnSpc>
              <a:buNone/>
            </a:pPr>
            <a:endParaRPr lang="en-US" sz="1450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0" indent="0" algn="l">
              <a:lnSpc>
                <a:spcPts val="2350"/>
              </a:lnSpc>
              <a:buNone/>
            </a:pPr>
            <a:endParaRPr lang="en-US" sz="1450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0" indent="0" algn="l">
              <a:lnSpc>
                <a:spcPts val="2350"/>
              </a:lnSpc>
              <a:buNone/>
            </a:pPr>
            <a:r>
              <a:rPr lang="en-US" sz="145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          </a:t>
            </a:r>
            <a:r>
              <a:rPr lang="en-US" sz="28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Pulastya</a:t>
            </a:r>
            <a:r>
              <a:rPr lang="en-US" sz="16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 </a:t>
            </a:r>
            <a:r>
              <a:rPr lang="en-US" sz="28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Bhagwat   (+91 9892350078)</a:t>
            </a:r>
          </a:p>
          <a:p>
            <a:pPr marL="0" indent="0" algn="l">
              <a:lnSpc>
                <a:spcPts val="2350"/>
              </a:lnSpc>
              <a:buNone/>
            </a:pPr>
            <a:endParaRPr lang="en-US" sz="1600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>
              <a:lnSpc>
                <a:spcPts val="2350"/>
              </a:lnSpc>
            </a:pPr>
            <a:r>
              <a:rPr lang="en-US" sz="16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         </a:t>
            </a:r>
            <a:r>
              <a:rPr lang="en-US" sz="2800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Vaidant</a:t>
            </a:r>
            <a:r>
              <a:rPr lang="en-US" sz="28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</a:t>
            </a:r>
            <a:r>
              <a:rPr lang="en-US" sz="2800" dirty="0" err="1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Chouksey</a:t>
            </a:r>
            <a:r>
              <a:rPr lang="en-US" sz="28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 (+91 7225054021)</a:t>
            </a:r>
          </a:p>
          <a:p>
            <a:pPr>
              <a:lnSpc>
                <a:spcPts val="2350"/>
              </a:lnSpc>
            </a:pPr>
            <a:endParaRPr lang="en-US" sz="1600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>
              <a:lnSpc>
                <a:spcPts val="2350"/>
              </a:lnSpc>
            </a:pPr>
            <a:r>
              <a:rPr lang="en-US" sz="32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    </a:t>
            </a:r>
            <a:r>
              <a:rPr lang="en-US" sz="28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Prerna Pandey         (+91 6260842973)</a:t>
            </a:r>
          </a:p>
          <a:p>
            <a:pPr>
              <a:lnSpc>
                <a:spcPts val="2350"/>
              </a:lnSpc>
            </a:pPr>
            <a:endParaRPr lang="en-US" sz="2800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>
              <a:lnSpc>
                <a:spcPts val="2350"/>
              </a:lnSpc>
            </a:pPr>
            <a:r>
              <a:rPr lang="en-US" sz="32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     </a:t>
            </a:r>
            <a:r>
              <a:rPr lang="en-US" sz="2800" dirty="0">
                <a:solidFill>
                  <a:srgbClr val="FFE5E5"/>
                </a:solidFill>
                <a:latin typeface="DM Sans" pitchFamily="34" charset="0"/>
                <a:ea typeface="DM Sans" pitchFamily="34" charset="-122"/>
                <a:cs typeface="DM Sans" pitchFamily="34" charset="-120"/>
              </a:rPr>
              <a:t>Priyal Saxena           (+91 9893947425)</a:t>
            </a:r>
            <a:endParaRPr lang="en-US" sz="3200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0" indent="0" algn="l">
              <a:lnSpc>
                <a:spcPts val="2350"/>
              </a:lnSpc>
              <a:buNone/>
            </a:pPr>
            <a:endParaRPr lang="en-US" sz="1450" dirty="0">
              <a:solidFill>
                <a:srgbClr val="FFE5E5"/>
              </a:solidFill>
              <a:latin typeface="DM Sans" pitchFamily="34" charset="0"/>
              <a:ea typeface="DM Sans" pitchFamily="34" charset="-122"/>
              <a:cs typeface="DM Sans" pitchFamily="34" charset="-120"/>
            </a:endParaRPr>
          </a:p>
          <a:p>
            <a:pPr marL="0" indent="0" algn="l">
              <a:lnSpc>
                <a:spcPts val="2350"/>
              </a:lnSpc>
              <a:buNone/>
            </a:pPr>
            <a:endParaRPr lang="en-US" sz="1450" dirty="0">
              <a:solidFill>
                <a:srgbClr val="FFE5E5"/>
              </a:solidFill>
              <a:latin typeface="DM Sans" pitchFamily="34" charset="0"/>
            </a:endParaRPr>
          </a:p>
          <a:p>
            <a:pPr marL="0" indent="0" algn="l">
              <a:lnSpc>
                <a:spcPts val="2350"/>
              </a:lnSpc>
              <a:buNone/>
            </a:pPr>
            <a:endParaRPr lang="en-US" sz="1450" dirty="0">
              <a:solidFill>
                <a:srgbClr val="FFE5E5"/>
              </a:solidFill>
              <a:latin typeface="DM Sans" pitchFamily="34" charset="0"/>
            </a:endParaRPr>
          </a:p>
          <a:p>
            <a:pPr marL="0" indent="0" algn="l">
              <a:lnSpc>
                <a:spcPts val="2350"/>
              </a:lnSpc>
              <a:buNone/>
            </a:pPr>
            <a:endParaRPr lang="en-US" sz="1450" dirty="0">
              <a:solidFill>
                <a:srgbClr val="FFE5E5"/>
              </a:solidFill>
              <a:latin typeface="DM Sans" pitchFamily="34" charset="0"/>
            </a:endParaRPr>
          </a:p>
          <a:p>
            <a:pPr marL="0" indent="0" algn="l">
              <a:lnSpc>
                <a:spcPts val="2350"/>
              </a:lnSpc>
              <a:buNone/>
            </a:pPr>
            <a:endParaRPr lang="en-US" sz="145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EFD7A91-7CF4-7DAB-F39E-9AC3CF314EAA}"/>
              </a:ext>
            </a:extLst>
          </p:cNvPr>
          <p:cNvSpPr/>
          <p:nvPr/>
        </p:nvSpPr>
        <p:spPr>
          <a:xfrm>
            <a:off x="86061" y="7691718"/>
            <a:ext cx="14426005" cy="441063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Graphic 4" descr="Chevron arrows with solid fill">
            <a:extLst>
              <a:ext uri="{FF2B5EF4-FFF2-40B4-BE49-F238E27FC236}">
                <a16:creationId xmlns:a16="http://schemas.microsoft.com/office/drawing/2014/main" id="{C76CC608-DB42-2094-3F4D-EF8A0DAC3D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155" y="3261731"/>
            <a:ext cx="497239" cy="546410"/>
          </a:xfrm>
          <a:prstGeom prst="rect">
            <a:avLst/>
          </a:prstGeom>
        </p:spPr>
      </p:pic>
      <p:pic>
        <p:nvPicPr>
          <p:cNvPr id="6" name="Graphic 5" descr="Chevron arrows with solid fill">
            <a:extLst>
              <a:ext uri="{FF2B5EF4-FFF2-40B4-BE49-F238E27FC236}">
                <a16:creationId xmlns:a16="http://schemas.microsoft.com/office/drawing/2014/main" id="{9312B4B4-4A5A-273B-0471-C2C8B2E158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73" y="3831832"/>
            <a:ext cx="497239" cy="546410"/>
          </a:xfrm>
          <a:prstGeom prst="rect">
            <a:avLst/>
          </a:prstGeom>
        </p:spPr>
      </p:pic>
      <p:pic>
        <p:nvPicPr>
          <p:cNvPr id="7" name="Graphic 6" descr="Chevron arrows with solid fill">
            <a:extLst>
              <a:ext uri="{FF2B5EF4-FFF2-40B4-BE49-F238E27FC236}">
                <a16:creationId xmlns:a16="http://schemas.microsoft.com/office/drawing/2014/main" id="{C6B88C05-5460-61DA-FA6A-B7ACDE989E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0154" y="4424705"/>
            <a:ext cx="497239" cy="546410"/>
          </a:xfrm>
          <a:prstGeom prst="rect">
            <a:avLst/>
          </a:prstGeom>
        </p:spPr>
      </p:pic>
      <p:pic>
        <p:nvPicPr>
          <p:cNvPr id="8" name="Graphic 7" descr="Chevron arrows with solid fill">
            <a:extLst>
              <a:ext uri="{FF2B5EF4-FFF2-40B4-BE49-F238E27FC236}">
                <a16:creationId xmlns:a16="http://schemas.microsoft.com/office/drawing/2014/main" id="{D335A21A-5629-635C-4C52-C9F41D8FA0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71173" y="5017578"/>
            <a:ext cx="497239" cy="54641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58;p9">
            <a:extLst>
              <a:ext uri="{FF2B5EF4-FFF2-40B4-BE49-F238E27FC236}">
                <a16:creationId xmlns:a16="http://schemas.microsoft.com/office/drawing/2014/main" id="{88A7026F-2C2E-C849-19DA-AC0E8BAD4D7B}"/>
              </a:ext>
            </a:extLst>
          </p:cNvPr>
          <p:cNvSpPr txBox="1"/>
          <p:nvPr/>
        </p:nvSpPr>
        <p:spPr>
          <a:xfrm>
            <a:off x="1807285" y="451821"/>
            <a:ext cx="11409777" cy="67299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ctr" rtl="0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14" b="1" i="0" u="none" strike="noStrike" cap="none" dirty="0">
                <a:solidFill>
                  <a:srgbClr val="FFFFFF"/>
                </a:solidFill>
                <a:latin typeface="Playfair Display"/>
                <a:ea typeface="Playfair Display"/>
                <a:cs typeface="Playfair Display"/>
                <a:sym typeface="Playfair Display"/>
              </a:rPr>
              <a:t>Thank you</a:t>
            </a:r>
            <a:endParaRPr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EF32FD7-A6F2-92BA-3664-AA2346577B38}"/>
              </a:ext>
            </a:extLst>
          </p:cNvPr>
          <p:cNvSpPr/>
          <p:nvPr/>
        </p:nvSpPr>
        <p:spPr>
          <a:xfrm>
            <a:off x="43030" y="7584140"/>
            <a:ext cx="14544339" cy="559398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3222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3306</TotalTime>
  <Words>712</Words>
  <Application>Microsoft Office PowerPoint</Application>
  <PresentationFormat>Custom</PresentationFormat>
  <Paragraphs>69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DM Sans</vt:lpstr>
      <vt:lpstr>Playfair Display</vt:lpstr>
      <vt:lpstr>Arial</vt:lpstr>
      <vt:lpstr>Dela Gothic One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PRERNA PANDEY</dc:creator>
  <cp:lastModifiedBy>Pulastya Bhagwat</cp:lastModifiedBy>
  <cp:revision>13</cp:revision>
  <dcterms:created xsi:type="dcterms:W3CDTF">2025-06-29T17:55:28Z</dcterms:created>
  <dcterms:modified xsi:type="dcterms:W3CDTF">2025-07-04T23:58:40Z</dcterms:modified>
</cp:coreProperties>
</file>