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6.xml"/><Relationship Id="rId22" Type="http://schemas.openxmlformats.org/officeDocument/2006/relationships/font" Target="fonts/ArialNarrow-boldItalic.fntdata"/><Relationship Id="rId10" Type="http://schemas.openxmlformats.org/officeDocument/2006/relationships/slide" Target="slides/slide5.xml"/><Relationship Id="rId21" Type="http://schemas.openxmlformats.org/officeDocument/2006/relationships/font" Target="fonts/ArialNarrow-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f582e58af_0_2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f582e58af_0_24: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8" name="Google Shape;158;g32f582e58af_0_24: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f582e58af_0_3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f582e58af_0_31: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5" name="Google Shape;165;g32f582e58af_0_31: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f582e58af_0_3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2f582e58af_0_38: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2" name="Google Shape;172;g32f582e58af_0_38: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8" name="Google Shape;178;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3" name="Google Shape;103;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1" name="Google Shape;111;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9" name="Google Shape;119;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7" name="Google Shape;127;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f582e58af_0_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f582e58af_0_1: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7" name="Google Shape;137;g32f582e58af_0_1: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f582e58af_0_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f582e58af_0_8: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4" name="Google Shape;144;g32f582e58af_0_8: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f582e58af_0_1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f582e58af_0_17: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1" name="Google Shape;151;g32f582e58af_0_17: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1424334" y="252744"/>
            <a:ext cx="9773586" cy="1397000"/>
          </a:xfrm>
          <a:prstGeom prst="rect">
            <a:avLst/>
          </a:prstGeom>
          <a:noFill/>
          <a:ln>
            <a:noFill/>
          </a:ln>
        </p:spPr>
        <p:txBody>
          <a:bodyPr anchorCtr="0" anchor="ctr" bIns="0" lIns="0" spcFirstLastPara="1" rIns="0" wrap="square" tIns="12700">
            <a:spAutoFit/>
          </a:bodyPr>
          <a:lstStyle/>
          <a:p>
            <a:pPr indent="-692785" lvl="0" marL="704850" marR="5080" rtl="0" algn="ctr">
              <a:lnSpc>
                <a:spcPct val="100000"/>
              </a:lnSpc>
              <a:spcBef>
                <a:spcPts val="0"/>
              </a:spcBef>
              <a:spcAft>
                <a:spcPts val="0"/>
              </a:spcAft>
              <a:buClr>
                <a:srgbClr val="FF0000"/>
              </a:buClr>
              <a:buSzPts val="2400"/>
              <a:buFont typeface="Times New Roman"/>
              <a:buNone/>
            </a:pPr>
            <a:r>
              <a:rPr b="1" lang="en-US" sz="2400">
                <a:solidFill>
                  <a:srgbClr val="FF0000"/>
                </a:solidFill>
                <a:latin typeface="Times New Roman"/>
                <a:ea typeface="Times New Roman"/>
                <a:cs typeface="Times New Roman"/>
                <a:sym typeface="Times New Roman"/>
              </a:rPr>
              <a:t>  MALLA REDDY COLLEGE OF ENGINEERING &amp; TECHNOLOGY</a:t>
            </a:r>
            <a:br>
              <a:rPr b="1" lang="en-US" sz="2400">
                <a:latin typeface="Times New Roman"/>
                <a:ea typeface="Times New Roman"/>
                <a:cs typeface="Times New Roman"/>
                <a:sym typeface="Times New Roman"/>
              </a:rPr>
            </a:br>
            <a:r>
              <a:rPr b="1" lang="en-US" sz="2000">
                <a:latin typeface="Times New Roman"/>
                <a:ea typeface="Times New Roman"/>
                <a:cs typeface="Times New Roman"/>
                <a:sym typeface="Times New Roman"/>
              </a:rPr>
              <a:t> </a:t>
            </a:r>
            <a:r>
              <a:rPr lang="en-US" sz="2000">
                <a:solidFill>
                  <a:srgbClr val="2F5496"/>
                </a:solidFill>
                <a:latin typeface="Times New Roman"/>
                <a:ea typeface="Times New Roman"/>
                <a:cs typeface="Times New Roman"/>
                <a:sym typeface="Times New Roman"/>
              </a:rPr>
              <a:t>(Autonomous Institution – UGC, Govt. of India)</a:t>
            </a:r>
            <a:br>
              <a:rPr lang="en-US" sz="2000">
                <a:latin typeface="Times New Roman"/>
                <a:ea typeface="Times New Roman"/>
                <a:cs typeface="Times New Roman"/>
                <a:sym typeface="Times New Roman"/>
              </a:rPr>
            </a:br>
            <a:r>
              <a:rPr lang="en-US" sz="2800">
                <a:latin typeface="Times New Roman"/>
                <a:ea typeface="Times New Roman"/>
                <a:cs typeface="Times New Roman"/>
                <a:sym typeface="Times New Roman"/>
              </a:rPr>
              <a:t> </a:t>
            </a:r>
            <a:br>
              <a:rPr lang="en-US" sz="2800">
                <a:latin typeface="Times New Roman"/>
                <a:ea typeface="Times New Roman"/>
                <a:cs typeface="Times New Roman"/>
                <a:sym typeface="Times New Roman"/>
              </a:rPr>
            </a:br>
            <a:r>
              <a:rPr b="1" lang="en-US" sz="2000">
                <a:latin typeface="Times New Roman"/>
                <a:ea typeface="Times New Roman"/>
                <a:cs typeface="Times New Roman"/>
                <a:sym typeface="Times New Roman"/>
              </a:rPr>
              <a:t>DEPARTMENT OF COMPUTER SCIENCE AND ENGINEERING</a:t>
            </a:r>
            <a:endParaRPr sz="2000"/>
          </a:p>
        </p:txBody>
      </p:sp>
      <p:sp>
        <p:nvSpPr>
          <p:cNvPr id="89" name="Google Shape;89;p13"/>
          <p:cNvSpPr txBox="1"/>
          <p:nvPr/>
        </p:nvSpPr>
        <p:spPr>
          <a:xfrm>
            <a:off x="1952509" y="2563890"/>
            <a:ext cx="8286900" cy="1490100"/>
          </a:xfrm>
          <a:prstGeom prst="rect">
            <a:avLst/>
          </a:prstGeom>
          <a:noFill/>
          <a:ln>
            <a:noFill/>
          </a:ln>
        </p:spPr>
        <p:txBody>
          <a:bodyPr anchorCtr="0" anchor="t" bIns="0" lIns="0" spcFirstLastPara="1" rIns="0" wrap="square" tIns="12700">
            <a:spAutoFit/>
          </a:bodyPr>
          <a:lstStyle/>
          <a:p>
            <a:pPr indent="0" lvl="0" marL="12700" marR="5080" rtl="0" algn="ctr">
              <a:spcBef>
                <a:spcPts val="0"/>
              </a:spcBef>
              <a:spcAft>
                <a:spcPts val="0"/>
              </a:spcAft>
              <a:buNone/>
            </a:pPr>
            <a:r>
              <a:rPr b="0" i="0" lang="en-US" sz="4800" u="none" cap="none" strike="noStrike">
                <a:solidFill>
                  <a:schemeClr val="dk1"/>
                </a:solidFill>
                <a:latin typeface="Calibri"/>
                <a:ea typeface="Calibri"/>
                <a:cs typeface="Calibri"/>
                <a:sym typeface="Calibri"/>
              </a:rPr>
              <a:t>C</a:t>
            </a:r>
            <a:r>
              <a:rPr b="0" i="0" lang="en-US" sz="4800" u="none" cap="none" strike="noStrike">
                <a:solidFill>
                  <a:schemeClr val="dk1"/>
                </a:solidFill>
                <a:latin typeface="Calibri"/>
                <a:ea typeface="Calibri"/>
                <a:cs typeface="Calibri"/>
                <a:sym typeface="Calibri"/>
              </a:rPr>
              <a:t>R</a:t>
            </a:r>
            <a:r>
              <a:rPr b="0" i="0" lang="en-US" sz="4800" u="none" cap="none" strike="noStrike">
                <a:solidFill>
                  <a:schemeClr val="dk1"/>
                </a:solidFill>
                <a:latin typeface="Calibri"/>
                <a:ea typeface="Calibri"/>
                <a:cs typeface="Calibri"/>
                <a:sym typeface="Calibri"/>
              </a:rPr>
              <a:t>EATING MULTI-COLORED LIGHTS USING ARDUINO </a:t>
            </a:r>
            <a:endParaRPr b="1" i="0" sz="1600" u="none" cap="none" strike="noStrike">
              <a:solidFill>
                <a:schemeClr val="dk1"/>
              </a:solidFill>
              <a:latin typeface="Calibri"/>
              <a:ea typeface="Calibri"/>
              <a:cs typeface="Calibri"/>
              <a:sym typeface="Calibri"/>
            </a:endParaRPr>
          </a:p>
        </p:txBody>
      </p:sp>
      <p:sp>
        <p:nvSpPr>
          <p:cNvPr id="90" name="Google Shape;90;p13"/>
          <p:cNvSpPr txBox="1"/>
          <p:nvPr/>
        </p:nvSpPr>
        <p:spPr>
          <a:xfrm>
            <a:off x="950549" y="4681915"/>
            <a:ext cx="2862172" cy="1117600"/>
          </a:xfrm>
          <a:prstGeom prst="rect">
            <a:avLst/>
          </a:prstGeom>
          <a:noFill/>
          <a:ln>
            <a:noFill/>
          </a:ln>
        </p:spPr>
        <p:txBody>
          <a:bodyPr anchorCtr="0" anchor="t" bIns="0" lIns="0" spcFirstLastPara="1" rIns="0" wrap="square" tIns="12700">
            <a:spAutoFit/>
          </a:bodyPr>
          <a:lstStyle/>
          <a:p>
            <a:pPr indent="0" lvl="0" marL="12700" marR="5080" rtl="0" algn="ctr">
              <a:spcBef>
                <a:spcPts val="0"/>
              </a:spcBef>
              <a:spcAft>
                <a:spcPts val="0"/>
              </a:spcAft>
              <a:buNone/>
            </a:pPr>
            <a:r>
              <a:rPr b="1" i="0" lang="en-US" sz="1800" u="none" cap="none" strike="noStrike">
                <a:solidFill>
                  <a:schemeClr val="dk1"/>
                </a:solidFill>
                <a:latin typeface="Calibri"/>
                <a:ea typeface="Calibri"/>
                <a:cs typeface="Calibri"/>
                <a:sym typeface="Calibri"/>
              </a:rPr>
              <a:t>Under the guidance of  </a:t>
            </a:r>
            <a:endParaRPr b="1" i="0" sz="1800" u="none" cap="none" strike="noStrike">
              <a:solidFill>
                <a:schemeClr val="dk1"/>
              </a:solidFill>
              <a:latin typeface="Calibri"/>
              <a:ea typeface="Calibri"/>
              <a:cs typeface="Calibri"/>
              <a:sym typeface="Calibri"/>
            </a:endParaRPr>
          </a:p>
          <a:p>
            <a:pPr indent="0" lvl="0" marL="12700" marR="5080" rtl="0" algn="ctr">
              <a:spcBef>
                <a:spcPts val="100"/>
              </a:spcBef>
              <a:spcAft>
                <a:spcPts val="0"/>
              </a:spcAft>
              <a:buNone/>
            </a:pPr>
            <a:r>
              <a:rPr b="1" i="0" lang="en-US" sz="1800" u="none" cap="none" strike="noStrike">
                <a:solidFill>
                  <a:schemeClr val="dk1"/>
                </a:solidFill>
                <a:latin typeface="Calibri"/>
                <a:ea typeface="Calibri"/>
                <a:cs typeface="Calibri"/>
                <a:sym typeface="Calibri"/>
              </a:rPr>
              <a:t>MS.R.SUJATHA</a:t>
            </a:r>
            <a:endParaRPr/>
          </a:p>
          <a:p>
            <a:pPr indent="0" lvl="0" marL="12700" marR="5080" rtl="0" algn="ctr">
              <a:spcBef>
                <a:spcPts val="100"/>
              </a:spcBef>
              <a:spcAft>
                <a:spcPts val="0"/>
              </a:spcAft>
              <a:buNone/>
            </a:pPr>
            <a:r>
              <a:rPr b="1" i="0" lang="en-US" sz="1800" u="none" cap="none" strike="noStrike">
                <a:solidFill>
                  <a:schemeClr val="dk1"/>
                </a:solidFill>
                <a:latin typeface="Calibri"/>
                <a:ea typeface="Calibri"/>
                <a:cs typeface="Calibri"/>
                <a:sym typeface="Calibri"/>
              </a:rPr>
              <a:t>Assistant professor</a:t>
            </a:r>
            <a:endParaRPr b="0" i="0" sz="1800" u="none" cap="none" strike="noStrike">
              <a:solidFill>
                <a:schemeClr val="dk1"/>
              </a:solidFill>
              <a:latin typeface="Calibri"/>
              <a:ea typeface="Calibri"/>
              <a:cs typeface="Calibri"/>
              <a:sym typeface="Calibri"/>
            </a:endParaRPr>
          </a:p>
          <a:p>
            <a:pPr indent="0" lvl="0" marL="12700" marR="5080" rtl="0" algn="l">
              <a:spcBef>
                <a:spcPts val="10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91" name="Google Shape;91;p13"/>
          <p:cNvSpPr txBox="1"/>
          <p:nvPr/>
        </p:nvSpPr>
        <p:spPr>
          <a:xfrm>
            <a:off x="7924799" y="4681915"/>
            <a:ext cx="3928281" cy="1369477"/>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Batch No: C21</a:t>
            </a:r>
            <a:endParaRPr/>
          </a:p>
          <a:p>
            <a:pPr indent="0" lvl="0" marL="0" marR="0" rtl="0" algn="l">
              <a:lnSpc>
                <a:spcPct val="107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Pulavarthi Manoj Kumar (21N31A05J9)</a:t>
            </a:r>
            <a:endParaRPr b="0" i="0" sz="1800" u="none" cap="none" strike="noStrike">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Pothuganti Yugeshwar (22N35A05J8)</a:t>
            </a:r>
            <a:endParaRPr b="0" i="0" sz="1800" u="none" cap="none" strike="noStrike">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Nalla Abhinav (21N31A05F7)</a:t>
            </a:r>
            <a:endParaRPr b="0" i="0" sz="1800" u="none" cap="none" strike="noStrike">
              <a:solidFill>
                <a:schemeClr val="dk1"/>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257242" y="199869"/>
            <a:ext cx="1241357" cy="12567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ACTIVITY DIAGRAM</a:t>
            </a:r>
            <a:endParaRPr/>
          </a:p>
        </p:txBody>
      </p:sp>
      <p:pic>
        <p:nvPicPr>
          <p:cNvPr id="161" name="Google Shape;161;p22"/>
          <p:cNvPicPr preferRelativeResize="0"/>
          <p:nvPr/>
        </p:nvPicPr>
        <p:blipFill>
          <a:blip r:embed="rId3">
            <a:alphaModFix/>
          </a:blip>
          <a:stretch>
            <a:fillRect/>
          </a:stretch>
        </p:blipFill>
        <p:spPr>
          <a:xfrm>
            <a:off x="7173575" y="0"/>
            <a:ext cx="2379985"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SEQUENCE DIAGRAM</a:t>
            </a:r>
            <a:endParaRPr/>
          </a:p>
        </p:txBody>
      </p:sp>
      <p:pic>
        <p:nvPicPr>
          <p:cNvPr id="168" name="Google Shape;168;p23"/>
          <p:cNvPicPr preferRelativeResize="0"/>
          <p:nvPr/>
        </p:nvPicPr>
        <p:blipFill>
          <a:blip r:embed="rId3">
            <a:alphaModFix/>
          </a:blip>
          <a:stretch>
            <a:fillRect/>
          </a:stretch>
        </p:blipFill>
        <p:spPr>
          <a:xfrm>
            <a:off x="5992125" y="339763"/>
            <a:ext cx="5766588" cy="617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USE CASE DIAGRAM</a:t>
            </a:r>
            <a:endParaRPr/>
          </a:p>
        </p:txBody>
      </p:sp>
      <p:pic>
        <p:nvPicPr>
          <p:cNvPr id="175" name="Google Shape;175;p24"/>
          <p:cNvPicPr preferRelativeResize="0"/>
          <p:nvPr/>
        </p:nvPicPr>
        <p:blipFill>
          <a:blip r:embed="rId3">
            <a:alphaModFix/>
          </a:blip>
          <a:stretch>
            <a:fillRect/>
          </a:stretch>
        </p:blipFill>
        <p:spPr>
          <a:xfrm>
            <a:off x="5780752" y="0"/>
            <a:ext cx="6299123" cy="6857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5"/>
          <p:cNvPicPr preferRelativeResize="0"/>
          <p:nvPr/>
        </p:nvPicPr>
        <p:blipFill rotWithShape="1">
          <a:blip r:embed="rId3">
            <a:alphaModFix/>
          </a:blip>
          <a:srcRect b="0" l="0" r="0" t="0"/>
          <a:stretch/>
        </p:blipFill>
        <p:spPr>
          <a:xfrm>
            <a:off x="257242" y="199869"/>
            <a:ext cx="1241357" cy="1256754"/>
          </a:xfrm>
          <a:prstGeom prst="rect">
            <a:avLst/>
          </a:prstGeom>
          <a:noFill/>
          <a:ln>
            <a:noFill/>
          </a:ln>
        </p:spPr>
      </p:pic>
      <p:sp>
        <p:nvSpPr>
          <p:cNvPr id="181" name="Google Shape;181;p25"/>
          <p:cNvSpPr/>
          <p:nvPr/>
        </p:nvSpPr>
        <p:spPr>
          <a:xfrm>
            <a:off x="2522290" y="2921168"/>
            <a:ext cx="714742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a:solidFill>
                  <a:schemeClr val="dk1"/>
                </a:solidFill>
                <a:latin typeface="Times New Roman"/>
                <a:ea typeface="Times New Roman"/>
                <a:cs typeface="Times New Roman"/>
                <a:sym typeface="Times New Roman"/>
              </a:rPr>
              <a:t>THANK YOU</a:t>
            </a:r>
            <a:endParaRPr sz="6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22222"/>
              </a:buClr>
              <a:buSzPts val="4400"/>
              <a:buFont typeface="Times New Roman"/>
              <a:buNone/>
            </a:pPr>
            <a:r>
              <a:rPr b="1" i="0" lang="en-US">
                <a:solidFill>
                  <a:srgbClr val="222222"/>
                </a:solidFill>
                <a:latin typeface="Times New Roman"/>
                <a:ea typeface="Times New Roman"/>
                <a:cs typeface="Times New Roman"/>
                <a:sym typeface="Times New Roman"/>
              </a:rPr>
              <a:t>A</a:t>
            </a:r>
            <a:r>
              <a:rPr b="1" lang="en-US">
                <a:solidFill>
                  <a:srgbClr val="222222"/>
                </a:solidFill>
                <a:latin typeface="Times New Roman"/>
                <a:ea typeface="Times New Roman"/>
                <a:cs typeface="Times New Roman"/>
                <a:sym typeface="Times New Roman"/>
              </a:rPr>
              <a:t>BSTRACT</a:t>
            </a:r>
            <a:endParaRPr b="1" i="0">
              <a:solidFill>
                <a:srgbClr val="222222"/>
              </a:solidFill>
              <a:latin typeface="Times New Roman"/>
              <a:ea typeface="Times New Roman"/>
              <a:cs typeface="Times New Roman"/>
              <a:sym typeface="Times New Roman"/>
            </a:endParaRPr>
          </a:p>
        </p:txBody>
      </p:sp>
      <p:pic>
        <p:nvPicPr>
          <p:cNvPr id="98" name="Google Shape;98;p14"/>
          <p:cNvPicPr preferRelativeResize="0"/>
          <p:nvPr/>
        </p:nvPicPr>
        <p:blipFill rotWithShape="1">
          <a:blip r:embed="rId3">
            <a:alphaModFix/>
          </a:blip>
          <a:srcRect b="0" l="0" r="0" t="0"/>
          <a:stretch/>
        </p:blipFill>
        <p:spPr>
          <a:xfrm>
            <a:off x="257243" y="199869"/>
            <a:ext cx="1106774" cy="1256754"/>
          </a:xfrm>
          <a:prstGeom prst="rect">
            <a:avLst/>
          </a:prstGeom>
          <a:noFill/>
          <a:ln>
            <a:noFill/>
          </a:ln>
        </p:spPr>
      </p:pic>
      <p:pic>
        <p:nvPicPr>
          <p:cNvPr id="99" name="Google Shape;99;p14"/>
          <p:cNvPicPr preferRelativeResize="0"/>
          <p:nvPr/>
        </p:nvPicPr>
        <p:blipFill rotWithShape="1">
          <a:blip r:embed="rId3">
            <a:alphaModFix/>
          </a:blip>
          <a:srcRect b="0" l="0" r="0" t="0"/>
          <a:stretch/>
        </p:blipFill>
        <p:spPr>
          <a:xfrm>
            <a:off x="257242" y="199869"/>
            <a:ext cx="1241357" cy="1256754"/>
          </a:xfrm>
          <a:prstGeom prst="rect">
            <a:avLst/>
          </a:prstGeom>
          <a:noFill/>
          <a:ln>
            <a:noFill/>
          </a:ln>
        </p:spPr>
      </p:pic>
      <p:sp>
        <p:nvSpPr>
          <p:cNvPr id="100" name="Google Shape;100;p14"/>
          <p:cNvSpPr/>
          <p:nvPr/>
        </p:nvSpPr>
        <p:spPr>
          <a:xfrm>
            <a:off x="838199" y="1709061"/>
            <a:ext cx="10748749" cy="440120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The project "Creating Multi-colored Lights using RGB LED and Arduino" explores the integration of micro-controller technology with RGB LED systems to produce a versatile and cost-effective lighting solution. By leveraging the Arduino platform, this project demonstrates how precise control of red, green, and blue light-emitting diodes can generate a vast spectrum of colors through additive color mixing. The Arduino microcontroller enables dynamic programming of LED behaviour, including color transitions, intensity modulation, and interactive features, making it ideal for applications ranging from decorative lighting to educational demonstrations.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5"/>
          <p:cNvPicPr preferRelativeResize="0"/>
          <p:nvPr/>
        </p:nvPicPr>
        <p:blipFill rotWithShape="1">
          <a:blip r:embed="rId3">
            <a:alphaModFix/>
          </a:blip>
          <a:srcRect b="0" l="0" r="0" t="0"/>
          <a:stretch/>
        </p:blipFill>
        <p:spPr>
          <a:xfrm>
            <a:off x="257243" y="199869"/>
            <a:ext cx="1106774" cy="1256754"/>
          </a:xfrm>
          <a:prstGeom prst="rect">
            <a:avLst/>
          </a:prstGeom>
          <a:noFill/>
          <a:ln>
            <a:noFill/>
          </a:ln>
        </p:spPr>
      </p:pic>
      <p:sp>
        <p:nvSpPr>
          <p:cNvPr id="106" name="Google Shape;106;p15"/>
          <p:cNvSpPr txBox="1"/>
          <p:nvPr/>
        </p:nvSpPr>
        <p:spPr>
          <a:xfrm>
            <a:off x="3776621" y="529653"/>
            <a:ext cx="609463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rgbClr val="222222"/>
                </a:solidFill>
                <a:latin typeface="Times New Roman"/>
                <a:ea typeface="Times New Roman"/>
                <a:cs typeface="Times New Roman"/>
                <a:sym typeface="Times New Roman"/>
              </a:rPr>
              <a:t>INTRODUCTION</a:t>
            </a:r>
            <a:endParaRPr b="1" sz="4400">
              <a:solidFill>
                <a:schemeClr val="dk1"/>
              </a:solidFill>
              <a:latin typeface="Times New Roman"/>
              <a:ea typeface="Times New Roman"/>
              <a:cs typeface="Times New Roman"/>
              <a:sym typeface="Times New Roman"/>
            </a:endParaRPr>
          </a:p>
        </p:txBody>
      </p:sp>
      <p:sp>
        <p:nvSpPr>
          <p:cNvPr id="107" name="Google Shape;107;p15"/>
          <p:cNvSpPr/>
          <p:nvPr/>
        </p:nvSpPr>
        <p:spPr>
          <a:xfrm>
            <a:off x="810630" y="1544309"/>
            <a:ext cx="10784092" cy="43993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Creating multi-colored light using Arduino is an exciting project that leverages the power of RGB LEDs and the versatility of Arduino microcontrollers. By combining red, green, and blue LEDs, users can create a wide spectrum of colors through digital control. This project typically involves programming the Arduino to control the brightness of each color channel, allowing for smooth transitions and dynamic light effects. It's an excellent introduction to both electronics and programming, offering hands-on experience in working with circuits, sensors, and coding to manipulate light for creative and practical applications.</a:t>
            </a:r>
            <a:endParaRPr/>
          </a:p>
        </p:txBody>
      </p:sp>
      <p:pic>
        <p:nvPicPr>
          <p:cNvPr id="108" name="Google Shape;108;p15"/>
          <p:cNvPicPr preferRelativeResize="0"/>
          <p:nvPr/>
        </p:nvPicPr>
        <p:blipFill rotWithShape="1">
          <a:blip r:embed="rId3">
            <a:alphaModFix/>
          </a:blip>
          <a:srcRect b="0" l="0" r="0" t="0"/>
          <a:stretch/>
        </p:blipFill>
        <p:spPr>
          <a:xfrm>
            <a:off x="257242" y="199869"/>
            <a:ext cx="1241357" cy="12567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22222"/>
              </a:buClr>
              <a:buSzPts val="4400"/>
              <a:buFont typeface="Times New Roman"/>
              <a:buNone/>
            </a:pPr>
            <a:r>
              <a:rPr b="1" i="0" lang="en-US">
                <a:solidFill>
                  <a:srgbClr val="222222"/>
                </a:solidFill>
                <a:latin typeface="Times New Roman"/>
                <a:ea typeface="Times New Roman"/>
                <a:cs typeface="Times New Roman"/>
                <a:sym typeface="Times New Roman"/>
              </a:rPr>
              <a:t>EXISTING SYSTEM</a:t>
            </a:r>
            <a:endParaRPr b="1"/>
          </a:p>
        </p:txBody>
      </p:sp>
      <p:sp>
        <p:nvSpPr>
          <p:cNvPr id="114" name="Google Shape;114;p16"/>
          <p:cNvSpPr txBox="1"/>
          <p:nvPr>
            <p:ph idx="1" type="body"/>
          </p:nvPr>
        </p:nvSpPr>
        <p:spPr>
          <a:xfrm>
            <a:off x="877920" y="1906602"/>
            <a:ext cx="10695381" cy="3044795"/>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Traditional lighting systems often rely on simple, single-color LEDs or mechanical switches, providing limited control over lighting color or effects. </a:t>
            </a:r>
            <a:endParaRPr/>
          </a:p>
          <a:p>
            <a:pPr indent="-228600" lvl="0" marL="228600" rtl="0" algn="just">
              <a:lnSpc>
                <a:spcPct val="90000"/>
              </a:lnSpc>
              <a:spcBef>
                <a:spcPts val="1000"/>
              </a:spcBef>
              <a:spcAft>
                <a:spcPts val="0"/>
              </a:spcAft>
              <a:buClr>
                <a:schemeClr val="dk1"/>
              </a:buClr>
              <a:buSzPts val="2800"/>
              <a:buChar char="•"/>
            </a:pPr>
            <a:r>
              <a:rPr lang="en-US"/>
              <a:t>These systems typically require manual adjustments for brightness and color, and their functionality is static, offering no flexibility for dynamic or customizable light patterns. </a:t>
            </a:r>
            <a:endParaRPr/>
          </a:p>
          <a:p>
            <a:pPr indent="-228600" lvl="0" marL="228600" rtl="0" algn="just">
              <a:lnSpc>
                <a:spcPct val="90000"/>
              </a:lnSpc>
              <a:spcBef>
                <a:spcPts val="1000"/>
              </a:spcBef>
              <a:spcAft>
                <a:spcPts val="0"/>
              </a:spcAft>
              <a:buClr>
                <a:schemeClr val="dk1"/>
              </a:buClr>
              <a:buSzPts val="2800"/>
              <a:buChar char="•"/>
            </a:pPr>
            <a:r>
              <a:rPr lang="en-US"/>
              <a:t>Additionally, such systems lack integration with modern technologies like sensors or smart devices, limiting their adaptability and user interaction.</a:t>
            </a:r>
            <a:endParaRPr/>
          </a:p>
        </p:txBody>
      </p:sp>
      <p:pic>
        <p:nvPicPr>
          <p:cNvPr id="115" name="Google Shape;115;p16"/>
          <p:cNvPicPr preferRelativeResize="0"/>
          <p:nvPr/>
        </p:nvPicPr>
        <p:blipFill rotWithShape="1">
          <a:blip r:embed="rId3">
            <a:alphaModFix/>
          </a:blip>
          <a:srcRect b="0" l="0" r="0" t="0"/>
          <a:stretch/>
        </p:blipFill>
        <p:spPr>
          <a:xfrm>
            <a:off x="257243" y="199869"/>
            <a:ext cx="1106774" cy="1256754"/>
          </a:xfrm>
          <a:prstGeom prst="rect">
            <a:avLst/>
          </a:prstGeom>
          <a:noFill/>
          <a:ln>
            <a:noFill/>
          </a:ln>
        </p:spPr>
      </p:pic>
      <p:pic>
        <p:nvPicPr>
          <p:cNvPr id="116" name="Google Shape;116;p16"/>
          <p:cNvPicPr preferRelativeResize="0"/>
          <p:nvPr/>
        </p:nvPicPr>
        <p:blipFill rotWithShape="1">
          <a:blip r:embed="rId3">
            <a:alphaModFix/>
          </a:blip>
          <a:srcRect b="0" l="0" r="0" t="0"/>
          <a:stretch/>
        </p:blipFill>
        <p:spPr>
          <a:xfrm>
            <a:off x="257242" y="199869"/>
            <a:ext cx="1241357" cy="12567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22222"/>
              </a:buClr>
              <a:buSzPts val="4400"/>
              <a:buFont typeface="Times New Roman"/>
              <a:buNone/>
            </a:pPr>
            <a:r>
              <a:rPr b="1" i="0" lang="en-US">
                <a:solidFill>
                  <a:srgbClr val="222222"/>
                </a:solidFill>
                <a:latin typeface="Times New Roman"/>
                <a:ea typeface="Times New Roman"/>
                <a:cs typeface="Times New Roman"/>
                <a:sym typeface="Times New Roman"/>
              </a:rPr>
              <a:t>PROPOSED SYSTEM</a:t>
            </a:r>
            <a:endParaRPr b="1">
              <a:latin typeface="Times New Roman"/>
              <a:ea typeface="Times New Roman"/>
              <a:cs typeface="Times New Roman"/>
              <a:sym typeface="Times New Roman"/>
            </a:endParaRPr>
          </a:p>
        </p:txBody>
      </p:sp>
      <p:sp>
        <p:nvSpPr>
          <p:cNvPr id="122" name="Google Shape;122;p17"/>
          <p:cNvSpPr txBox="1"/>
          <p:nvPr>
            <p:ph idx="1" type="body"/>
          </p:nvPr>
        </p:nvSpPr>
        <p:spPr>
          <a:xfrm>
            <a:off x="810630" y="1774985"/>
            <a:ext cx="10770444" cy="3570045"/>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The proposed system utilizes an Arduino microcontroller to control RGB LEDs, allowing users to dynamically adjust the intensity of red, green, and blue light to create a wide range of colors and lighting effects. </a:t>
            </a:r>
            <a:endParaRPr/>
          </a:p>
          <a:p>
            <a:pPr indent="-228600" lvl="0" marL="228600" rtl="0" algn="just">
              <a:lnSpc>
                <a:spcPct val="90000"/>
              </a:lnSpc>
              <a:spcBef>
                <a:spcPts val="1000"/>
              </a:spcBef>
              <a:spcAft>
                <a:spcPts val="0"/>
              </a:spcAft>
              <a:buClr>
                <a:schemeClr val="dk1"/>
              </a:buClr>
              <a:buSzPts val="2800"/>
              <a:buChar char="•"/>
            </a:pPr>
            <a:r>
              <a:rPr lang="en-US"/>
              <a:t>Through programming and the use of Pulse Width Modulation (PWM), this system enables customizable light setups with smooth transitions between colors. </a:t>
            </a:r>
            <a:endParaRPr/>
          </a:p>
          <a:p>
            <a:pPr indent="-228600" lvl="0" marL="228600" rtl="0" algn="just">
              <a:lnSpc>
                <a:spcPct val="90000"/>
              </a:lnSpc>
              <a:spcBef>
                <a:spcPts val="1000"/>
              </a:spcBef>
              <a:spcAft>
                <a:spcPts val="0"/>
              </a:spcAft>
              <a:buClr>
                <a:schemeClr val="dk1"/>
              </a:buClr>
              <a:buSzPts val="2800"/>
              <a:buChar char="•"/>
            </a:pPr>
            <a:r>
              <a:rPr lang="en-US"/>
              <a:t>It introduces flexibility, energy efficiency, and the potential for integration with smart technologies, opening up possibilities for interactive lighting solutions in various applications like home automation, events, and artistic displays.</a:t>
            </a:r>
            <a:endParaRPr/>
          </a:p>
        </p:txBody>
      </p:sp>
      <p:pic>
        <p:nvPicPr>
          <p:cNvPr id="123" name="Google Shape;123;p17"/>
          <p:cNvPicPr preferRelativeResize="0"/>
          <p:nvPr/>
        </p:nvPicPr>
        <p:blipFill rotWithShape="1">
          <a:blip r:embed="rId3">
            <a:alphaModFix/>
          </a:blip>
          <a:srcRect b="0" l="0" r="0" t="0"/>
          <a:stretch/>
        </p:blipFill>
        <p:spPr>
          <a:xfrm>
            <a:off x="257243" y="199869"/>
            <a:ext cx="1106774" cy="1256754"/>
          </a:xfrm>
          <a:prstGeom prst="rect">
            <a:avLst/>
          </a:prstGeom>
          <a:noFill/>
          <a:ln>
            <a:noFill/>
          </a:ln>
        </p:spPr>
      </p:pic>
      <p:pic>
        <p:nvPicPr>
          <p:cNvPr id="124" name="Google Shape;124;p17"/>
          <p:cNvPicPr preferRelativeResize="0"/>
          <p:nvPr/>
        </p:nvPicPr>
        <p:blipFill rotWithShape="1">
          <a:blip r:embed="rId3">
            <a:alphaModFix/>
          </a:blip>
          <a:srcRect b="0" l="0" r="0" t="0"/>
          <a:stretch/>
        </p:blipFill>
        <p:spPr>
          <a:xfrm>
            <a:off x="257242" y="199869"/>
            <a:ext cx="1241357" cy="12567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22222"/>
              </a:buClr>
              <a:buSzPts val="4400"/>
              <a:buFont typeface="Times New Roman"/>
              <a:buNone/>
            </a:pPr>
            <a:r>
              <a:rPr b="1" i="0" lang="en-US">
                <a:solidFill>
                  <a:srgbClr val="222222"/>
                </a:solidFill>
                <a:latin typeface="Times New Roman"/>
                <a:ea typeface="Times New Roman"/>
                <a:cs typeface="Times New Roman"/>
                <a:sym typeface="Times New Roman"/>
              </a:rPr>
              <a:t>SOFTWARE AND HARDWARE REQUIREMENTS</a:t>
            </a:r>
            <a:endParaRPr b="1">
              <a:latin typeface="Times New Roman"/>
              <a:ea typeface="Times New Roman"/>
              <a:cs typeface="Times New Roman"/>
              <a:sym typeface="Times New Roman"/>
            </a:endParaRPr>
          </a:p>
        </p:txBody>
      </p:sp>
      <p:pic>
        <p:nvPicPr>
          <p:cNvPr id="130" name="Google Shape;130;p18"/>
          <p:cNvPicPr preferRelativeResize="0"/>
          <p:nvPr/>
        </p:nvPicPr>
        <p:blipFill rotWithShape="1">
          <a:blip r:embed="rId3">
            <a:alphaModFix/>
          </a:blip>
          <a:srcRect b="0" l="0" r="0" t="0"/>
          <a:stretch/>
        </p:blipFill>
        <p:spPr>
          <a:xfrm>
            <a:off x="257243" y="199869"/>
            <a:ext cx="1106774" cy="1256754"/>
          </a:xfrm>
          <a:prstGeom prst="rect">
            <a:avLst/>
          </a:prstGeom>
          <a:noFill/>
          <a:ln>
            <a:noFill/>
          </a:ln>
        </p:spPr>
      </p:pic>
      <p:pic>
        <p:nvPicPr>
          <p:cNvPr id="131" name="Google Shape;131;p18"/>
          <p:cNvPicPr preferRelativeResize="0"/>
          <p:nvPr/>
        </p:nvPicPr>
        <p:blipFill rotWithShape="1">
          <a:blip r:embed="rId3">
            <a:alphaModFix/>
          </a:blip>
          <a:srcRect b="0" l="0" r="0" t="0"/>
          <a:stretch/>
        </p:blipFill>
        <p:spPr>
          <a:xfrm>
            <a:off x="257242" y="199869"/>
            <a:ext cx="1241357" cy="1256754"/>
          </a:xfrm>
          <a:prstGeom prst="rect">
            <a:avLst/>
          </a:prstGeom>
          <a:noFill/>
          <a:ln>
            <a:noFill/>
          </a:ln>
        </p:spPr>
      </p:pic>
      <p:sp>
        <p:nvSpPr>
          <p:cNvPr id="132" name="Google Shape;132;p18"/>
          <p:cNvSpPr txBox="1"/>
          <p:nvPr/>
        </p:nvSpPr>
        <p:spPr>
          <a:xfrm>
            <a:off x="6585045" y="1825625"/>
            <a:ext cx="5083791"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Narrow"/>
                <a:ea typeface="Arial Narrow"/>
                <a:cs typeface="Arial Narrow"/>
                <a:sym typeface="Arial Narrow"/>
              </a:rPr>
              <a:t>Software Specifications</a:t>
            </a:r>
            <a:endParaRPr b="1" sz="3200">
              <a:solidFill>
                <a:schemeClr val="dk1"/>
              </a:solidFill>
              <a:latin typeface="Arial Narrow"/>
              <a:ea typeface="Arial Narrow"/>
              <a:cs typeface="Arial Narrow"/>
              <a:sym typeface="Arial Narrow"/>
            </a:endParaRPr>
          </a:p>
          <a:p>
            <a:pPr indent="-457200" lvl="0" marL="457200" marR="0" rtl="0" algn="l">
              <a:lnSpc>
                <a:spcPct val="150000"/>
              </a:lnSpc>
              <a:spcBef>
                <a:spcPts val="0"/>
              </a:spcBef>
              <a:spcAft>
                <a:spcPts val="0"/>
              </a:spcAft>
              <a:buClr>
                <a:schemeClr val="dk1"/>
              </a:buClr>
              <a:buSzPts val="3200"/>
              <a:buFont typeface="Arial"/>
              <a:buChar char="•"/>
            </a:pPr>
            <a:r>
              <a:rPr b="0" lang="en-US" sz="3200">
                <a:solidFill>
                  <a:schemeClr val="dk1"/>
                </a:solidFill>
                <a:latin typeface="Arial Narrow"/>
                <a:ea typeface="Arial Narrow"/>
                <a:cs typeface="Arial Narrow"/>
                <a:sym typeface="Arial Narrow"/>
              </a:rPr>
              <a:t>IDE</a:t>
            </a:r>
            <a:endParaRPr sz="3200">
              <a:solidFill>
                <a:schemeClr val="dk1"/>
              </a:solidFill>
              <a:latin typeface="Arial Narrow"/>
              <a:ea typeface="Arial Narrow"/>
              <a:cs typeface="Arial Narrow"/>
              <a:sym typeface="Arial Narrow"/>
            </a:endParaRPr>
          </a:p>
          <a:p>
            <a:pPr indent="-457200" lvl="0" marL="457200" marR="0" rtl="0" algn="l">
              <a:lnSpc>
                <a:spcPct val="150000"/>
              </a:lnSpc>
              <a:spcBef>
                <a:spcPts val="0"/>
              </a:spcBef>
              <a:spcAft>
                <a:spcPts val="0"/>
              </a:spcAft>
              <a:buClr>
                <a:schemeClr val="dk1"/>
              </a:buClr>
              <a:buSzPts val="3200"/>
              <a:buFont typeface="Arial"/>
              <a:buChar char="•"/>
            </a:pPr>
            <a:r>
              <a:rPr b="0" lang="en-US" sz="3200">
                <a:solidFill>
                  <a:schemeClr val="dk1"/>
                </a:solidFill>
                <a:latin typeface="Arial Narrow"/>
                <a:ea typeface="Arial Narrow"/>
                <a:cs typeface="Arial Narrow"/>
                <a:sym typeface="Arial Narrow"/>
              </a:rPr>
              <a:t>Programming Language</a:t>
            </a:r>
            <a:endParaRPr/>
          </a:p>
          <a:p>
            <a:pPr indent="-457200" lvl="0" marL="457200" marR="0" rtl="0" algn="l">
              <a:lnSpc>
                <a:spcPct val="150000"/>
              </a:lnSpc>
              <a:spcBef>
                <a:spcPts val="0"/>
              </a:spcBef>
              <a:spcAft>
                <a:spcPts val="0"/>
              </a:spcAft>
              <a:buClr>
                <a:schemeClr val="dk1"/>
              </a:buClr>
              <a:buSzPts val="3200"/>
              <a:buFont typeface="Arial"/>
              <a:buChar char="•"/>
            </a:pPr>
            <a:r>
              <a:rPr b="0" lang="en-US" sz="3200">
                <a:solidFill>
                  <a:schemeClr val="dk1"/>
                </a:solidFill>
                <a:latin typeface="Arial Narrow"/>
                <a:ea typeface="Arial Narrow"/>
                <a:cs typeface="Arial Narrow"/>
                <a:sym typeface="Arial Narrow"/>
              </a:rPr>
              <a:t>Libraries</a:t>
            </a:r>
            <a:endParaRPr sz="3200">
              <a:solidFill>
                <a:schemeClr val="dk1"/>
              </a:solidFill>
              <a:latin typeface="Arial Narrow"/>
              <a:ea typeface="Arial Narrow"/>
              <a:cs typeface="Arial Narrow"/>
              <a:sym typeface="Arial Narrow"/>
            </a:endParaRPr>
          </a:p>
          <a:p>
            <a:pPr indent="-457200" lvl="0" marL="457200" marR="0" rtl="0" algn="l">
              <a:lnSpc>
                <a:spcPct val="150000"/>
              </a:lnSpc>
              <a:spcBef>
                <a:spcPts val="0"/>
              </a:spcBef>
              <a:spcAft>
                <a:spcPts val="0"/>
              </a:spcAft>
              <a:buClr>
                <a:schemeClr val="dk1"/>
              </a:buClr>
              <a:buSzPts val="3200"/>
              <a:buFont typeface="Arial"/>
              <a:buChar char="•"/>
            </a:pPr>
            <a:r>
              <a:rPr b="0" lang="en-US" sz="3200">
                <a:solidFill>
                  <a:schemeClr val="dk1"/>
                </a:solidFill>
                <a:latin typeface="Arial Narrow"/>
                <a:ea typeface="Arial Narrow"/>
                <a:cs typeface="Arial Narrow"/>
                <a:sym typeface="Arial Narrow"/>
              </a:rPr>
              <a:t>Operating System</a:t>
            </a:r>
            <a:endParaRPr/>
          </a:p>
          <a:p>
            <a:pPr indent="-457200" lvl="0" marL="457200" marR="0" rtl="0" algn="l">
              <a:lnSpc>
                <a:spcPct val="150000"/>
              </a:lnSpc>
              <a:spcBef>
                <a:spcPts val="0"/>
              </a:spcBef>
              <a:spcAft>
                <a:spcPts val="0"/>
              </a:spcAft>
              <a:buClr>
                <a:schemeClr val="dk1"/>
              </a:buClr>
              <a:buSzPts val="3200"/>
              <a:buFont typeface="Arial"/>
              <a:buChar char="•"/>
            </a:pPr>
            <a:r>
              <a:rPr b="0" lang="en-US" sz="3200">
                <a:solidFill>
                  <a:schemeClr val="dk1"/>
                </a:solidFill>
                <a:latin typeface="Arial Narrow"/>
                <a:ea typeface="Arial Narrow"/>
                <a:cs typeface="Arial Narrow"/>
                <a:sym typeface="Arial Narrow"/>
              </a:rPr>
              <a:t>Firmware</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33" name="Google Shape;133;p18"/>
          <p:cNvSpPr txBox="1"/>
          <p:nvPr>
            <p:ph idx="1" type="body"/>
          </p:nvPr>
        </p:nvSpPr>
        <p:spPr>
          <a:xfrm>
            <a:off x="838200" y="1825625"/>
            <a:ext cx="5344236"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50000"/>
              </a:lnSpc>
              <a:spcBef>
                <a:spcPts val="0"/>
              </a:spcBef>
              <a:spcAft>
                <a:spcPts val="0"/>
              </a:spcAft>
              <a:buClr>
                <a:schemeClr val="dk1"/>
              </a:buClr>
              <a:buSzPct val="100000"/>
              <a:buNone/>
            </a:pPr>
            <a:r>
              <a:rPr b="1" lang="en-US" sz="3200">
                <a:latin typeface="Arial Narrow"/>
                <a:ea typeface="Arial Narrow"/>
                <a:cs typeface="Arial Narrow"/>
                <a:sym typeface="Arial Narrow"/>
              </a:rPr>
              <a:t>Hardware Specifications </a:t>
            </a:r>
            <a:endParaRPr/>
          </a:p>
          <a:p>
            <a:pPr indent="-228600" lvl="0" marL="228600" rtl="0" algn="l">
              <a:lnSpc>
                <a:spcPct val="150000"/>
              </a:lnSpc>
              <a:spcBef>
                <a:spcPts val="0"/>
              </a:spcBef>
              <a:spcAft>
                <a:spcPts val="0"/>
              </a:spcAft>
              <a:buClr>
                <a:schemeClr val="dk1"/>
              </a:buClr>
              <a:buSzPct val="100000"/>
              <a:buChar char="•"/>
            </a:pPr>
            <a:r>
              <a:rPr lang="en-US" sz="3200">
                <a:latin typeface="Arial Narrow"/>
                <a:ea typeface="Arial Narrow"/>
                <a:cs typeface="Arial Narrow"/>
                <a:sym typeface="Arial Narrow"/>
              </a:rPr>
              <a:t>   Microcontroller</a:t>
            </a:r>
            <a:endParaRPr sz="3200">
              <a:latin typeface="Arial Narrow"/>
              <a:ea typeface="Arial Narrow"/>
              <a:cs typeface="Arial Narrow"/>
              <a:sym typeface="Arial Narrow"/>
            </a:endParaRPr>
          </a:p>
          <a:p>
            <a:pPr indent="-228600" lvl="0" marL="228600" rtl="0" algn="l">
              <a:lnSpc>
                <a:spcPct val="150000"/>
              </a:lnSpc>
              <a:spcBef>
                <a:spcPts val="0"/>
              </a:spcBef>
              <a:spcAft>
                <a:spcPts val="0"/>
              </a:spcAft>
              <a:buClr>
                <a:schemeClr val="dk1"/>
              </a:buClr>
              <a:buSzPct val="100000"/>
              <a:buChar char="•"/>
            </a:pPr>
            <a:r>
              <a:rPr b="0" lang="en-US" sz="3200">
                <a:latin typeface="Arial Narrow"/>
                <a:ea typeface="Arial Narrow"/>
                <a:cs typeface="Arial Narrow"/>
                <a:sym typeface="Arial Narrow"/>
              </a:rPr>
              <a:t>   LED Module</a:t>
            </a:r>
            <a:endParaRPr/>
          </a:p>
          <a:p>
            <a:pPr indent="-228600" lvl="0" marL="228600" rtl="0" algn="l">
              <a:lnSpc>
                <a:spcPct val="150000"/>
              </a:lnSpc>
              <a:spcBef>
                <a:spcPts val="0"/>
              </a:spcBef>
              <a:spcAft>
                <a:spcPts val="0"/>
              </a:spcAft>
              <a:buClr>
                <a:schemeClr val="dk1"/>
              </a:buClr>
              <a:buSzPct val="100000"/>
              <a:buChar char="•"/>
            </a:pPr>
            <a:r>
              <a:rPr b="0" lang="en-US" sz="3200">
                <a:latin typeface="Arial Narrow"/>
                <a:ea typeface="Arial Narrow"/>
                <a:cs typeface="Arial Narrow"/>
                <a:sym typeface="Arial Narrow"/>
              </a:rPr>
              <a:t>   Power Supply</a:t>
            </a:r>
            <a:endParaRPr sz="3200">
              <a:latin typeface="Times New Roman"/>
              <a:ea typeface="Times New Roman"/>
              <a:cs typeface="Times New Roman"/>
              <a:sym typeface="Times New Roman"/>
            </a:endParaRPr>
          </a:p>
          <a:p>
            <a:pPr indent="-228600" lvl="0" marL="228600" rtl="0" algn="l">
              <a:lnSpc>
                <a:spcPct val="150000"/>
              </a:lnSpc>
              <a:spcBef>
                <a:spcPts val="0"/>
              </a:spcBef>
              <a:spcAft>
                <a:spcPts val="0"/>
              </a:spcAft>
              <a:buClr>
                <a:schemeClr val="dk1"/>
              </a:buClr>
              <a:buSzPct val="100000"/>
              <a:buChar char="•"/>
            </a:pPr>
            <a:r>
              <a:rPr b="0" lang="en-US" sz="3200">
                <a:latin typeface="Arial Narrow"/>
                <a:ea typeface="Arial Narrow"/>
                <a:cs typeface="Arial Narrow"/>
                <a:sym typeface="Arial Narrow"/>
              </a:rPr>
              <a:t>   Resistors</a:t>
            </a:r>
            <a:endParaRPr/>
          </a:p>
          <a:p>
            <a:pPr indent="-228600" lvl="0" marL="228600" rtl="0" algn="l">
              <a:lnSpc>
                <a:spcPct val="150000"/>
              </a:lnSpc>
              <a:spcBef>
                <a:spcPts val="1000"/>
              </a:spcBef>
              <a:spcAft>
                <a:spcPts val="0"/>
              </a:spcAft>
              <a:buClr>
                <a:schemeClr val="dk1"/>
              </a:buClr>
              <a:buSzPct val="100000"/>
              <a:buChar char="•"/>
            </a:pPr>
            <a:r>
              <a:rPr b="0" lang="en-US" sz="3200">
                <a:latin typeface="Arial Narrow"/>
                <a:ea typeface="Arial Narrow"/>
                <a:cs typeface="Arial Narrow"/>
                <a:sym typeface="Arial Narrow"/>
              </a:rPr>
              <a:t>   Jumping wires</a:t>
            </a:r>
            <a:endParaRPr sz="3200">
              <a:latin typeface="Times New Roman"/>
              <a:ea typeface="Times New Roman"/>
              <a:cs typeface="Times New Roman"/>
              <a:sym typeface="Times New Roman"/>
            </a:endParaRPr>
          </a:p>
          <a:p>
            <a:pPr indent="0" lvl="0" marL="0" rtl="0" algn="l">
              <a:lnSpc>
                <a:spcPct val="150000"/>
              </a:lnSpc>
              <a:spcBef>
                <a:spcPts val="2000"/>
              </a:spcBef>
              <a:spcAft>
                <a:spcPts val="0"/>
              </a:spcAft>
              <a:buClr>
                <a:schemeClr val="dk1"/>
              </a:buClr>
              <a:buSzPct val="100000"/>
              <a:buNone/>
            </a:pPr>
            <a:r>
              <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UML DIAGRAM: Common Anode GBR LED</a:t>
            </a:r>
            <a:endParaRPr/>
          </a:p>
        </p:txBody>
      </p:sp>
      <p:pic>
        <p:nvPicPr>
          <p:cNvPr id="140" name="Google Shape;140;p19"/>
          <p:cNvPicPr preferRelativeResize="0"/>
          <p:nvPr/>
        </p:nvPicPr>
        <p:blipFill>
          <a:blip r:embed="rId3">
            <a:alphaModFix/>
          </a:blip>
          <a:stretch>
            <a:fillRect/>
          </a:stretch>
        </p:blipFill>
        <p:spPr>
          <a:xfrm>
            <a:off x="2025201" y="1825625"/>
            <a:ext cx="8287458" cy="435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CLASS DIAGRAM</a:t>
            </a:r>
            <a:endParaRPr/>
          </a:p>
        </p:txBody>
      </p:sp>
      <p:pic>
        <p:nvPicPr>
          <p:cNvPr id="147" name="Google Shape;147;p20"/>
          <p:cNvPicPr preferRelativeResize="0"/>
          <p:nvPr/>
        </p:nvPicPr>
        <p:blipFill>
          <a:blip r:embed="rId3">
            <a:alphaModFix/>
          </a:blip>
          <a:stretch>
            <a:fillRect/>
          </a:stretch>
        </p:blipFill>
        <p:spPr>
          <a:xfrm>
            <a:off x="6401026" y="0"/>
            <a:ext cx="389797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COMPONENT DIAGRAM</a:t>
            </a:r>
            <a:endParaRPr/>
          </a:p>
        </p:txBody>
      </p:sp>
      <p:pic>
        <p:nvPicPr>
          <p:cNvPr id="154" name="Google Shape;154;p21"/>
          <p:cNvPicPr preferRelativeResize="0"/>
          <p:nvPr/>
        </p:nvPicPr>
        <p:blipFill>
          <a:blip r:embed="rId3">
            <a:alphaModFix/>
          </a:blip>
          <a:stretch>
            <a:fillRect/>
          </a:stretch>
        </p:blipFill>
        <p:spPr>
          <a:xfrm>
            <a:off x="4074100" y="1350400"/>
            <a:ext cx="6263025" cy="532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