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74" r:id="rId4"/>
    <p:sldId id="259" r:id="rId5"/>
    <p:sldId id="268" r:id="rId6"/>
    <p:sldId id="260" r:id="rId7"/>
    <p:sldId id="261" r:id="rId8"/>
    <p:sldId id="275" r:id="rId9"/>
    <p:sldId id="263" r:id="rId10"/>
    <p:sldId id="289" r:id="rId11"/>
    <p:sldId id="284" r:id="rId12"/>
    <p:sldId id="276" r:id="rId13"/>
    <p:sldId id="264" r:id="rId14"/>
    <p:sldId id="282" r:id="rId15"/>
    <p:sldId id="283" r:id="rId16"/>
    <p:sldId id="281" r:id="rId17"/>
    <p:sldId id="280" r:id="rId18"/>
    <p:sldId id="285" r:id="rId19"/>
    <p:sldId id="286" r:id="rId20"/>
    <p:sldId id="287" r:id="rId21"/>
    <p:sldId id="288" r:id="rId22"/>
    <p:sldId id="29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946"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5E4B0-EF8D-D304-9D5D-7866821FED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52E774-C559-A1ED-FA63-B623983532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ED0E51E-C031-4AFC-7EAE-487A35E28676}"/>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5" name="Footer Placeholder 4">
            <a:extLst>
              <a:ext uri="{FF2B5EF4-FFF2-40B4-BE49-F238E27FC236}">
                <a16:creationId xmlns:a16="http://schemas.microsoft.com/office/drawing/2014/main" id="{7F891EF3-2ABB-CCE8-4B22-2AE8B0C29B3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BF2713-3906-72BB-606E-019EC5A61F7B}"/>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3274012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D6BE-B6E6-3461-1E55-D494CCB087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CDFBE0-874D-7CE3-636A-35191D9D5F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879E05-E545-06AF-7C10-DA0D855FE72E}"/>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5" name="Footer Placeholder 4">
            <a:extLst>
              <a:ext uri="{FF2B5EF4-FFF2-40B4-BE49-F238E27FC236}">
                <a16:creationId xmlns:a16="http://schemas.microsoft.com/office/drawing/2014/main" id="{E18627F3-4EF4-337E-2AB0-701E505C0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60791-B4CE-BBF6-84B5-1356DF3FC207}"/>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3004198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F067D-60EB-EC92-D1D1-F5375D15440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7EE56FB-3146-7EA8-9AF4-7820B81F1A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117BF8-7520-ED54-12EC-44182525C8D0}"/>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5" name="Footer Placeholder 4">
            <a:extLst>
              <a:ext uri="{FF2B5EF4-FFF2-40B4-BE49-F238E27FC236}">
                <a16:creationId xmlns:a16="http://schemas.microsoft.com/office/drawing/2014/main" id="{7E721555-5427-8B29-DDCD-DE47C8CD83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68B421B-E0BF-7E67-E2A3-F16CB3418722}"/>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3433416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DBDD-D27D-5049-5137-CED048AFD9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EA7FA8-00CF-675A-8F11-E3CE1E4047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C465F9-E723-1711-1DC3-B519350C77B1}"/>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5" name="Footer Placeholder 4">
            <a:extLst>
              <a:ext uri="{FF2B5EF4-FFF2-40B4-BE49-F238E27FC236}">
                <a16:creationId xmlns:a16="http://schemas.microsoft.com/office/drawing/2014/main" id="{B71EB696-3033-3260-8CB0-F62D9EE0C5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D5D589-945D-D1A2-F704-7D2AC9F6EFFC}"/>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1449243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67E5C-97E0-0A79-B493-F591747612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DEC9DC-B68B-7EEC-FD0F-DAD8EE9B9D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74E07-DE0A-A060-D720-5F16435FF2D4}"/>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5" name="Footer Placeholder 4">
            <a:extLst>
              <a:ext uri="{FF2B5EF4-FFF2-40B4-BE49-F238E27FC236}">
                <a16:creationId xmlns:a16="http://schemas.microsoft.com/office/drawing/2014/main" id="{1BE9C343-D5A6-91EB-7097-31B93F5AF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658F85-330D-67D3-2E10-F4108FB1690E}"/>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1207093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50CE-A261-A669-9EAD-59DD78D465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EFBD8C-706D-6944-202E-1D83D2BA48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06B6664-0677-B0FE-E993-153B773155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6302E9E-F944-5563-C8A5-454A02D36F9E}"/>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6" name="Footer Placeholder 5">
            <a:extLst>
              <a:ext uri="{FF2B5EF4-FFF2-40B4-BE49-F238E27FC236}">
                <a16:creationId xmlns:a16="http://schemas.microsoft.com/office/drawing/2014/main" id="{EB3C62B6-E42D-87BB-D94B-F5B47166C0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6D831E-38B8-5FCB-D7F2-0EFB4A38C4E6}"/>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1516433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2E7EF-C476-1C96-53B4-426983F7919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AFF505-A361-94CE-6B3E-AB6C5CF853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9A72C7-7871-22B4-CB7E-ADA94F607C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229DF6C-5302-16C2-2DF0-32208DC2E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0691FB-7F23-037F-4DC5-EB839E2BA7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384341C-799E-76BE-E5E9-73A5704FE8C8}"/>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8" name="Footer Placeholder 7">
            <a:extLst>
              <a:ext uri="{FF2B5EF4-FFF2-40B4-BE49-F238E27FC236}">
                <a16:creationId xmlns:a16="http://schemas.microsoft.com/office/drawing/2014/main" id="{62F61785-E671-EE3A-C60D-7883EEF470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E978CA-76E8-438F-77E7-C77A6A0A0C09}"/>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4096033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C5F9D-3C37-A0FC-15E3-1E125B613E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A0C9BC-8A79-1B6F-997D-EB52073FD915}"/>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4" name="Footer Placeholder 3">
            <a:extLst>
              <a:ext uri="{FF2B5EF4-FFF2-40B4-BE49-F238E27FC236}">
                <a16:creationId xmlns:a16="http://schemas.microsoft.com/office/drawing/2014/main" id="{C32A0E5B-04B5-A002-8A62-622A5988675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737ECD-1BEF-D061-6807-D6864C68E178}"/>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86223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600B19-C3CD-F3DB-4C81-08D877E0D8AF}"/>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3" name="Footer Placeholder 2">
            <a:extLst>
              <a:ext uri="{FF2B5EF4-FFF2-40B4-BE49-F238E27FC236}">
                <a16:creationId xmlns:a16="http://schemas.microsoft.com/office/drawing/2014/main" id="{1ABF37F1-8EB0-370F-6255-1277BDC62F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6393CD-126D-6F3E-5F2A-BE01733E3298}"/>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417427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D70CA-B797-F78D-8B11-6F275A00B9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697FB1-7648-579E-19E2-CFFC4AD170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B27BDE0-35D2-94FC-2A8C-C12AEA194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FA6624-3641-337D-2C88-95A193DA08C3}"/>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6" name="Footer Placeholder 5">
            <a:extLst>
              <a:ext uri="{FF2B5EF4-FFF2-40B4-BE49-F238E27FC236}">
                <a16:creationId xmlns:a16="http://schemas.microsoft.com/office/drawing/2014/main" id="{C896424A-22EA-00AD-DBC2-C809ABF5CF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FBDD19-080C-7872-C2A7-58073B513B59}"/>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12694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CB7FF-329C-D413-93BC-F1C5045D9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6C00E2E-6B02-C304-C7CC-A8A928D165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C1E9E18-0E77-9DEA-B1EA-BB9B057B28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32C07-BB35-D96E-B519-1526D6353E96}"/>
              </a:ext>
            </a:extLst>
          </p:cNvPr>
          <p:cNvSpPr>
            <a:spLocks noGrp="1"/>
          </p:cNvSpPr>
          <p:nvPr>
            <p:ph type="dt" sz="half" idx="10"/>
          </p:nvPr>
        </p:nvSpPr>
        <p:spPr/>
        <p:txBody>
          <a:bodyPr/>
          <a:lstStyle/>
          <a:p>
            <a:fld id="{30DE09F6-35F0-4BD9-B413-870CCF1D7DBE}" type="datetimeFigureOut">
              <a:rPr lang="en-IN" smtClean="0"/>
              <a:t>07-11-2024</a:t>
            </a:fld>
            <a:endParaRPr lang="en-IN"/>
          </a:p>
        </p:txBody>
      </p:sp>
      <p:sp>
        <p:nvSpPr>
          <p:cNvPr id="6" name="Footer Placeholder 5">
            <a:extLst>
              <a:ext uri="{FF2B5EF4-FFF2-40B4-BE49-F238E27FC236}">
                <a16:creationId xmlns:a16="http://schemas.microsoft.com/office/drawing/2014/main" id="{229FE6B4-47A7-E798-5411-07CC79E47E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31EF0B-1424-1279-78F6-1E3FD4039753}"/>
              </a:ext>
            </a:extLst>
          </p:cNvPr>
          <p:cNvSpPr>
            <a:spLocks noGrp="1"/>
          </p:cNvSpPr>
          <p:nvPr>
            <p:ph type="sldNum" sz="quarter" idx="12"/>
          </p:nvPr>
        </p:nvSpPr>
        <p:spPr/>
        <p:txBody>
          <a:bodyPr/>
          <a:lstStyle/>
          <a:p>
            <a:fld id="{852A416A-7D92-4211-AD23-0968018DD294}" type="slidenum">
              <a:rPr lang="en-IN" smtClean="0"/>
              <a:t>‹#›</a:t>
            </a:fld>
            <a:endParaRPr lang="en-IN"/>
          </a:p>
        </p:txBody>
      </p:sp>
    </p:spTree>
    <p:extLst>
      <p:ext uri="{BB962C8B-B14F-4D97-AF65-F5344CB8AC3E}">
        <p14:creationId xmlns:p14="http://schemas.microsoft.com/office/powerpoint/2010/main" val="736728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7D2293-1394-36C0-CC08-E8B28581A1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F20330-2B6E-BB38-1A83-A1A3105B4D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06C605-8036-7FF8-C6AE-63E6063A1C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E09F6-35F0-4BD9-B413-870CCF1D7DBE}" type="datetimeFigureOut">
              <a:rPr lang="en-IN" smtClean="0"/>
              <a:t>07-11-2024</a:t>
            </a:fld>
            <a:endParaRPr lang="en-IN"/>
          </a:p>
        </p:txBody>
      </p:sp>
      <p:sp>
        <p:nvSpPr>
          <p:cNvPr id="5" name="Footer Placeholder 4">
            <a:extLst>
              <a:ext uri="{FF2B5EF4-FFF2-40B4-BE49-F238E27FC236}">
                <a16:creationId xmlns:a16="http://schemas.microsoft.com/office/drawing/2014/main" id="{72D23CF8-CDDC-DA9C-008A-E7354E9CEC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D50D5F-67B8-04C7-1D30-00F3554507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2A416A-7D92-4211-AD23-0968018DD294}" type="slidenum">
              <a:rPr lang="en-IN" smtClean="0"/>
              <a:t>‹#›</a:t>
            </a:fld>
            <a:endParaRPr lang="en-IN"/>
          </a:p>
        </p:txBody>
      </p:sp>
    </p:spTree>
    <p:extLst>
      <p:ext uri="{BB962C8B-B14F-4D97-AF65-F5344CB8AC3E}">
        <p14:creationId xmlns:p14="http://schemas.microsoft.com/office/powerpoint/2010/main" val="3763809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fi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4521" y="357492"/>
            <a:ext cx="9773586" cy="997709"/>
          </a:xfrm>
          <a:prstGeom prst="rect">
            <a:avLst/>
          </a:prstGeom>
        </p:spPr>
        <p:txBody>
          <a:bodyPr vert="horz" wrap="square" lIns="0" tIns="12700" rIns="0" bIns="0" rtlCol="0" anchor="ctr">
            <a:spAutoFit/>
          </a:bodyPr>
          <a:lstStyle/>
          <a:p>
            <a:pPr marL="360000" marR="5080" indent="-360000" algn="ctr">
              <a:lnSpc>
                <a:spcPct val="100000"/>
              </a:lnSpc>
              <a:spcBef>
                <a:spcPts val="100"/>
              </a:spcBef>
            </a:pPr>
            <a:r>
              <a:rPr lang="en-US" sz="2400" b="1" dirty="0">
                <a:latin typeface="Times New Roman" panose="02020603050405020304" pitchFamily="18" charset="0"/>
                <a:cs typeface="Times New Roman" panose="02020603050405020304" pitchFamily="18" charset="0"/>
              </a:rPr>
              <a:t>MALLA REDDY COLLEGE OF ENGINEERING &amp; TECHNOLOGY</a:t>
            </a:r>
            <a:br>
              <a:rPr lang="en-US" sz="24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(Autonomous Institution – UGC, Govt. of India) </a:t>
            </a:r>
            <a:br>
              <a:rPr lang="en-US" sz="28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DEPARTMENT OF COMPUTER SCIENCE AND ENGINEERING</a:t>
            </a:r>
            <a:endParaRPr sz="2000" dirty="0"/>
          </a:p>
        </p:txBody>
      </p:sp>
      <p:sp>
        <p:nvSpPr>
          <p:cNvPr id="4" name="object 4"/>
          <p:cNvSpPr txBox="1"/>
          <p:nvPr/>
        </p:nvSpPr>
        <p:spPr>
          <a:xfrm>
            <a:off x="1245326" y="2138679"/>
            <a:ext cx="10040983" cy="1195199"/>
          </a:xfrm>
          <a:prstGeom prst="rect">
            <a:avLst/>
          </a:prstGeom>
        </p:spPr>
        <p:txBody>
          <a:bodyPr vert="horz" wrap="square" lIns="0" tIns="12700" rIns="0" bIns="0" rtlCol="0">
            <a:spAutoFit/>
          </a:bodyPr>
          <a:lstStyle/>
          <a:p>
            <a:pPr marL="12700" marR="5080">
              <a:spcBef>
                <a:spcPts val="100"/>
              </a:spcBef>
            </a:pPr>
            <a:endParaRPr lang="en-IN" sz="4000" dirty="0">
              <a:latin typeface="Calibri"/>
              <a:cs typeface="Calibri"/>
            </a:endParaRPr>
          </a:p>
          <a:p>
            <a:pPr marL="12700" marR="5080">
              <a:spcBef>
                <a:spcPts val="100"/>
              </a:spcBef>
            </a:pPr>
            <a:r>
              <a:rPr lang="en-US" sz="2800" dirty="0"/>
              <a:t>	</a:t>
            </a:r>
            <a:r>
              <a:rPr lang="en-US" sz="3600" dirty="0"/>
              <a:t>Hand Sign Detection using Computer Vision</a:t>
            </a:r>
            <a:endParaRPr sz="3600" dirty="0">
              <a:latin typeface="Calibri"/>
              <a:cs typeface="Calibri"/>
            </a:endParaRPr>
          </a:p>
        </p:txBody>
      </p:sp>
      <p:sp>
        <p:nvSpPr>
          <p:cNvPr id="5" name="object 5"/>
          <p:cNvSpPr txBox="1"/>
          <p:nvPr/>
        </p:nvSpPr>
        <p:spPr>
          <a:xfrm>
            <a:off x="950549" y="4681915"/>
            <a:ext cx="3121830" cy="869469"/>
          </a:xfrm>
          <a:prstGeom prst="rect">
            <a:avLst/>
          </a:prstGeom>
        </p:spPr>
        <p:txBody>
          <a:bodyPr vert="horz" wrap="square" lIns="0" tIns="12700" rIns="0" bIns="0" rtlCol="0">
            <a:spAutoFit/>
          </a:bodyPr>
          <a:lstStyle/>
          <a:p>
            <a:pPr marL="12700" marR="5080">
              <a:spcBef>
                <a:spcPts val="100"/>
              </a:spcBef>
            </a:pPr>
            <a:r>
              <a:rPr b="1" spc="-5" dirty="0">
                <a:latin typeface="Calibri"/>
                <a:cs typeface="Calibri"/>
              </a:rPr>
              <a:t>Under the </a:t>
            </a:r>
            <a:r>
              <a:rPr lang="en-IN" b="1" spc="-5" dirty="0">
                <a:latin typeface="Calibri"/>
                <a:cs typeface="Calibri"/>
              </a:rPr>
              <a:t>G</a:t>
            </a:r>
            <a:r>
              <a:rPr b="1" spc="-5" dirty="0" err="1">
                <a:latin typeface="Calibri"/>
                <a:cs typeface="Calibri"/>
              </a:rPr>
              <a:t>uidance</a:t>
            </a:r>
            <a:r>
              <a:rPr b="1" spc="-5" dirty="0">
                <a:latin typeface="Calibri"/>
                <a:cs typeface="Calibri"/>
              </a:rPr>
              <a:t> of </a:t>
            </a:r>
            <a:endParaRPr lang="en-IN" b="1" dirty="0">
              <a:latin typeface="Calibri"/>
              <a:cs typeface="Calibri"/>
            </a:endParaRPr>
          </a:p>
          <a:p>
            <a:pPr marL="12700" marR="5080">
              <a:spcBef>
                <a:spcPts val="100"/>
              </a:spcBef>
            </a:pPr>
            <a:r>
              <a:rPr lang="en-IN" b="1" dirty="0">
                <a:latin typeface="Calibri"/>
                <a:cs typeface="Calibri"/>
              </a:rPr>
              <a:t>Name: Ms. V. Shilpa</a:t>
            </a:r>
          </a:p>
          <a:p>
            <a:pPr marL="12700" marR="5080">
              <a:spcBef>
                <a:spcPts val="100"/>
              </a:spcBef>
            </a:pPr>
            <a:r>
              <a:rPr lang="en-IN" b="1" dirty="0">
                <a:latin typeface="Calibri"/>
                <a:cs typeface="Calibri"/>
              </a:rPr>
              <a:t>Designation: Assistant Professor </a:t>
            </a:r>
            <a:endParaRPr dirty="0">
              <a:latin typeface="Calibri"/>
              <a:cs typeface="Calibri"/>
            </a:endParaRPr>
          </a:p>
        </p:txBody>
      </p:sp>
      <p:sp>
        <p:nvSpPr>
          <p:cNvPr id="6" name="object 6"/>
          <p:cNvSpPr txBox="1"/>
          <p:nvPr/>
        </p:nvSpPr>
        <p:spPr>
          <a:xfrm>
            <a:off x="7924800" y="4681915"/>
            <a:ext cx="3166110" cy="1449115"/>
          </a:xfrm>
          <a:prstGeom prst="rect">
            <a:avLst/>
          </a:prstGeom>
        </p:spPr>
        <p:txBody>
          <a:bodyPr vert="horz" wrap="square" lIns="0" tIns="12700" rIns="0" bIns="0" rtlCol="0">
            <a:spAutoFit/>
          </a:bodyPr>
          <a:lstStyle/>
          <a:p>
            <a:pPr marL="12700">
              <a:spcBef>
                <a:spcPts val="100"/>
              </a:spcBef>
            </a:pPr>
            <a:r>
              <a:rPr lang="en-US" b="1" spc="-45" dirty="0">
                <a:latin typeface="Calibri"/>
                <a:cs typeface="Calibri"/>
              </a:rPr>
              <a:t>Batch</a:t>
            </a:r>
            <a:r>
              <a:rPr b="1" spc="-30" dirty="0">
                <a:latin typeface="Calibri"/>
                <a:cs typeface="Calibri"/>
              </a:rPr>
              <a:t> </a:t>
            </a:r>
            <a:r>
              <a:rPr lang="en-IN" b="1" spc="-30" dirty="0">
                <a:latin typeface="Calibri"/>
                <a:cs typeface="Calibri"/>
              </a:rPr>
              <a:t>No</a:t>
            </a:r>
            <a:r>
              <a:rPr lang="en-IN" b="1" spc="-5" dirty="0">
                <a:latin typeface="Calibri"/>
                <a:cs typeface="Calibri"/>
              </a:rPr>
              <a:t>: 21</a:t>
            </a:r>
          </a:p>
          <a:p>
            <a:pPr marL="12700">
              <a:spcBef>
                <a:spcPts val="100"/>
              </a:spcBef>
            </a:pPr>
            <a:r>
              <a:rPr lang="en-IN" b="1" spc="-5" dirty="0">
                <a:latin typeface="Calibri"/>
                <a:cs typeface="Calibri"/>
              </a:rPr>
              <a:t>Names with roll numbers:</a:t>
            </a:r>
          </a:p>
          <a:p>
            <a:pPr marL="12700">
              <a:spcBef>
                <a:spcPts val="100"/>
              </a:spcBef>
            </a:pPr>
            <a:r>
              <a:rPr lang="en-IN" b="1" spc="-5" dirty="0">
                <a:latin typeface="Calibri"/>
                <a:cs typeface="Calibri"/>
              </a:rPr>
              <a:t>P. </a:t>
            </a:r>
            <a:r>
              <a:rPr lang="en-IN" b="1" spc="-5" dirty="0" err="1">
                <a:latin typeface="Calibri"/>
                <a:cs typeface="Calibri"/>
              </a:rPr>
              <a:t>Yugeshwar</a:t>
            </a:r>
            <a:r>
              <a:rPr lang="en-IN" b="1" spc="-5" dirty="0">
                <a:latin typeface="Calibri"/>
                <a:cs typeface="Calibri"/>
              </a:rPr>
              <a:t> – 21N31A05J8</a:t>
            </a:r>
          </a:p>
          <a:p>
            <a:pPr marL="12700">
              <a:spcBef>
                <a:spcPts val="100"/>
              </a:spcBef>
            </a:pPr>
            <a:r>
              <a:rPr lang="en-IN" b="1" spc="-5" dirty="0">
                <a:latin typeface="Calibri"/>
                <a:cs typeface="Calibri"/>
              </a:rPr>
              <a:t>N. Abhinav – 21N31A05F7</a:t>
            </a:r>
          </a:p>
          <a:p>
            <a:pPr marL="12700">
              <a:spcBef>
                <a:spcPts val="100"/>
              </a:spcBef>
            </a:pPr>
            <a:r>
              <a:rPr lang="en-IN" b="1" spc="-5" dirty="0">
                <a:latin typeface="Calibri"/>
                <a:cs typeface="Calibri"/>
              </a:rPr>
              <a:t>P. Manoj Kumar – 21N31A05J9</a:t>
            </a:r>
          </a:p>
        </p:txBody>
      </p:sp>
      <p:pic>
        <p:nvPicPr>
          <p:cNvPr id="9" name="Picture 8">
            <a:extLst>
              <a:ext uri="{FF2B5EF4-FFF2-40B4-BE49-F238E27FC236}">
                <a16:creationId xmlns:a16="http://schemas.microsoft.com/office/drawing/2014/main" id="{4A551819-DB03-C200-2070-82947A7CA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0BC74-D1CC-B7BC-D90C-7AF2E1857CB8}"/>
              </a:ext>
            </a:extLst>
          </p:cNvPr>
          <p:cNvSpPr>
            <a:spLocks noGrp="1"/>
          </p:cNvSpPr>
          <p:nvPr>
            <p:ph type="title"/>
          </p:nvPr>
        </p:nvSpPr>
        <p:spPr>
          <a:xfrm>
            <a:off x="1554480" y="365125"/>
            <a:ext cx="9799320" cy="1325563"/>
          </a:xfrm>
        </p:spPr>
        <p:txBody>
          <a:bodyPr/>
          <a:lstStyle/>
          <a:p>
            <a:r>
              <a:rPr lang="en-US" dirty="0">
                <a:latin typeface="+mn-lt"/>
              </a:rPr>
              <a:t>Modules Description : </a:t>
            </a:r>
            <a:endParaRPr lang="en-IN" dirty="0">
              <a:latin typeface="+mn-lt"/>
            </a:endParaRPr>
          </a:p>
        </p:txBody>
      </p:sp>
      <p:sp>
        <p:nvSpPr>
          <p:cNvPr id="3" name="Content Placeholder 2">
            <a:extLst>
              <a:ext uri="{FF2B5EF4-FFF2-40B4-BE49-F238E27FC236}">
                <a16:creationId xmlns:a16="http://schemas.microsoft.com/office/drawing/2014/main" id="{4D00E7C0-1C48-2438-DEE2-E6B5FA3D916D}"/>
              </a:ext>
            </a:extLst>
          </p:cNvPr>
          <p:cNvSpPr>
            <a:spLocks noGrp="1"/>
          </p:cNvSpPr>
          <p:nvPr>
            <p:ph idx="1"/>
          </p:nvPr>
        </p:nvSpPr>
        <p:spPr>
          <a:xfrm>
            <a:off x="838200" y="1473200"/>
            <a:ext cx="10515600" cy="5100320"/>
          </a:xfrm>
        </p:spPr>
        <p:txBody>
          <a:bodyPr>
            <a:normAutofit fontScale="92500" lnSpcReduction="20000"/>
          </a:bodyPr>
          <a:lstStyle/>
          <a:p>
            <a:pPr marL="180340" indent="0">
              <a:spcBef>
                <a:spcPts val="645"/>
              </a:spcBef>
              <a:buNone/>
            </a:pPr>
            <a:r>
              <a:rPr lang="en-US" sz="1800" b="1" spc="-10" dirty="0">
                <a:effectLst/>
                <a:latin typeface="Times New Roman" panose="02020603050405020304" pitchFamily="18" charset="0"/>
                <a:ea typeface="Times New Roman" panose="02020603050405020304" pitchFamily="18" charset="0"/>
              </a:rPr>
              <a:t>OpenCV</a:t>
            </a:r>
            <a:endParaRPr lang="en-IN" sz="1800" b="1" dirty="0">
              <a:effectLst/>
              <a:latin typeface="Times New Roman" panose="02020603050405020304" pitchFamily="18" charset="0"/>
              <a:ea typeface="Times New Roman" panose="02020603050405020304" pitchFamily="18" charset="0"/>
            </a:endParaRPr>
          </a:p>
          <a:p>
            <a:pPr marL="408940" marR="74930" algn="just">
              <a:lnSpc>
                <a:spcPct val="150000"/>
              </a:lnSpc>
              <a:spcBef>
                <a:spcPts val="685"/>
              </a:spcBef>
            </a:pPr>
            <a:r>
              <a:rPr lang="en-US" sz="1800" dirty="0">
                <a:effectLst/>
                <a:latin typeface="Times New Roman" panose="02020603050405020304" pitchFamily="18" charset="0"/>
                <a:ea typeface="Times New Roman" panose="02020603050405020304" pitchFamily="18" charset="0"/>
              </a:rPr>
              <a:t>OpenCV is the huge open-source library for the computer vision, machine learning, and image processing and now it plays a major role in real-time operation which is very important in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today’s systems. By using it, one can process images and videos to identify objects, faces, or even handwriting of a human. When it integrated with various libraries, such as NumPy, python can process the OpenCV array structure for analysis. To Identify image pattern and its various features we use vector space and perform mathematical operations on these features.</a:t>
            </a:r>
            <a:endParaRPr lang="en-IN" sz="1800" dirty="0">
              <a:effectLst/>
              <a:latin typeface="Times New Roman" panose="02020603050405020304" pitchFamily="18" charset="0"/>
              <a:ea typeface="Times New Roman" panose="02020603050405020304" pitchFamily="18" charset="0"/>
            </a:endParaRPr>
          </a:p>
          <a:p>
            <a:pPr marL="0" indent="0">
              <a:spcBef>
                <a:spcPts val="685"/>
              </a:spcBef>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180340" indent="0">
              <a:buNone/>
            </a:pPr>
            <a:r>
              <a:rPr lang="en-US" sz="1800" b="1" spc="-10" dirty="0">
                <a:effectLst/>
                <a:latin typeface="Times New Roman" panose="02020603050405020304" pitchFamily="18" charset="0"/>
                <a:ea typeface="Times New Roman" panose="02020603050405020304" pitchFamily="18" charset="0"/>
              </a:rPr>
              <a:t>CVZone</a:t>
            </a:r>
            <a:endParaRPr lang="en-IN" sz="1800" b="1" dirty="0">
              <a:effectLst/>
              <a:latin typeface="Times New Roman" panose="02020603050405020304" pitchFamily="18" charset="0"/>
              <a:ea typeface="Times New Roman" panose="02020603050405020304" pitchFamily="18" charset="0"/>
            </a:endParaRPr>
          </a:p>
          <a:p>
            <a:pPr marL="408940" marR="74930" algn="just">
              <a:lnSpc>
                <a:spcPct val="150000"/>
              </a:lnSpc>
              <a:spcBef>
                <a:spcPts val="695"/>
              </a:spcBef>
            </a:pPr>
            <a:r>
              <a:rPr lang="en-US" sz="1800" dirty="0">
                <a:effectLst/>
                <a:latin typeface="Times New Roman" panose="02020603050405020304" pitchFamily="18" charset="0"/>
                <a:ea typeface="Times New Roman" panose="02020603050405020304" pitchFamily="18" charset="0"/>
              </a:rPr>
              <a:t>CVZone is an open-source Python library designed to simplify the process of developing computer vision applications. Built on top of OpenCV and </a:t>
            </a:r>
            <a:r>
              <a:rPr lang="en-US" sz="1800" dirty="0" err="1">
                <a:effectLst/>
                <a:latin typeface="Times New Roman" panose="02020603050405020304" pitchFamily="18" charset="0"/>
                <a:ea typeface="Times New Roman" panose="02020603050405020304" pitchFamily="18" charset="0"/>
              </a:rPr>
              <a:t>Mediapipe</a:t>
            </a:r>
            <a:r>
              <a:rPr lang="en-US" sz="1800" dirty="0">
                <a:effectLst/>
                <a:latin typeface="Times New Roman" panose="02020603050405020304" pitchFamily="18" charset="0"/>
                <a:ea typeface="Times New Roman" panose="02020603050405020304" pitchFamily="18" charset="0"/>
              </a:rPr>
              <a:t>, CVZone provides an</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easy-to-use interface for handling complex tasks like object detection, hand and face tracking, and pose estimation. It abstracts many of the lower-level details, making it more accessible for developers, especially those new to computer vision. CVZone also integrates key machine learning features, allowing users to develop interactive systems quickly with minimal code. The library is particularly popular for real-time applications and interactive projects, such as gesture- based control and augmented reality.</a:t>
            </a:r>
            <a:endParaRPr lang="en-IN" sz="1800" dirty="0">
              <a:effectLst/>
              <a:latin typeface="Times New Roman" panose="02020603050405020304" pitchFamily="18" charset="0"/>
              <a:ea typeface="Times New Roman" panose="02020603050405020304" pitchFamily="18" charset="0"/>
            </a:endParaRPr>
          </a:p>
          <a:p>
            <a:pPr>
              <a:spcBef>
                <a:spcPts val="690"/>
              </a:spcBef>
            </a:pPr>
            <a:endParaRPr lang="en-IN" sz="18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23AF8FC7-C29B-C488-AEED-28117042E7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28031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A692-D6B8-19E8-00BF-D7BDA376C706}"/>
              </a:ext>
            </a:extLst>
          </p:cNvPr>
          <p:cNvSpPr>
            <a:spLocks noGrp="1"/>
          </p:cNvSpPr>
          <p:nvPr>
            <p:ph type="title"/>
          </p:nvPr>
        </p:nvSpPr>
        <p:spPr>
          <a:xfrm>
            <a:off x="1432560" y="365125"/>
            <a:ext cx="9921240" cy="1325563"/>
          </a:xfrm>
        </p:spPr>
        <p:txBody>
          <a:bodyPr/>
          <a:lstStyle/>
          <a:p>
            <a:r>
              <a:rPr lang="en-US" dirty="0"/>
              <a:t>Algorithms and Technologies</a:t>
            </a:r>
            <a:endParaRPr lang="en-IN" dirty="0"/>
          </a:p>
        </p:txBody>
      </p:sp>
      <p:sp>
        <p:nvSpPr>
          <p:cNvPr id="5" name="Content Placeholder 4">
            <a:extLst>
              <a:ext uri="{FF2B5EF4-FFF2-40B4-BE49-F238E27FC236}">
                <a16:creationId xmlns:a16="http://schemas.microsoft.com/office/drawing/2014/main" id="{9E3CAFE3-CBD5-0A1A-AFF6-E9F54DC2299F}"/>
              </a:ext>
            </a:extLst>
          </p:cNvPr>
          <p:cNvSpPr>
            <a:spLocks noGrp="1"/>
          </p:cNvSpPr>
          <p:nvPr>
            <p:ph idx="1"/>
          </p:nvPr>
        </p:nvSpPr>
        <p:spPr>
          <a:xfrm>
            <a:off x="838200" y="1513840"/>
            <a:ext cx="10515600" cy="4897120"/>
          </a:xfrm>
        </p:spPr>
        <p:txBody>
          <a:bodyPr>
            <a:normAutofit/>
          </a:bodyPr>
          <a:lstStyle/>
          <a:p>
            <a:pPr marL="0" indent="0">
              <a:buNone/>
            </a:pPr>
            <a:r>
              <a:rPr lang="en-US" dirty="0"/>
              <a:t>Machine Learning: </a:t>
            </a:r>
          </a:p>
          <a:p>
            <a:r>
              <a:rPr lang="en-US" sz="1800" dirty="0">
                <a:effectLst/>
                <a:latin typeface="Times New Roman" panose="02020603050405020304" pitchFamily="18" charset="0"/>
                <a:ea typeface="Times New Roman" panose="02020603050405020304" pitchFamily="18" charset="0"/>
              </a:rPr>
              <a:t>Machine learning, a subset of artificial intelligence, empowers computers to learn from</a:t>
            </a:r>
            <a:r>
              <a:rPr lang="en-US" sz="1800" spc="20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data and make decisions or predictions without explicit programming. It revolves around developing algorithms and statistical models that can identify patterns and relationships within data. Unlike traditional programming, which relies on predetermined rules, machine learning algorithms refine their performance as they encounter more data, continually learning from experience. At the core of machine learning lies the process of training models on data. This process involves several essential steps, beginning with data collection. Data, sourced from various repositories such as sensors, databases</a:t>
            </a:r>
          </a:p>
          <a:p>
            <a:pPr marL="0" indent="0">
              <a:buNone/>
            </a:pPr>
            <a:r>
              <a:rPr lang="en-US" dirty="0"/>
              <a:t>Computer Vision:</a:t>
            </a:r>
          </a:p>
          <a:p>
            <a:r>
              <a:rPr lang="en-US" sz="1800" dirty="0">
                <a:effectLst/>
                <a:latin typeface="Times New Roman" panose="02020603050405020304" pitchFamily="18" charset="0"/>
                <a:ea typeface="Times New Roman" panose="02020603050405020304" pitchFamily="18" charset="0"/>
              </a:rPr>
              <a:t>Computer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vision is 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field of</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artificial intelligence (AI) that focuses on enabling machines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 interpret and understand visual data from the world, such as images and videos. It aims to replicate the capabilities of human vision in computers, allowing systems to </a:t>
            </a:r>
            <a:r>
              <a:rPr lang="en-US" sz="1800" dirty="0" err="1">
                <a:effectLst/>
                <a:latin typeface="Times New Roman" panose="02020603050405020304" pitchFamily="18" charset="0"/>
                <a:ea typeface="Times New Roman" panose="02020603050405020304" pitchFamily="18" charset="0"/>
              </a:rPr>
              <a:t>analyse</a:t>
            </a:r>
            <a:r>
              <a:rPr lang="en-US" sz="1800" dirty="0">
                <a:effectLst/>
                <a:latin typeface="Times New Roman" panose="02020603050405020304" pitchFamily="18" charset="0"/>
                <a:ea typeface="Times New Roman" panose="02020603050405020304" pitchFamily="18" charset="0"/>
              </a:rPr>
              <a:t> and make decisions based on visual inputs. Through a combination of image processing, pattern recognition, and machine learning, computer vision allows machines to detect objects, track movements, and classify images. Its goal is to automate tasks that require visual understanding, making it a critical tool in various technological applications.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4" name="Picture 3">
            <a:extLst>
              <a:ext uri="{FF2B5EF4-FFF2-40B4-BE49-F238E27FC236}">
                <a16:creationId xmlns:a16="http://schemas.microsoft.com/office/drawing/2014/main" id="{A583C315-244C-2BD5-367F-AF9D4891C0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290348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341E8-E8F9-D92B-8665-691BD306B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78A8C1-419B-6017-D33C-1764A975F428}"/>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UML Diagrams</a:t>
            </a:r>
            <a:endParaRPr lang="en-IN" dirty="0"/>
          </a:p>
        </p:txBody>
      </p:sp>
      <p:sp>
        <p:nvSpPr>
          <p:cNvPr id="3" name="Content Placeholder 2">
            <a:extLst>
              <a:ext uri="{FF2B5EF4-FFF2-40B4-BE49-F238E27FC236}">
                <a16:creationId xmlns:a16="http://schemas.microsoft.com/office/drawing/2014/main" id="{5ADF7FDF-3970-DBB8-8569-2FE4110FF8D9}"/>
              </a:ext>
            </a:extLst>
          </p:cNvPr>
          <p:cNvSpPr>
            <a:spLocks noGrp="1"/>
          </p:cNvSpPr>
          <p:nvPr>
            <p:ph sz="half" idx="1"/>
          </p:nvPr>
        </p:nvSpPr>
        <p:spPr>
          <a:xfrm>
            <a:off x="696797" y="1935786"/>
            <a:ext cx="2479767" cy="486454"/>
          </a:xfrm>
        </p:spPr>
        <p:txBody>
          <a:bodyPr>
            <a:normAutofit/>
          </a:bodyPr>
          <a:lstStyle/>
          <a:p>
            <a:pPr marL="0" indent="0">
              <a:buNone/>
            </a:pPr>
            <a:r>
              <a:rPr lang="en-IN" dirty="0"/>
              <a:t>Class Diagram:</a:t>
            </a:r>
          </a:p>
        </p:txBody>
      </p:sp>
      <p:pic>
        <p:nvPicPr>
          <p:cNvPr id="6" name="Content Placeholder 5">
            <a:extLst>
              <a:ext uri="{FF2B5EF4-FFF2-40B4-BE49-F238E27FC236}">
                <a16:creationId xmlns:a16="http://schemas.microsoft.com/office/drawing/2014/main" id="{AD7F5673-E9D6-4486-BFC3-2AA03FBC2DCD}"/>
              </a:ext>
            </a:extLst>
          </p:cNvPr>
          <p:cNvPicPr>
            <a:picLocks noGrp="1" noChangeAspect="1"/>
          </p:cNvPicPr>
          <p:nvPr>
            <p:ph sz="half" idx="2"/>
          </p:nvPr>
        </p:nvPicPr>
        <p:blipFill>
          <a:blip r:embed="rId2"/>
          <a:stretch>
            <a:fillRect/>
          </a:stretch>
        </p:blipFill>
        <p:spPr>
          <a:xfrm>
            <a:off x="3137829" y="1581883"/>
            <a:ext cx="7184572" cy="4568121"/>
          </a:xfrm>
          <a:prstGeom prst="rect">
            <a:avLst/>
          </a:prstGeom>
        </p:spPr>
      </p:pic>
      <p:pic>
        <p:nvPicPr>
          <p:cNvPr id="4" name="Picture 3">
            <a:extLst>
              <a:ext uri="{FF2B5EF4-FFF2-40B4-BE49-F238E27FC236}">
                <a16:creationId xmlns:a16="http://schemas.microsoft.com/office/drawing/2014/main" id="{0B279045-BDE8-8A20-9B0D-544944F874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952768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17A9D-CA01-21FA-A143-E7C8F0A13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46A4DA-32A2-9F93-0DAC-37592E0DE985}"/>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UML Diagrams</a:t>
            </a:r>
            <a:endParaRPr lang="en-IN" dirty="0"/>
          </a:p>
        </p:txBody>
      </p:sp>
      <p:pic>
        <p:nvPicPr>
          <p:cNvPr id="5" name="Content Placeholder 4">
            <a:extLst>
              <a:ext uri="{FF2B5EF4-FFF2-40B4-BE49-F238E27FC236}">
                <a16:creationId xmlns:a16="http://schemas.microsoft.com/office/drawing/2014/main" id="{B2B39C3E-2680-5AE5-8012-8D0BB519F5E1}"/>
              </a:ext>
            </a:extLst>
          </p:cNvPr>
          <p:cNvPicPr>
            <a:picLocks noGrp="1" noChangeAspect="1"/>
          </p:cNvPicPr>
          <p:nvPr>
            <p:ph sz="half" idx="1"/>
          </p:nvPr>
        </p:nvPicPr>
        <p:blipFill>
          <a:blip r:embed="rId2"/>
          <a:stretch>
            <a:fillRect/>
          </a:stretch>
        </p:blipFill>
        <p:spPr>
          <a:xfrm>
            <a:off x="3856823" y="1713095"/>
            <a:ext cx="6139543" cy="4560639"/>
          </a:xfrm>
          <a:prstGeom prst="rect">
            <a:avLst/>
          </a:prstGeom>
        </p:spPr>
      </p:pic>
      <p:sp>
        <p:nvSpPr>
          <p:cNvPr id="7" name="Content Placeholder 6">
            <a:extLst>
              <a:ext uri="{FF2B5EF4-FFF2-40B4-BE49-F238E27FC236}">
                <a16:creationId xmlns:a16="http://schemas.microsoft.com/office/drawing/2014/main" id="{0AC88EF5-1D92-995C-063E-118062696DF4}"/>
              </a:ext>
            </a:extLst>
          </p:cNvPr>
          <p:cNvSpPr>
            <a:spLocks noGrp="1"/>
          </p:cNvSpPr>
          <p:nvPr>
            <p:ph sz="half" idx="2"/>
          </p:nvPr>
        </p:nvSpPr>
        <p:spPr>
          <a:xfrm>
            <a:off x="887736" y="1943000"/>
            <a:ext cx="2873827" cy="521289"/>
          </a:xfrm>
        </p:spPr>
        <p:txBody>
          <a:bodyPr>
            <a:normAutofit/>
          </a:bodyPr>
          <a:lstStyle/>
          <a:p>
            <a:pPr marL="0" indent="0">
              <a:buNone/>
            </a:pPr>
            <a:r>
              <a:rPr lang="en-IN" dirty="0"/>
              <a:t>Use Case Diagram:</a:t>
            </a:r>
          </a:p>
        </p:txBody>
      </p:sp>
      <p:pic>
        <p:nvPicPr>
          <p:cNvPr id="4" name="Picture 3">
            <a:extLst>
              <a:ext uri="{FF2B5EF4-FFF2-40B4-BE49-F238E27FC236}">
                <a16:creationId xmlns:a16="http://schemas.microsoft.com/office/drawing/2014/main" id="{F3AE3D6E-272A-D4DE-D24F-50B283AEF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773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2434C-FBD7-FF1B-AD45-E1C0BC04A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2CA842-44FD-78DE-132B-DE7DAC528F8D}"/>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UML Diagrams</a:t>
            </a:r>
            <a:endParaRPr lang="en-IN" dirty="0"/>
          </a:p>
        </p:txBody>
      </p:sp>
      <p:sp>
        <p:nvSpPr>
          <p:cNvPr id="7" name="Content Placeholder 6">
            <a:extLst>
              <a:ext uri="{FF2B5EF4-FFF2-40B4-BE49-F238E27FC236}">
                <a16:creationId xmlns:a16="http://schemas.microsoft.com/office/drawing/2014/main" id="{6A6EA575-B037-30D3-F976-3DD2E875364E}"/>
              </a:ext>
            </a:extLst>
          </p:cNvPr>
          <p:cNvSpPr>
            <a:spLocks noGrp="1"/>
          </p:cNvSpPr>
          <p:nvPr>
            <p:ph sz="half" idx="2"/>
          </p:nvPr>
        </p:nvSpPr>
        <p:spPr>
          <a:xfrm>
            <a:off x="887736" y="1943000"/>
            <a:ext cx="2873827" cy="521289"/>
          </a:xfrm>
        </p:spPr>
        <p:txBody>
          <a:bodyPr>
            <a:normAutofit fontScale="92500"/>
          </a:bodyPr>
          <a:lstStyle/>
          <a:p>
            <a:pPr marL="0" indent="0">
              <a:buNone/>
            </a:pPr>
            <a:r>
              <a:rPr lang="en-IN" dirty="0"/>
              <a:t>Sequence Diagram:</a:t>
            </a:r>
          </a:p>
        </p:txBody>
      </p:sp>
      <p:pic>
        <p:nvPicPr>
          <p:cNvPr id="4" name="Picture 3">
            <a:extLst>
              <a:ext uri="{FF2B5EF4-FFF2-40B4-BE49-F238E27FC236}">
                <a16:creationId xmlns:a16="http://schemas.microsoft.com/office/drawing/2014/main" id="{70592749-8AED-3568-2E3C-F0D2BD0000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1026" name="Picture 2" descr="Sequence Diagram for Object Detection | Download Scientific Diagram">
            <a:extLst>
              <a:ext uri="{FF2B5EF4-FFF2-40B4-BE49-F238E27FC236}">
                <a16:creationId xmlns:a16="http://schemas.microsoft.com/office/drawing/2014/main" id="{1F5DF3C2-C37B-D392-79C7-FC4259BEEF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1702" y="2470365"/>
            <a:ext cx="6972300" cy="4005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80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CCEDD-7184-F9D0-D45B-00615BA13C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265EAF-DD96-AB1A-E92C-31219B15F9A4}"/>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UML Diagrams</a:t>
            </a:r>
            <a:endParaRPr lang="en-IN" dirty="0"/>
          </a:p>
        </p:txBody>
      </p:sp>
      <p:sp>
        <p:nvSpPr>
          <p:cNvPr id="7" name="Content Placeholder 6">
            <a:extLst>
              <a:ext uri="{FF2B5EF4-FFF2-40B4-BE49-F238E27FC236}">
                <a16:creationId xmlns:a16="http://schemas.microsoft.com/office/drawing/2014/main" id="{F3872759-52FD-147A-7FF0-725C840CB6D8}"/>
              </a:ext>
            </a:extLst>
          </p:cNvPr>
          <p:cNvSpPr>
            <a:spLocks noGrp="1"/>
          </p:cNvSpPr>
          <p:nvPr>
            <p:ph sz="half" idx="2"/>
          </p:nvPr>
        </p:nvSpPr>
        <p:spPr>
          <a:xfrm>
            <a:off x="887736" y="1943000"/>
            <a:ext cx="2873827" cy="521289"/>
          </a:xfrm>
        </p:spPr>
        <p:txBody>
          <a:bodyPr>
            <a:normAutofit fontScale="92500"/>
          </a:bodyPr>
          <a:lstStyle/>
          <a:p>
            <a:pPr marL="0" indent="0">
              <a:buNone/>
            </a:pPr>
            <a:r>
              <a:rPr lang="en-IN" dirty="0" err="1"/>
              <a:t>DataFlow</a:t>
            </a:r>
            <a:r>
              <a:rPr lang="en-IN" dirty="0"/>
              <a:t> Diagram:</a:t>
            </a:r>
          </a:p>
        </p:txBody>
      </p:sp>
      <p:pic>
        <p:nvPicPr>
          <p:cNvPr id="4" name="Picture 3">
            <a:extLst>
              <a:ext uri="{FF2B5EF4-FFF2-40B4-BE49-F238E27FC236}">
                <a16:creationId xmlns:a16="http://schemas.microsoft.com/office/drawing/2014/main" id="{812EC73B-070B-CDAC-6693-313BAFAF76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5" name="Picture 4">
            <a:extLst>
              <a:ext uri="{FF2B5EF4-FFF2-40B4-BE49-F238E27FC236}">
                <a16:creationId xmlns:a16="http://schemas.microsoft.com/office/drawing/2014/main" id="{C5E0A014-C7A1-4D43-1D1F-C9BF4660A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6903" y="1541485"/>
            <a:ext cx="4543720" cy="4847864"/>
          </a:xfrm>
          <a:prstGeom prst="rect">
            <a:avLst/>
          </a:prstGeom>
        </p:spPr>
      </p:pic>
    </p:spTree>
    <p:extLst>
      <p:ext uri="{BB962C8B-B14F-4D97-AF65-F5344CB8AC3E}">
        <p14:creationId xmlns:p14="http://schemas.microsoft.com/office/powerpoint/2010/main" val="381503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MRCET\Desktop\p9\ges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375" y="443077"/>
            <a:ext cx="7599920" cy="593267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6B4E735-944E-738F-33A4-EC25C05D7C94}"/>
              </a:ext>
            </a:extLst>
          </p:cNvPr>
          <p:cNvSpPr txBox="1"/>
          <p:nvPr/>
        </p:nvSpPr>
        <p:spPr>
          <a:xfrm>
            <a:off x="386080" y="182880"/>
            <a:ext cx="1534160" cy="1341120"/>
          </a:xfrm>
          <a:prstGeom prst="rect">
            <a:avLst/>
          </a:prstGeom>
          <a:noFill/>
        </p:spPr>
        <p:txBody>
          <a:bodyPr wrap="square" rtlCol="0">
            <a:spAutoFit/>
          </a:bodyPr>
          <a:lstStyle/>
          <a:p>
            <a:endParaRPr lang="en-IN" dirty="0"/>
          </a:p>
        </p:txBody>
      </p:sp>
      <p:pic>
        <p:nvPicPr>
          <p:cNvPr id="3" name="Picture 2">
            <a:extLst>
              <a:ext uri="{FF2B5EF4-FFF2-40B4-BE49-F238E27FC236}">
                <a16:creationId xmlns:a16="http://schemas.microsoft.com/office/drawing/2014/main" id="{2F0E6CAB-FCEC-692C-34BA-9378840396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45492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MRCET\Desktop\p9\gesture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327923" y="367338"/>
            <a:ext cx="5703343" cy="60835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76D2DAA1-D575-8831-E331-86425C5DBA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20869902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B9C41-A02D-77B6-AA72-C392E7DB5F65}"/>
              </a:ext>
            </a:extLst>
          </p:cNvPr>
          <p:cNvSpPr>
            <a:spLocks noGrp="1"/>
          </p:cNvSpPr>
          <p:nvPr>
            <p:ph type="title"/>
          </p:nvPr>
        </p:nvSpPr>
        <p:spPr>
          <a:xfrm>
            <a:off x="1676400" y="365125"/>
            <a:ext cx="9677400" cy="1325563"/>
          </a:xfrm>
        </p:spPr>
        <p:txBody>
          <a:bodyPr/>
          <a:lstStyle/>
          <a:p>
            <a:r>
              <a:rPr lang="en-US" dirty="0"/>
              <a:t>Output Screens / Results :</a:t>
            </a:r>
            <a:endParaRPr lang="en-IN" dirty="0"/>
          </a:p>
        </p:txBody>
      </p:sp>
      <p:pic>
        <p:nvPicPr>
          <p:cNvPr id="4" name="Image 11">
            <a:extLst>
              <a:ext uri="{FF2B5EF4-FFF2-40B4-BE49-F238E27FC236}">
                <a16:creationId xmlns:a16="http://schemas.microsoft.com/office/drawing/2014/main" id="{DBB3D701-31CB-CD17-33CE-A59C3C061B57}"/>
              </a:ext>
            </a:extLst>
          </p:cNvPr>
          <p:cNvPicPr>
            <a:picLocks noGrp="1"/>
          </p:cNvPicPr>
          <p:nvPr>
            <p:ph sz="half" idx="1"/>
          </p:nvPr>
        </p:nvPicPr>
        <p:blipFill>
          <a:blip r:embed="rId2" cstate="print"/>
          <a:stretch>
            <a:fillRect/>
          </a:stretch>
        </p:blipFill>
        <p:spPr>
          <a:xfrm>
            <a:off x="838200" y="1889760"/>
            <a:ext cx="5181600" cy="4060706"/>
          </a:xfrm>
          <a:prstGeom prst="rect">
            <a:avLst/>
          </a:prstGeom>
        </p:spPr>
      </p:pic>
      <p:sp>
        <p:nvSpPr>
          <p:cNvPr id="7" name="Content Placeholder 6">
            <a:extLst>
              <a:ext uri="{FF2B5EF4-FFF2-40B4-BE49-F238E27FC236}">
                <a16:creationId xmlns:a16="http://schemas.microsoft.com/office/drawing/2014/main" id="{1B930ECE-81DE-BA75-EF33-08F6D5CB3F13}"/>
              </a:ext>
            </a:extLst>
          </p:cNvPr>
          <p:cNvSpPr>
            <a:spLocks noGrp="1"/>
          </p:cNvSpPr>
          <p:nvPr>
            <p:ph sz="half" idx="2"/>
          </p:nvPr>
        </p:nvSpPr>
        <p:spPr>
          <a:xfrm>
            <a:off x="6228080" y="1910079"/>
            <a:ext cx="5069840" cy="4064001"/>
          </a:xfrm>
        </p:spPr>
        <p:txBody>
          <a:bodyPr/>
          <a:lstStyle/>
          <a:p>
            <a:pPr algn="just"/>
            <a:r>
              <a:rPr lang="en-US" sz="2800" dirty="0">
                <a:effectLst/>
                <a:latin typeface="Times New Roman" panose="02020603050405020304" pitchFamily="18" charset="0"/>
                <a:ea typeface="Times New Roman" panose="02020603050405020304" pitchFamily="18" charset="0"/>
              </a:rPr>
              <a:t>The above shown output screen is an output of the DataCollection.py file. Here the hand is detected</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on</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a</a:t>
            </a:r>
            <a:r>
              <a:rPr lang="en-US" sz="2800" spc="-1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basic</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sense</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whether</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is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right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or</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left</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hand.</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This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happens</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by</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the</a:t>
            </a:r>
            <a:r>
              <a:rPr lang="en-US" sz="2800" spc="-1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use</a:t>
            </a:r>
            <a:r>
              <a:rPr lang="en-US" sz="2800" spc="-20"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of</a:t>
            </a:r>
            <a:r>
              <a:rPr lang="en-US" sz="2800" spc="-5" dirty="0">
                <a:effectLst/>
                <a:latin typeface="Times New Roman" panose="02020603050405020304" pitchFamily="18" charset="0"/>
                <a:ea typeface="Times New Roman" panose="02020603050405020304" pitchFamily="18" charset="0"/>
              </a:rPr>
              <a:t> </a:t>
            </a:r>
            <a:r>
              <a:rPr lang="en-US" sz="2800" dirty="0">
                <a:effectLst/>
                <a:latin typeface="Times New Roman" panose="02020603050405020304" pitchFamily="18" charset="0"/>
                <a:ea typeface="Times New Roman" panose="02020603050405020304" pitchFamily="18" charset="0"/>
              </a:rPr>
              <a:t>hand detector module in the Python library.</a:t>
            </a:r>
            <a:endParaRPr lang="en-IN" dirty="0"/>
          </a:p>
        </p:txBody>
      </p:sp>
      <p:sp>
        <p:nvSpPr>
          <p:cNvPr id="6" name="TextBox 5">
            <a:extLst>
              <a:ext uri="{FF2B5EF4-FFF2-40B4-BE49-F238E27FC236}">
                <a16:creationId xmlns:a16="http://schemas.microsoft.com/office/drawing/2014/main" id="{0BD88F91-FCC0-01A5-2C83-43EB9CB43FCA}"/>
              </a:ext>
            </a:extLst>
          </p:cNvPr>
          <p:cNvSpPr txBox="1"/>
          <p:nvPr/>
        </p:nvSpPr>
        <p:spPr>
          <a:xfrm>
            <a:off x="1402080" y="6035040"/>
            <a:ext cx="10078720" cy="369332"/>
          </a:xfrm>
          <a:prstGeom prst="rect">
            <a:avLst/>
          </a:prstGeom>
          <a:noFill/>
        </p:spPr>
        <p:txBody>
          <a:bodyPr wrap="square" rtlCol="0">
            <a:spAutoFit/>
          </a:bodyPr>
          <a:lstStyle/>
          <a:p>
            <a:r>
              <a:rPr lang="en-US" dirty="0"/>
              <a:t>	  Fig- Detecting Hand</a:t>
            </a:r>
            <a:endParaRPr lang="en-IN" dirty="0"/>
          </a:p>
        </p:txBody>
      </p:sp>
      <p:pic>
        <p:nvPicPr>
          <p:cNvPr id="9" name="Picture 8">
            <a:extLst>
              <a:ext uri="{FF2B5EF4-FFF2-40B4-BE49-F238E27FC236}">
                <a16:creationId xmlns:a16="http://schemas.microsoft.com/office/drawing/2014/main" id="{08B10C72-2000-01C4-DA38-B3AC0CECDE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717811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2">
            <a:extLst>
              <a:ext uri="{FF2B5EF4-FFF2-40B4-BE49-F238E27FC236}">
                <a16:creationId xmlns:a16="http://schemas.microsoft.com/office/drawing/2014/main" id="{72E243D9-D5F2-B842-022A-C2A6567802CF}"/>
              </a:ext>
            </a:extLst>
          </p:cNvPr>
          <p:cNvPicPr>
            <a:picLocks noGrp="1"/>
          </p:cNvPicPr>
          <p:nvPr>
            <p:ph sz="half" idx="1"/>
          </p:nvPr>
        </p:nvPicPr>
        <p:blipFill>
          <a:blip r:embed="rId2" cstate="print"/>
          <a:stretch>
            <a:fillRect/>
          </a:stretch>
        </p:blipFill>
        <p:spPr>
          <a:xfrm>
            <a:off x="873760" y="1412240"/>
            <a:ext cx="5146040" cy="4538226"/>
          </a:xfrm>
          <a:prstGeom prst="rect">
            <a:avLst/>
          </a:prstGeom>
        </p:spPr>
      </p:pic>
      <p:sp>
        <p:nvSpPr>
          <p:cNvPr id="5" name="Content Placeholder 4">
            <a:extLst>
              <a:ext uri="{FF2B5EF4-FFF2-40B4-BE49-F238E27FC236}">
                <a16:creationId xmlns:a16="http://schemas.microsoft.com/office/drawing/2014/main" id="{7E0793A0-6EFD-55EF-1953-6D83C46C7B98}"/>
              </a:ext>
            </a:extLst>
          </p:cNvPr>
          <p:cNvSpPr>
            <a:spLocks noGrp="1"/>
          </p:cNvSpPr>
          <p:nvPr>
            <p:ph sz="half" idx="2"/>
          </p:nvPr>
        </p:nvSpPr>
        <p:spPr>
          <a:xfrm>
            <a:off x="6172200" y="1259841"/>
            <a:ext cx="5181600" cy="4734560"/>
          </a:xfrm>
        </p:spPr>
        <p:txBody>
          <a:bodyPr/>
          <a:lstStyle/>
          <a:p>
            <a:pPr algn="just"/>
            <a:r>
              <a:rPr lang="en-US" sz="2000" dirty="0">
                <a:effectLst/>
                <a:latin typeface="Times New Roman" panose="02020603050405020304" pitchFamily="18" charset="0"/>
                <a:ea typeface="Times New Roman" panose="02020603050405020304" pitchFamily="18" charset="0"/>
              </a:rPr>
              <a:t>The above shown output screen is an output of the Test.py file. Here the hand is detected based on the training that one gives to the model to recognize that the given gesture is ‘A’. Here the model training is done by using Teachable machines website which is an open source model</a:t>
            </a:r>
            <a:r>
              <a:rPr lang="en-US" sz="2000" spc="2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training website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AI</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ML model training. 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underlying concepts in the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website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are</a:t>
            </a:r>
            <a:r>
              <a:rPr lang="en-US" sz="2000" spc="-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that it uses a classification algorithm to classify the data and train accordingly. And it uses tensorflow.js for client-side processing. It finally uses </a:t>
            </a:r>
            <a:r>
              <a:rPr lang="en-US" sz="2000" dirty="0" err="1">
                <a:effectLst/>
                <a:latin typeface="Times New Roman" panose="02020603050405020304" pitchFamily="18" charset="0"/>
                <a:ea typeface="Times New Roman" panose="02020603050405020304" pitchFamily="18" charset="0"/>
              </a:rPr>
              <a:t>PoseNet</a:t>
            </a:r>
            <a:r>
              <a:rPr lang="en-US" sz="2000" dirty="0">
                <a:effectLst/>
                <a:latin typeface="Times New Roman" panose="02020603050405020304" pitchFamily="18" charset="0"/>
                <a:ea typeface="Times New Roman" panose="02020603050405020304" pitchFamily="18" charset="0"/>
              </a:rPr>
              <a:t> to track the pose of the hand gesture.</a:t>
            </a:r>
            <a:endParaRPr lang="en-IN" sz="2000" dirty="0">
              <a:effectLst/>
              <a:latin typeface="Times New Roman" panose="02020603050405020304" pitchFamily="18" charset="0"/>
              <a:ea typeface="Times New Roman" panose="02020603050405020304" pitchFamily="18" charset="0"/>
            </a:endParaRPr>
          </a:p>
          <a:p>
            <a:endParaRPr lang="en-IN" dirty="0"/>
          </a:p>
        </p:txBody>
      </p:sp>
      <p:sp>
        <p:nvSpPr>
          <p:cNvPr id="9" name="TextBox 8">
            <a:extLst>
              <a:ext uri="{FF2B5EF4-FFF2-40B4-BE49-F238E27FC236}">
                <a16:creationId xmlns:a16="http://schemas.microsoft.com/office/drawing/2014/main" id="{44D2A8AC-5685-7F7D-FEC4-F2D7DCC99F69}"/>
              </a:ext>
            </a:extLst>
          </p:cNvPr>
          <p:cNvSpPr txBox="1"/>
          <p:nvPr/>
        </p:nvSpPr>
        <p:spPr>
          <a:xfrm>
            <a:off x="2052320" y="6187440"/>
            <a:ext cx="5212080" cy="375920"/>
          </a:xfrm>
          <a:prstGeom prst="rect">
            <a:avLst/>
          </a:prstGeom>
          <a:noFill/>
        </p:spPr>
        <p:txBody>
          <a:bodyPr wrap="square" rtlCol="0">
            <a:spAutoFit/>
          </a:bodyPr>
          <a:lstStyle/>
          <a:p>
            <a:r>
              <a:rPr lang="en-US" dirty="0"/>
              <a:t>Fig – Detecting Letter ‘A’</a:t>
            </a:r>
            <a:endParaRPr lang="en-IN" dirty="0"/>
          </a:p>
        </p:txBody>
      </p:sp>
      <p:pic>
        <p:nvPicPr>
          <p:cNvPr id="12" name="Picture 11">
            <a:extLst>
              <a:ext uri="{FF2B5EF4-FFF2-40B4-BE49-F238E27FC236}">
                <a16:creationId xmlns:a16="http://schemas.microsoft.com/office/drawing/2014/main" id="{83FB8E19-D145-7656-ED26-B0CBA6A09B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1" y="111761"/>
            <a:ext cx="1046480" cy="1056639"/>
          </a:xfrm>
          <a:prstGeom prst="rect">
            <a:avLst/>
          </a:prstGeom>
        </p:spPr>
      </p:pic>
    </p:spTree>
    <p:extLst>
      <p:ext uri="{BB962C8B-B14F-4D97-AF65-F5344CB8AC3E}">
        <p14:creationId xmlns:p14="http://schemas.microsoft.com/office/powerpoint/2010/main" val="2073712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FE0BF-DD30-E5E4-0A1E-96F1703CD118}"/>
              </a:ext>
            </a:extLst>
          </p:cNvPr>
          <p:cNvSpPr>
            <a:spLocks noGrp="1"/>
          </p:cNvSpPr>
          <p:nvPr>
            <p:ph type="title"/>
          </p:nvPr>
        </p:nvSpPr>
        <p:spPr/>
        <p:txBody>
          <a:bodyPr/>
          <a:lstStyle/>
          <a:p>
            <a:pPr algn="ctr"/>
            <a:r>
              <a:rPr lang="en-IN" sz="4400" b="1" spc="-60" dirty="0">
                <a:latin typeface="Times New Roman" panose="02020603050405020304" pitchFamily="18" charset="0"/>
                <a:cs typeface="Times New Roman" panose="02020603050405020304" pitchFamily="18" charset="0"/>
              </a:rPr>
              <a:t>A</a:t>
            </a:r>
            <a:r>
              <a:rPr lang="en-IN" sz="4400" b="1" spc="-5" dirty="0">
                <a:latin typeface="Times New Roman" panose="02020603050405020304" pitchFamily="18" charset="0"/>
                <a:cs typeface="Times New Roman" panose="02020603050405020304" pitchFamily="18" charset="0"/>
              </a:rPr>
              <a:t>GEN</a:t>
            </a:r>
            <a:r>
              <a:rPr lang="en-IN" sz="4400" b="1" spc="-105" dirty="0">
                <a:latin typeface="Times New Roman" panose="02020603050405020304" pitchFamily="18" charset="0"/>
                <a:cs typeface="Times New Roman" panose="02020603050405020304" pitchFamily="18" charset="0"/>
              </a:rPr>
              <a:t>D</a:t>
            </a:r>
            <a:r>
              <a:rPr lang="en-IN" sz="4400" b="1" dirty="0">
                <a:latin typeface="Times New Roman" panose="02020603050405020304" pitchFamily="18" charset="0"/>
                <a:cs typeface="Times New Roman" panose="02020603050405020304" pitchFamily="18" charset="0"/>
              </a:rPr>
              <a:t>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170780-AE03-274A-4CCB-DFE9C870A868}"/>
              </a:ext>
            </a:extLst>
          </p:cNvPr>
          <p:cNvSpPr>
            <a:spLocks noGrp="1"/>
          </p:cNvSpPr>
          <p:nvPr>
            <p:ph idx="1"/>
          </p:nvPr>
        </p:nvSpPr>
        <p:spPr>
          <a:xfrm>
            <a:off x="857053" y="1967027"/>
            <a:ext cx="10515600" cy="4351338"/>
          </a:xfrm>
        </p:spPr>
        <p:txBody>
          <a:bodyPr>
            <a:normAutofit fontScale="92500" lnSpcReduction="20000"/>
          </a:bodyPr>
          <a:lstStyle/>
          <a:p>
            <a:pPr algn="l"/>
            <a:r>
              <a:rPr lang="en-IN" sz="2600" dirty="0">
                <a:solidFill>
                  <a:srgbClr val="222222"/>
                </a:solidFill>
                <a:latin typeface="Arial" panose="020B0604020202020204" pitchFamily="34" charset="0"/>
              </a:rPr>
              <a:t>Abstract</a:t>
            </a:r>
            <a:endParaRPr lang="en-IN" sz="2600" b="0" i="0" dirty="0">
              <a:solidFill>
                <a:srgbClr val="222222"/>
              </a:solidFill>
              <a:effectLst/>
              <a:latin typeface="Arial" panose="020B0604020202020204" pitchFamily="34" charset="0"/>
            </a:endParaRPr>
          </a:p>
          <a:p>
            <a:pPr algn="l"/>
            <a:r>
              <a:rPr lang="en-IN" sz="2600" dirty="0">
                <a:solidFill>
                  <a:srgbClr val="222222"/>
                </a:solidFill>
                <a:latin typeface="Arial" panose="020B0604020202020204" pitchFamily="34" charset="0"/>
              </a:rPr>
              <a:t>Introduction</a:t>
            </a:r>
            <a:endParaRPr lang="en-IN" sz="2600" b="0" i="0" dirty="0">
              <a:solidFill>
                <a:srgbClr val="222222"/>
              </a:solidFill>
              <a:effectLst/>
              <a:latin typeface="Arial" panose="020B0604020202020204" pitchFamily="34" charset="0"/>
            </a:endParaRPr>
          </a:p>
          <a:p>
            <a:pPr algn="l"/>
            <a:r>
              <a:rPr lang="en-IN" sz="2600" b="0" i="0" dirty="0">
                <a:solidFill>
                  <a:srgbClr val="222222"/>
                </a:solidFill>
                <a:effectLst/>
                <a:latin typeface="Arial" panose="020B0604020202020204" pitchFamily="34" charset="0"/>
              </a:rPr>
              <a:t>Existing system</a:t>
            </a:r>
            <a:r>
              <a:rPr lang="en-IN" sz="2600" dirty="0">
                <a:solidFill>
                  <a:srgbClr val="222222"/>
                </a:solidFill>
                <a:latin typeface="Arial" panose="020B0604020202020204" pitchFamily="34" charset="0"/>
              </a:rPr>
              <a:t>, Disadvantages</a:t>
            </a:r>
            <a:endParaRPr lang="en-IN" sz="2600" b="0" i="0" dirty="0">
              <a:solidFill>
                <a:srgbClr val="222222"/>
              </a:solidFill>
              <a:effectLst/>
              <a:latin typeface="Arial" panose="020B0604020202020204" pitchFamily="34" charset="0"/>
            </a:endParaRPr>
          </a:p>
          <a:p>
            <a:pPr algn="l"/>
            <a:r>
              <a:rPr lang="en-IN" sz="2600" b="0" i="0" dirty="0">
                <a:solidFill>
                  <a:srgbClr val="222222"/>
                </a:solidFill>
                <a:effectLst/>
                <a:latin typeface="Arial" panose="020B0604020202020204" pitchFamily="34" charset="0"/>
              </a:rPr>
              <a:t>Proposed system, Advantages</a:t>
            </a:r>
          </a:p>
          <a:p>
            <a:pPr algn="l"/>
            <a:r>
              <a:rPr lang="en-IN" sz="2600" b="0" i="0" dirty="0">
                <a:solidFill>
                  <a:srgbClr val="222222"/>
                </a:solidFill>
                <a:effectLst/>
                <a:latin typeface="Arial" panose="020B0604020202020204" pitchFamily="34" charset="0"/>
              </a:rPr>
              <a:t>Software and Hardware Requirements</a:t>
            </a:r>
          </a:p>
          <a:p>
            <a:pPr algn="l"/>
            <a:r>
              <a:rPr lang="en-IN" sz="2600" b="0" i="0" dirty="0">
                <a:solidFill>
                  <a:srgbClr val="222222"/>
                </a:solidFill>
                <a:effectLst/>
                <a:latin typeface="Arial" panose="020B0604020202020204" pitchFamily="34" charset="0"/>
              </a:rPr>
              <a:t>System architecture</a:t>
            </a:r>
          </a:p>
          <a:p>
            <a:pPr algn="l"/>
            <a:r>
              <a:rPr lang="en-IN" sz="2600" b="0" i="0" dirty="0">
                <a:solidFill>
                  <a:srgbClr val="222222"/>
                </a:solidFill>
                <a:effectLst/>
                <a:latin typeface="Arial" panose="020B0604020202020204" pitchFamily="34" charset="0"/>
              </a:rPr>
              <a:t>Modules Description(with Algorithms)</a:t>
            </a:r>
          </a:p>
          <a:p>
            <a:pPr algn="l"/>
            <a:r>
              <a:rPr lang="en-IN" sz="2600" b="0" i="0" dirty="0">
                <a:solidFill>
                  <a:srgbClr val="222222"/>
                </a:solidFill>
                <a:effectLst/>
                <a:latin typeface="Arial" panose="020B0604020202020204" pitchFamily="34" charset="0"/>
              </a:rPr>
              <a:t>UML Diagrams</a:t>
            </a:r>
          </a:p>
          <a:p>
            <a:pPr algn="l"/>
            <a:r>
              <a:rPr lang="en-IN" sz="2600" b="0" i="0" dirty="0">
                <a:solidFill>
                  <a:srgbClr val="222222"/>
                </a:solidFill>
                <a:effectLst/>
                <a:latin typeface="Arial" panose="020B0604020202020204" pitchFamily="34" charset="0"/>
              </a:rPr>
              <a:t>Output Screens</a:t>
            </a:r>
          </a:p>
          <a:p>
            <a:pPr algn="l"/>
            <a:r>
              <a:rPr lang="en-IN" sz="2600" dirty="0">
                <a:solidFill>
                  <a:srgbClr val="222222"/>
                </a:solidFill>
                <a:latin typeface="Arial" panose="020B0604020202020204" pitchFamily="34" charset="0"/>
              </a:rPr>
              <a:t>Conclusions, </a:t>
            </a:r>
            <a:r>
              <a:rPr lang="en-IN" sz="2600" b="0" i="0" dirty="0">
                <a:solidFill>
                  <a:srgbClr val="222222"/>
                </a:solidFill>
                <a:effectLst/>
                <a:latin typeface="Arial" panose="020B0604020202020204" pitchFamily="34" charset="0"/>
              </a:rPr>
              <a:t>Future Scope</a:t>
            </a:r>
          </a:p>
          <a:p>
            <a:pPr algn="l"/>
            <a:r>
              <a:rPr lang="en-IN" sz="2600" dirty="0">
                <a:solidFill>
                  <a:srgbClr val="222222"/>
                </a:solidFill>
                <a:latin typeface="Arial" panose="020B0604020202020204" pitchFamily="34" charset="0"/>
              </a:rPr>
              <a:t>References</a:t>
            </a:r>
            <a:endParaRPr lang="en-IN" sz="2600" b="0" i="0" dirty="0">
              <a:solidFill>
                <a:srgbClr val="222222"/>
              </a:solidFill>
              <a:effectLst/>
              <a:latin typeface="Arial" panose="020B0604020202020204" pitchFamily="34" charset="0"/>
            </a:endParaRPr>
          </a:p>
        </p:txBody>
      </p:sp>
      <p:pic>
        <p:nvPicPr>
          <p:cNvPr id="4" name="Picture 3">
            <a:extLst>
              <a:ext uri="{FF2B5EF4-FFF2-40B4-BE49-F238E27FC236}">
                <a16:creationId xmlns:a16="http://schemas.microsoft.com/office/drawing/2014/main" id="{96040C19-4086-B3C1-D674-9EF0A35F3A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423602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B3F2C-1A20-6F1A-08F9-6274FD052049}"/>
              </a:ext>
            </a:extLst>
          </p:cNvPr>
          <p:cNvSpPr>
            <a:spLocks noGrp="1"/>
          </p:cNvSpPr>
          <p:nvPr>
            <p:ph type="title"/>
          </p:nvPr>
        </p:nvSpPr>
        <p:spPr>
          <a:xfrm>
            <a:off x="1574800" y="365125"/>
            <a:ext cx="9779000" cy="1325563"/>
          </a:xfrm>
        </p:spPr>
        <p:txBody>
          <a:bodyPr/>
          <a:lstStyle/>
          <a:p>
            <a:r>
              <a:rPr lang="en-US" dirty="0">
                <a:latin typeface="+mn-lt"/>
              </a:rPr>
              <a:t>Conclusion :</a:t>
            </a:r>
            <a:endParaRPr lang="en-IN" dirty="0">
              <a:latin typeface="+mn-lt"/>
            </a:endParaRPr>
          </a:p>
        </p:txBody>
      </p:sp>
      <p:sp>
        <p:nvSpPr>
          <p:cNvPr id="5" name="Content Placeholder 4">
            <a:extLst>
              <a:ext uri="{FF2B5EF4-FFF2-40B4-BE49-F238E27FC236}">
                <a16:creationId xmlns:a16="http://schemas.microsoft.com/office/drawing/2014/main" id="{32F02E63-7752-BD6F-04C6-811E66A43AA6}"/>
              </a:ext>
            </a:extLst>
          </p:cNvPr>
          <p:cNvSpPr>
            <a:spLocks noGrp="1"/>
          </p:cNvSpPr>
          <p:nvPr>
            <p:ph idx="1"/>
          </p:nvPr>
        </p:nvSpPr>
        <p:spPr>
          <a:xfrm>
            <a:off x="838200" y="1463040"/>
            <a:ext cx="10515600" cy="4958080"/>
          </a:xfrm>
        </p:spPr>
        <p:txBody>
          <a:bodyPr>
            <a:normAutofit/>
          </a:bodyPr>
          <a:lstStyle/>
          <a:p>
            <a:pPr algn="just"/>
            <a:r>
              <a:rPr lang="en-US" sz="2000" dirty="0">
                <a:effectLst/>
                <a:latin typeface="Times New Roman" panose="02020603050405020304" pitchFamily="18" charset="0"/>
                <a:ea typeface="Times New Roman" panose="02020603050405020304" pitchFamily="18" charset="0"/>
              </a:rPr>
              <a:t>The "Hand Sign Detection Using Computer Vision in Python" project successfully demonstrates the power and flexibility of computer vision technologies in creating an intuitive and interactive system for recognizing hand gestures. By leveraging Python’s open-source libraries like OpenCV</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TensorFlow,</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system</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can capture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live</a:t>
            </a:r>
            <a:r>
              <a:rPr lang="en-US" sz="2000" spc="-15"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video</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input,</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process</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data</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in</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real-time,</a:t>
            </a:r>
            <a:r>
              <a:rPr lang="en-US" sz="2000" spc="-1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and accurately detect hand signs using advanced machine learning techniques. This project highlights how touchless interfaces can significantly enhance user experiences in various applications, from accessibility tools to gaming and robotics.</a:t>
            </a:r>
            <a:endParaRPr lang="en-IN" sz="2000" dirty="0">
              <a:latin typeface="Times New Roman" panose="02020603050405020304" pitchFamily="18" charset="0"/>
              <a:ea typeface="Times New Roman" panose="02020603050405020304" pitchFamily="18" charset="0"/>
            </a:endParaRPr>
          </a:p>
          <a:p>
            <a:pPr algn="just"/>
            <a:endParaRPr lang="en-US" sz="2000" dirty="0">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The accuracy and robustness of the system depend largely on the quality of the training data and the efficiency of preprocessing techniques. Using deep learning models, specifically Convolutional Neural Networks (CNNs), the system can automatically learn and improve its performance by classifying different gestures. This project lays the groundwork for future improvements, such as expanding the gesture library, improving recognition accuracy in more complex environments, or integrating the system with external devices like smart home systems or </a:t>
            </a:r>
            <a:r>
              <a:rPr lang="en-US" sz="2000" spc="-10" dirty="0">
                <a:effectLst/>
                <a:latin typeface="Times New Roman" panose="02020603050405020304" pitchFamily="18" charset="0"/>
                <a:ea typeface="Times New Roman" panose="02020603050405020304" pitchFamily="18" charset="0"/>
              </a:rPr>
              <a:t>robots.</a:t>
            </a:r>
            <a:endParaRPr lang="en-IN" sz="2000" dirty="0">
              <a:effectLst/>
              <a:latin typeface="Times New Roman" panose="02020603050405020304" pitchFamily="18" charset="0"/>
              <a:ea typeface="Times New Roman" panose="02020603050405020304" pitchFamily="18" charset="0"/>
            </a:endParaRPr>
          </a:p>
          <a:p>
            <a:endParaRPr lang="en-IN" dirty="0"/>
          </a:p>
        </p:txBody>
      </p:sp>
      <p:pic>
        <p:nvPicPr>
          <p:cNvPr id="7" name="Picture 6">
            <a:extLst>
              <a:ext uri="{FF2B5EF4-FFF2-40B4-BE49-F238E27FC236}">
                <a16:creationId xmlns:a16="http://schemas.microsoft.com/office/drawing/2014/main" id="{4FBE53A6-D86C-C2C2-C5CF-120339806E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22531"/>
          </a:xfrm>
          <a:prstGeom prst="rect">
            <a:avLst/>
          </a:prstGeom>
        </p:spPr>
      </p:pic>
    </p:spTree>
    <p:extLst>
      <p:ext uri="{BB962C8B-B14F-4D97-AF65-F5344CB8AC3E}">
        <p14:creationId xmlns:p14="http://schemas.microsoft.com/office/powerpoint/2010/main" val="2818915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F8E1F-772B-5C6C-489B-3CB6AF392FBE}"/>
              </a:ext>
            </a:extLst>
          </p:cNvPr>
          <p:cNvSpPr>
            <a:spLocks noGrp="1"/>
          </p:cNvSpPr>
          <p:nvPr>
            <p:ph type="title"/>
          </p:nvPr>
        </p:nvSpPr>
        <p:spPr>
          <a:xfrm>
            <a:off x="1645920" y="365125"/>
            <a:ext cx="9707880" cy="1325563"/>
          </a:xfrm>
        </p:spPr>
        <p:txBody>
          <a:bodyPr/>
          <a:lstStyle/>
          <a:p>
            <a:r>
              <a:rPr lang="en-US" dirty="0">
                <a:latin typeface="+mn-lt"/>
              </a:rPr>
              <a:t>Future scope :</a:t>
            </a:r>
            <a:endParaRPr lang="en-IN" dirty="0">
              <a:latin typeface="+mn-lt"/>
            </a:endParaRPr>
          </a:p>
        </p:txBody>
      </p:sp>
      <p:sp>
        <p:nvSpPr>
          <p:cNvPr id="3" name="Content Placeholder 2">
            <a:extLst>
              <a:ext uri="{FF2B5EF4-FFF2-40B4-BE49-F238E27FC236}">
                <a16:creationId xmlns:a16="http://schemas.microsoft.com/office/drawing/2014/main" id="{D98B8AE3-6DC2-C9F5-9FCB-F422F409D033}"/>
              </a:ext>
            </a:extLst>
          </p:cNvPr>
          <p:cNvSpPr>
            <a:spLocks noGrp="1"/>
          </p:cNvSpPr>
          <p:nvPr>
            <p:ph idx="1"/>
          </p:nvPr>
        </p:nvSpPr>
        <p:spPr>
          <a:xfrm>
            <a:off x="838200" y="1503680"/>
            <a:ext cx="10520680" cy="5191760"/>
          </a:xfrm>
        </p:spPr>
        <p:txBody>
          <a:bodyPr>
            <a:normAutofit fontScale="47500" lnSpcReduction="20000"/>
          </a:bodyPr>
          <a:lstStyle/>
          <a:p>
            <a:pPr marL="64135" marR="78740" indent="0" algn="just">
              <a:lnSpc>
                <a:spcPct val="150000"/>
              </a:lnSpc>
              <a:spcBef>
                <a:spcPts val="810"/>
              </a:spcBef>
              <a:buNone/>
            </a:pPr>
            <a:r>
              <a:rPr lang="en-US" sz="3400" dirty="0">
                <a:effectLst/>
                <a:latin typeface="Times New Roman" panose="02020603050405020304" pitchFamily="18" charset="0"/>
                <a:ea typeface="Times New Roman" panose="02020603050405020304" pitchFamily="18" charset="0"/>
              </a:rPr>
              <a:t>Hand sign detection using computer vision has a promising future across several fields, thanks to advancements in AI and deep learning. Here’s a look at the future scope for this </a:t>
            </a:r>
            <a:r>
              <a:rPr lang="en-US" sz="3400" spc="-10" dirty="0">
                <a:effectLst/>
                <a:latin typeface="Times New Roman" panose="02020603050405020304" pitchFamily="18" charset="0"/>
                <a:ea typeface="Times New Roman" panose="02020603050405020304" pitchFamily="18" charset="0"/>
              </a:rPr>
              <a:t>technology:</a:t>
            </a:r>
            <a:endParaRPr lang="en-IN" sz="3400" dirty="0">
              <a:effectLst/>
              <a:latin typeface="Times New Roman" panose="02020603050405020304" pitchFamily="18" charset="0"/>
              <a:ea typeface="Times New Roman" panose="02020603050405020304" pitchFamily="18" charset="0"/>
            </a:endParaRPr>
          </a:p>
          <a:p>
            <a:pPr marL="0" indent="0" algn="just">
              <a:spcBef>
                <a:spcPts val="345"/>
              </a:spcBef>
              <a:buNone/>
            </a:pPr>
            <a:r>
              <a:rPr lang="en-US" sz="3400" b="1" dirty="0">
                <a:effectLst/>
                <a:latin typeface="Times New Roman" panose="02020603050405020304" pitchFamily="18" charset="0"/>
                <a:ea typeface="Times New Roman" panose="02020603050405020304" pitchFamily="18" charset="0"/>
              </a:rPr>
              <a:t>Assistive </a:t>
            </a:r>
            <a:r>
              <a:rPr lang="en-US" sz="3400" b="1" spc="-10" dirty="0">
                <a:effectLst/>
                <a:latin typeface="Times New Roman" panose="02020603050405020304" pitchFamily="18" charset="0"/>
                <a:ea typeface="Times New Roman" panose="02020603050405020304" pitchFamily="18" charset="0"/>
              </a:rPr>
              <a:t>Technology:</a:t>
            </a:r>
            <a:endParaRPr lang="en-IN" sz="3400" b="1" dirty="0">
              <a:effectLst/>
              <a:latin typeface="Times New Roman" panose="02020603050405020304" pitchFamily="18" charset="0"/>
              <a:ea typeface="Times New Roman" panose="02020603050405020304" pitchFamily="18" charset="0"/>
            </a:endParaRPr>
          </a:p>
          <a:p>
            <a:pPr marL="64135" marR="77470" algn="just">
              <a:lnSpc>
                <a:spcPct val="150000"/>
              </a:lnSpc>
              <a:spcBef>
                <a:spcPts val="685"/>
              </a:spcBef>
            </a:pPr>
            <a:r>
              <a:rPr lang="en-US" sz="3400" dirty="0">
                <a:effectLst/>
                <a:latin typeface="Times New Roman" panose="02020603050405020304" pitchFamily="18" charset="0"/>
                <a:ea typeface="Times New Roman" panose="02020603050405020304" pitchFamily="18" charset="0"/>
              </a:rPr>
              <a:t>Hand sign detection can make communication easier for people with hearing and speech impairments by translating sign language into text or speech. Enhanced detection systems could improve accessibility, allowing seamless interaction in everyday life and bridging the communication gap.</a:t>
            </a:r>
            <a:endParaRPr lang="en-IN" sz="3400" dirty="0">
              <a:effectLst/>
              <a:latin typeface="Times New Roman" panose="02020603050405020304" pitchFamily="18" charset="0"/>
              <a:ea typeface="Times New Roman" panose="02020603050405020304" pitchFamily="18" charset="0"/>
            </a:endParaRPr>
          </a:p>
          <a:p>
            <a:pPr marL="0" indent="0">
              <a:spcBef>
                <a:spcPts val="700"/>
              </a:spcBef>
              <a:buNone/>
            </a:pPr>
            <a:r>
              <a:rPr lang="en-US" sz="3400" dirty="0">
                <a:effectLst/>
                <a:latin typeface="Times New Roman" panose="02020603050405020304" pitchFamily="18" charset="0"/>
                <a:ea typeface="Times New Roman" panose="02020603050405020304" pitchFamily="18" charset="0"/>
              </a:rPr>
              <a:t> </a:t>
            </a:r>
            <a:endParaRPr lang="en-IN" sz="3400" dirty="0">
              <a:effectLst/>
              <a:latin typeface="Times New Roman" panose="02020603050405020304" pitchFamily="18" charset="0"/>
              <a:ea typeface="Times New Roman" panose="02020603050405020304" pitchFamily="18" charset="0"/>
            </a:endParaRPr>
          </a:p>
          <a:p>
            <a:pPr marL="0" indent="0" algn="just">
              <a:buNone/>
            </a:pPr>
            <a:r>
              <a:rPr lang="en-US" sz="3400" b="1" dirty="0">
                <a:effectLst/>
                <a:latin typeface="Times New Roman" panose="02020603050405020304" pitchFamily="18" charset="0"/>
                <a:ea typeface="Times New Roman" panose="02020603050405020304" pitchFamily="18" charset="0"/>
              </a:rPr>
              <a:t>Human-Computer</a:t>
            </a:r>
            <a:r>
              <a:rPr lang="en-US" sz="3400" b="1" spc="-25"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Interaction</a:t>
            </a:r>
            <a:r>
              <a:rPr lang="en-US" sz="3400" b="1" spc="-15" dirty="0">
                <a:effectLst/>
                <a:latin typeface="Times New Roman" panose="02020603050405020304" pitchFamily="18" charset="0"/>
                <a:ea typeface="Times New Roman" panose="02020603050405020304" pitchFamily="18" charset="0"/>
              </a:rPr>
              <a:t> </a:t>
            </a:r>
            <a:r>
              <a:rPr lang="en-US" sz="3400" b="1" spc="-10" dirty="0">
                <a:effectLst/>
                <a:latin typeface="Times New Roman" panose="02020603050405020304" pitchFamily="18" charset="0"/>
                <a:ea typeface="Times New Roman" panose="02020603050405020304" pitchFamily="18" charset="0"/>
              </a:rPr>
              <a:t>(HCI):</a:t>
            </a:r>
            <a:endParaRPr lang="en-IN" sz="3400" b="1" dirty="0">
              <a:effectLst/>
              <a:latin typeface="Times New Roman" panose="02020603050405020304" pitchFamily="18" charset="0"/>
              <a:ea typeface="Times New Roman" panose="02020603050405020304" pitchFamily="18" charset="0"/>
            </a:endParaRPr>
          </a:p>
          <a:p>
            <a:pPr marL="64135" marR="76835" algn="just">
              <a:lnSpc>
                <a:spcPct val="150000"/>
              </a:lnSpc>
              <a:spcBef>
                <a:spcPts val="685"/>
              </a:spcBef>
            </a:pPr>
            <a:r>
              <a:rPr lang="en-US" sz="3400" dirty="0">
                <a:effectLst/>
                <a:latin typeface="Times New Roman" panose="02020603050405020304" pitchFamily="18" charset="0"/>
                <a:ea typeface="Times New Roman" panose="02020603050405020304" pitchFamily="18" charset="0"/>
              </a:rPr>
              <a:t>Gesture-based interfaces could enable new ways of interacting with computers, smart devices, and AR/VR systems. This has applications in gaming, education, remote work, and navigation, especially in environments where hands-free operation is valuable (e.g., healthcare or </a:t>
            </a:r>
            <a:r>
              <a:rPr lang="en-US" sz="3400" spc="-10" dirty="0">
                <a:effectLst/>
                <a:latin typeface="Times New Roman" panose="02020603050405020304" pitchFamily="18" charset="0"/>
                <a:ea typeface="Times New Roman" panose="02020603050405020304" pitchFamily="18" charset="0"/>
              </a:rPr>
              <a:t>manufacturing).</a:t>
            </a:r>
            <a:endParaRPr lang="en-IN" sz="3400" dirty="0">
              <a:effectLst/>
              <a:latin typeface="Times New Roman" panose="02020603050405020304" pitchFamily="18" charset="0"/>
              <a:ea typeface="Times New Roman" panose="02020603050405020304" pitchFamily="18" charset="0"/>
            </a:endParaRPr>
          </a:p>
          <a:p>
            <a:pPr marL="0" indent="0" algn="just">
              <a:buNone/>
            </a:pPr>
            <a:r>
              <a:rPr lang="en-US" sz="3400" b="1" dirty="0">
                <a:effectLst/>
                <a:latin typeface="Times New Roman" panose="02020603050405020304" pitchFamily="18" charset="0"/>
                <a:ea typeface="Times New Roman" panose="02020603050405020304" pitchFamily="18" charset="0"/>
              </a:rPr>
              <a:t>Augmented</a:t>
            </a:r>
            <a:r>
              <a:rPr lang="en-US" sz="3400" b="1" spc="-10"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Reality</a:t>
            </a:r>
            <a:r>
              <a:rPr lang="en-US" sz="3400" b="1" spc="-10"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(AR)</a:t>
            </a:r>
            <a:r>
              <a:rPr lang="en-US" sz="3400" b="1" spc="-5"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and</a:t>
            </a:r>
            <a:r>
              <a:rPr lang="en-US" sz="3400" b="1" spc="-10"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Virtual</a:t>
            </a:r>
            <a:r>
              <a:rPr lang="en-US" sz="3400" b="1" spc="-10" dirty="0">
                <a:effectLst/>
                <a:latin typeface="Times New Roman" panose="02020603050405020304" pitchFamily="18" charset="0"/>
                <a:ea typeface="Times New Roman" panose="02020603050405020304" pitchFamily="18" charset="0"/>
              </a:rPr>
              <a:t> </a:t>
            </a:r>
            <a:r>
              <a:rPr lang="en-US" sz="3400" b="1" dirty="0">
                <a:effectLst/>
                <a:latin typeface="Times New Roman" panose="02020603050405020304" pitchFamily="18" charset="0"/>
                <a:ea typeface="Times New Roman" panose="02020603050405020304" pitchFamily="18" charset="0"/>
              </a:rPr>
              <a:t>Reality</a:t>
            </a:r>
            <a:r>
              <a:rPr lang="en-US" sz="3400" b="1" spc="-5" dirty="0">
                <a:effectLst/>
                <a:latin typeface="Times New Roman" panose="02020603050405020304" pitchFamily="18" charset="0"/>
                <a:ea typeface="Times New Roman" panose="02020603050405020304" pitchFamily="18" charset="0"/>
              </a:rPr>
              <a:t> </a:t>
            </a:r>
            <a:r>
              <a:rPr lang="en-US" sz="3400" b="1" spc="-10" dirty="0">
                <a:effectLst/>
                <a:latin typeface="Times New Roman" panose="02020603050405020304" pitchFamily="18" charset="0"/>
                <a:ea typeface="Times New Roman" panose="02020603050405020304" pitchFamily="18" charset="0"/>
              </a:rPr>
              <a:t>(VR):</a:t>
            </a:r>
            <a:endParaRPr lang="en-IN" sz="3400" dirty="0">
              <a:effectLst/>
              <a:latin typeface="Times New Roman" panose="02020603050405020304" pitchFamily="18" charset="0"/>
              <a:ea typeface="Times New Roman" panose="02020603050405020304" pitchFamily="18" charset="0"/>
            </a:endParaRPr>
          </a:p>
          <a:p>
            <a:pPr marL="64135" marR="76200" algn="just">
              <a:lnSpc>
                <a:spcPct val="150000"/>
              </a:lnSpc>
            </a:pPr>
            <a:r>
              <a:rPr lang="en-US" sz="3400" dirty="0">
                <a:effectLst/>
                <a:latin typeface="Times New Roman" panose="02020603050405020304" pitchFamily="18" charset="0"/>
                <a:ea typeface="Times New Roman" panose="02020603050405020304" pitchFamily="18" charset="0"/>
              </a:rPr>
              <a:t>Hand sign detection can enable natural gesture-based controls in AR/VR, making immersive experiences more intuitive and interactive. This has particular relevance in fields like gaming, virtual meetings, and simulations, where lifelike interactions add value.</a:t>
            </a:r>
            <a:endParaRPr lang="en-IN" sz="34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FF9E174A-1C77-F952-6816-BEA682C37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683006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63642-3B41-458D-A2CD-9C64643464B1}"/>
              </a:ext>
            </a:extLst>
          </p:cNvPr>
          <p:cNvSpPr>
            <a:spLocks noGrp="1"/>
          </p:cNvSpPr>
          <p:nvPr>
            <p:ph type="title"/>
          </p:nvPr>
        </p:nvSpPr>
        <p:spPr>
          <a:xfrm>
            <a:off x="1493520" y="365125"/>
            <a:ext cx="9860280" cy="1325563"/>
          </a:xfrm>
        </p:spPr>
        <p:txBody>
          <a:bodyPr/>
          <a:lstStyle/>
          <a:p>
            <a:r>
              <a:rPr lang="en-US" dirty="0"/>
              <a:t>References :</a:t>
            </a:r>
            <a:endParaRPr lang="en-IN" dirty="0"/>
          </a:p>
        </p:txBody>
      </p:sp>
      <p:sp>
        <p:nvSpPr>
          <p:cNvPr id="3" name="Content Placeholder 2">
            <a:extLst>
              <a:ext uri="{FF2B5EF4-FFF2-40B4-BE49-F238E27FC236}">
                <a16:creationId xmlns:a16="http://schemas.microsoft.com/office/drawing/2014/main" id="{4F401A7A-61FB-CC71-7A13-9A30AD06F145}"/>
              </a:ext>
            </a:extLst>
          </p:cNvPr>
          <p:cNvSpPr>
            <a:spLocks noGrp="1"/>
          </p:cNvSpPr>
          <p:nvPr>
            <p:ph idx="1"/>
          </p:nvPr>
        </p:nvSpPr>
        <p:spPr>
          <a:xfrm>
            <a:off x="838200" y="1493520"/>
            <a:ext cx="10515600" cy="4886960"/>
          </a:xfrm>
        </p:spPr>
        <p:txBody>
          <a:bodyPr>
            <a:normAutofit lnSpcReduction="10000"/>
          </a:bodyPr>
          <a:lstStyle/>
          <a:p>
            <a:pPr marL="342900" marR="74930" lvl="0" indent="-342900" algn="just">
              <a:lnSpc>
                <a:spcPct val="150000"/>
              </a:lnSpc>
              <a:buClr>
                <a:srgbClr val="444444"/>
              </a:buClr>
              <a:buSzPts val="1200"/>
              <a:buFont typeface="+mj-lt"/>
              <a:buAutoNum type="arabicPeriod"/>
              <a:tabLst>
                <a:tab pos="423545" algn="l"/>
                <a:tab pos="498475" algn="l"/>
              </a:tabLst>
            </a:pPr>
            <a:r>
              <a:rPr lang="en-US" sz="1800" spc="0" dirty="0">
                <a:solidFill>
                  <a:srgbClr val="444444"/>
                </a:solidFill>
                <a:effectLst/>
                <a:latin typeface="Times New Roman" panose="02020603050405020304" pitchFamily="18" charset="0"/>
                <a:ea typeface="Times New Roman" panose="02020603050405020304" pitchFamily="18" charset="0"/>
              </a:rPr>
              <a:t>J Imaging. 2020 Jul 23;6(8):73. </a:t>
            </a:r>
            <a:r>
              <a:rPr lang="en-US" sz="1800" spc="0" dirty="0" err="1">
                <a:solidFill>
                  <a:srgbClr val="444444"/>
                </a:solidFill>
                <a:effectLst/>
                <a:latin typeface="Times New Roman" panose="02020603050405020304" pitchFamily="18" charset="0"/>
                <a:ea typeface="Times New Roman" panose="02020603050405020304" pitchFamily="18" charset="0"/>
              </a:rPr>
              <a:t>doi</a:t>
            </a:r>
            <a:r>
              <a:rPr lang="en-US" sz="1800" spc="0" dirty="0">
                <a:solidFill>
                  <a:srgbClr val="444444"/>
                </a:solidFill>
                <a:effectLst/>
                <a:latin typeface="Times New Roman" panose="02020603050405020304" pitchFamily="18" charset="0"/>
                <a:ea typeface="Times New Roman" panose="02020603050405020304" pitchFamily="18" charset="0"/>
              </a:rPr>
              <a:t>: 10.3390/jimaging6080073 Hand Gesture Recognition Based</a:t>
            </a:r>
            <a:r>
              <a:rPr lang="en-US" sz="1800" spc="17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on</a:t>
            </a:r>
            <a:r>
              <a:rPr lang="en-US" sz="1800" spc="18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Computer</a:t>
            </a:r>
            <a:r>
              <a:rPr lang="en-US" sz="1800" spc="18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Vision:</a:t>
            </a:r>
            <a:r>
              <a:rPr lang="en-US" sz="1800" spc="18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A</a:t>
            </a:r>
            <a:r>
              <a:rPr lang="en-US" sz="1800" spc="18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Review</a:t>
            </a:r>
            <a:r>
              <a:rPr lang="en-US" sz="1800" spc="18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of</a:t>
            </a:r>
            <a:r>
              <a:rPr lang="en-US" sz="1800" spc="18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Techniques</a:t>
            </a:r>
            <a:r>
              <a:rPr lang="en-US" sz="1800" spc="18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Munir</a:t>
            </a:r>
            <a:r>
              <a:rPr lang="en-US" sz="1800" spc="185" dirty="0">
                <a:solidFill>
                  <a:srgbClr val="444444"/>
                </a:solidFill>
                <a:effectLst/>
                <a:latin typeface="Times New Roman" panose="02020603050405020304" pitchFamily="18" charset="0"/>
                <a:ea typeface="Times New Roman" panose="02020603050405020304" pitchFamily="18" charset="0"/>
              </a:rPr>
              <a:t> </a:t>
            </a:r>
            <a:r>
              <a:rPr lang="en-US" sz="1800" spc="0" dirty="0" err="1">
                <a:solidFill>
                  <a:srgbClr val="444444"/>
                </a:solidFill>
                <a:effectLst/>
                <a:latin typeface="Times New Roman" panose="02020603050405020304" pitchFamily="18" charset="0"/>
                <a:ea typeface="Times New Roman" panose="02020603050405020304" pitchFamily="18" charset="0"/>
              </a:rPr>
              <a:t>Oudah</a:t>
            </a:r>
            <a:r>
              <a:rPr lang="en-US" sz="1800" spc="18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1,</a:t>
            </a:r>
            <a:r>
              <a:rPr lang="en-US" sz="1800" spc="17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Ali</a:t>
            </a:r>
            <a:r>
              <a:rPr lang="en-US" sz="1800" spc="19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Al-Naji</a:t>
            </a:r>
            <a:r>
              <a:rPr lang="en-US" sz="1800" spc="18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1,2,</a:t>
            </a:r>
            <a:r>
              <a:rPr lang="en-US" sz="1800" spc="190" dirty="0">
                <a:solidFill>
                  <a:srgbClr val="444444"/>
                </a:solidFill>
                <a:effectLst/>
                <a:latin typeface="Times New Roman" panose="02020603050405020304" pitchFamily="18" charset="0"/>
                <a:ea typeface="Times New Roman" panose="02020603050405020304" pitchFamily="18" charset="0"/>
              </a:rPr>
              <a:t> </a:t>
            </a:r>
            <a:r>
              <a:rPr lang="en-US" sz="1800" spc="-25" dirty="0">
                <a:solidFill>
                  <a:srgbClr val="444444"/>
                </a:solidFill>
                <a:effectLst/>
                <a:latin typeface="Times New Roman" panose="02020603050405020304" pitchFamily="18" charset="0"/>
                <a:ea typeface="Times New Roman" panose="02020603050405020304" pitchFamily="18" charset="0"/>
              </a:rPr>
              <a:t>*,</a:t>
            </a:r>
            <a:r>
              <a:rPr lang="en-US" sz="1800" dirty="0" err="1">
                <a:solidFill>
                  <a:srgbClr val="444444"/>
                </a:solidFill>
                <a:effectLst/>
                <a:latin typeface="Times New Roman" panose="02020603050405020304" pitchFamily="18" charset="0"/>
                <a:ea typeface="Times New Roman" panose="02020603050405020304" pitchFamily="18" charset="0"/>
              </a:rPr>
              <a:t>Javaan</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dirty="0" err="1">
                <a:solidFill>
                  <a:srgbClr val="444444"/>
                </a:solidFill>
                <a:effectLst/>
                <a:latin typeface="Times New Roman" panose="02020603050405020304" pitchFamily="18" charset="0"/>
                <a:ea typeface="Times New Roman" panose="02020603050405020304" pitchFamily="18" charset="0"/>
              </a:rPr>
              <a:t>Chahl</a:t>
            </a:r>
            <a:r>
              <a:rPr lang="en-US" sz="1800" spc="-5"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2</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Copyright</a:t>
            </a:r>
            <a:r>
              <a:rPr lang="en-US" sz="1800" spc="-5"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and</a:t>
            </a:r>
            <a:r>
              <a:rPr lang="en-US" sz="1800" spc="-5"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License</a:t>
            </a:r>
            <a:r>
              <a:rPr lang="en-US" sz="1800" spc="-15"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information</a:t>
            </a:r>
            <a:r>
              <a:rPr lang="en-US" sz="1800" spc="5"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PMCID:</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PMC8321080</a:t>
            </a:r>
            <a:r>
              <a:rPr lang="en-US" sz="1800" spc="-5" dirty="0">
                <a:solidFill>
                  <a:srgbClr val="444444"/>
                </a:solidFill>
                <a:effectLst/>
                <a:latin typeface="Times New Roman" panose="02020603050405020304" pitchFamily="18" charset="0"/>
                <a:ea typeface="Times New Roman" panose="02020603050405020304" pitchFamily="18" charset="0"/>
              </a:rPr>
              <a:t> </a:t>
            </a:r>
            <a:r>
              <a:rPr lang="en-US" sz="1800" dirty="0">
                <a:solidFill>
                  <a:srgbClr val="444444"/>
                </a:solidFill>
                <a:effectLst/>
                <a:latin typeface="Times New Roman" panose="02020603050405020304" pitchFamily="18" charset="0"/>
                <a:ea typeface="Times New Roman" panose="02020603050405020304" pitchFamily="18" charset="0"/>
              </a:rPr>
              <a:t>PMID:</a:t>
            </a:r>
            <a:r>
              <a:rPr lang="en-US" sz="1800" spc="-5" dirty="0">
                <a:solidFill>
                  <a:srgbClr val="444444"/>
                </a:solidFill>
                <a:effectLst/>
                <a:latin typeface="Times New Roman" panose="02020603050405020304" pitchFamily="18" charset="0"/>
                <a:ea typeface="Times New Roman" panose="02020603050405020304" pitchFamily="18" charset="0"/>
              </a:rPr>
              <a:t> </a:t>
            </a:r>
            <a:r>
              <a:rPr lang="en-US" sz="1800" spc="-10" dirty="0">
                <a:solidFill>
                  <a:srgbClr val="444444"/>
                </a:solidFill>
                <a:effectLst/>
                <a:latin typeface="Times New Roman" panose="02020603050405020304" pitchFamily="18" charset="0"/>
                <a:ea typeface="Times New Roman" panose="02020603050405020304" pitchFamily="18" charset="0"/>
              </a:rPr>
              <a:t>34460688</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marR="80010" lvl="0" indent="-342900" algn="just">
              <a:lnSpc>
                <a:spcPct val="150000"/>
              </a:lnSpc>
              <a:buClr>
                <a:srgbClr val="444444"/>
              </a:buClr>
              <a:buSzPts val="1200"/>
              <a:buFont typeface="+mj-lt"/>
              <a:buAutoNum type="arabicPeriod"/>
              <a:tabLst>
                <a:tab pos="423545" algn="l"/>
                <a:tab pos="460375" algn="l"/>
              </a:tabLst>
            </a:pPr>
            <a:r>
              <a:rPr lang="en-US" sz="1800" spc="0" dirty="0">
                <a:solidFill>
                  <a:srgbClr val="444444"/>
                </a:solidFill>
                <a:effectLst/>
                <a:latin typeface="Times New Roman" panose="02020603050405020304" pitchFamily="18" charset="0"/>
                <a:ea typeface="Times New Roman" panose="02020603050405020304" pitchFamily="18" charset="0"/>
              </a:rPr>
              <a:t>Hand Gesture Recognition: A Literature Review August 2012 International Journal of Artificial Intelligence &amp; Applications 3(4):161-174 DOI:10.5121/ijaia.2012.3412</a:t>
            </a:r>
            <a:endParaRPr lang="en-IN" sz="1800" spc="0" dirty="0">
              <a:effectLst/>
              <a:latin typeface="Times New Roman" panose="02020603050405020304" pitchFamily="18" charset="0"/>
              <a:ea typeface="Times New Roman" panose="02020603050405020304" pitchFamily="18" charset="0"/>
            </a:endParaRPr>
          </a:p>
          <a:p>
            <a:pPr marL="342900" marR="75565" lvl="0" indent="-342900" algn="just">
              <a:lnSpc>
                <a:spcPct val="150000"/>
              </a:lnSpc>
              <a:spcBef>
                <a:spcPts val="790"/>
              </a:spcBef>
              <a:buClr>
                <a:srgbClr val="444444"/>
              </a:buClr>
              <a:buSzPts val="1200"/>
              <a:buFont typeface="+mj-lt"/>
              <a:buAutoNum type="arabicPeriod"/>
              <a:tabLst>
                <a:tab pos="423545" algn="l"/>
                <a:tab pos="460375" algn="l"/>
              </a:tabLst>
            </a:pPr>
            <a:r>
              <a:rPr lang="en-US" sz="1800" spc="0" dirty="0">
                <a:solidFill>
                  <a:srgbClr val="444444"/>
                </a:solidFill>
                <a:effectLst/>
                <a:latin typeface="Times New Roman" panose="02020603050405020304" pitchFamily="18" charset="0"/>
                <a:ea typeface="Times New Roman" panose="02020603050405020304" pitchFamily="18" charset="0"/>
              </a:rPr>
              <a:t>Hand Gesture Recognition Based on Computer Vision: A Review of Techniques Munir </a:t>
            </a:r>
            <a:r>
              <a:rPr lang="en-US" sz="1800" spc="0" dirty="0" err="1">
                <a:solidFill>
                  <a:srgbClr val="444444"/>
                </a:solidFill>
                <a:effectLst/>
                <a:latin typeface="Times New Roman" panose="02020603050405020304" pitchFamily="18" charset="0"/>
                <a:ea typeface="Times New Roman" panose="02020603050405020304" pitchFamily="18" charset="0"/>
              </a:rPr>
              <a:t>Oudah</a:t>
            </a:r>
            <a:r>
              <a:rPr lang="en-US" sz="1800" spc="0" dirty="0">
                <a:solidFill>
                  <a:srgbClr val="444444"/>
                </a:solidFill>
                <a:effectLst/>
                <a:latin typeface="Times New Roman" panose="02020603050405020304" pitchFamily="18" charset="0"/>
                <a:ea typeface="Times New Roman" panose="02020603050405020304" pitchFamily="18" charset="0"/>
              </a:rPr>
              <a:t> 1, Ali Al-Naji 1,2, *, </a:t>
            </a:r>
            <a:r>
              <a:rPr lang="en-US" sz="1800" spc="0" dirty="0" err="1">
                <a:solidFill>
                  <a:srgbClr val="444444"/>
                </a:solidFill>
                <a:effectLst/>
                <a:latin typeface="Times New Roman" panose="02020603050405020304" pitchFamily="18" charset="0"/>
                <a:ea typeface="Times New Roman" panose="02020603050405020304" pitchFamily="18" charset="0"/>
              </a:rPr>
              <a:t>Javaan</a:t>
            </a:r>
            <a:r>
              <a:rPr lang="en-US" sz="1800" spc="0" dirty="0">
                <a:solidFill>
                  <a:srgbClr val="444444"/>
                </a:solidFill>
                <a:effectLst/>
                <a:latin typeface="Times New Roman" panose="02020603050405020304" pitchFamily="18" charset="0"/>
                <a:ea typeface="Times New Roman" panose="02020603050405020304" pitchFamily="18" charset="0"/>
              </a:rPr>
              <a:t> </a:t>
            </a:r>
            <a:r>
              <a:rPr lang="en-US" sz="1800" spc="0" dirty="0" err="1">
                <a:solidFill>
                  <a:srgbClr val="444444"/>
                </a:solidFill>
                <a:effectLst/>
                <a:latin typeface="Times New Roman" panose="02020603050405020304" pitchFamily="18" charset="0"/>
                <a:ea typeface="Times New Roman" panose="02020603050405020304" pitchFamily="18" charset="0"/>
              </a:rPr>
              <a:t>Chahl</a:t>
            </a:r>
            <a:r>
              <a:rPr lang="en-US" sz="1800" spc="0" dirty="0">
                <a:solidFill>
                  <a:srgbClr val="444444"/>
                </a:solidFill>
                <a:effectLst/>
                <a:latin typeface="Times New Roman" panose="02020603050405020304" pitchFamily="18" charset="0"/>
                <a:ea typeface="Times New Roman" panose="02020603050405020304" pitchFamily="18" charset="0"/>
              </a:rPr>
              <a:t> 2</a:t>
            </a:r>
            <a:endParaRPr lang="en-IN" sz="1800" spc="0" dirty="0">
              <a:effectLst/>
              <a:latin typeface="Times New Roman" panose="02020603050405020304" pitchFamily="18" charset="0"/>
              <a:ea typeface="Times New Roman" panose="02020603050405020304" pitchFamily="18" charset="0"/>
            </a:endParaRPr>
          </a:p>
          <a:p>
            <a:pPr marL="342900" marR="76200" lvl="0" indent="-342900" algn="just">
              <a:lnSpc>
                <a:spcPct val="150000"/>
              </a:lnSpc>
              <a:spcBef>
                <a:spcPts val="805"/>
              </a:spcBef>
              <a:buClr>
                <a:srgbClr val="444444"/>
              </a:buClr>
              <a:buSzPts val="1200"/>
              <a:buFont typeface="+mj-lt"/>
              <a:buAutoNum type="arabicPeriod"/>
              <a:tabLst>
                <a:tab pos="423545" algn="l"/>
                <a:tab pos="460375" algn="l"/>
              </a:tabLst>
            </a:pPr>
            <a:r>
              <a:rPr lang="en-US" sz="1800" spc="0" dirty="0">
                <a:solidFill>
                  <a:srgbClr val="444444"/>
                </a:solidFill>
                <a:effectLst/>
                <a:latin typeface="Times New Roman" panose="02020603050405020304" pitchFamily="18" charset="0"/>
                <a:ea typeface="Times New Roman" panose="02020603050405020304" pitchFamily="18" charset="0"/>
              </a:rPr>
              <a:t>Hand</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Gesture</a:t>
            </a:r>
            <a:r>
              <a:rPr lang="en-US" sz="1800" spc="-1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Recognition</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System</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Based</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in</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Computer</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Vision</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and</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Machine</a:t>
            </a:r>
            <a:r>
              <a:rPr lang="en-US" sz="1800" spc="-15"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Learning</a:t>
            </a:r>
            <a:r>
              <a:rPr lang="en-US" sz="1800" spc="-10" dirty="0">
                <a:solidFill>
                  <a:srgbClr val="444444"/>
                </a:solidFill>
                <a:effectLst/>
                <a:latin typeface="Times New Roman" panose="02020603050405020304" pitchFamily="18" charset="0"/>
                <a:ea typeface="Times New Roman" panose="02020603050405020304" pitchFamily="18" charset="0"/>
              </a:rPr>
              <a:t> </a:t>
            </a:r>
            <a:r>
              <a:rPr lang="en-US" sz="1800" spc="0" dirty="0">
                <a:solidFill>
                  <a:srgbClr val="444444"/>
                </a:solidFill>
                <a:effectLst/>
                <a:latin typeface="Times New Roman" panose="02020603050405020304" pitchFamily="18" charset="0"/>
                <a:ea typeface="Times New Roman" panose="02020603050405020304" pitchFamily="18" charset="0"/>
              </a:rPr>
              <a:t>October 2013 DOI:10.1007/978-3-319-13407-9 21I.Ravi Prakash Reddy, “Trust Rate based </a:t>
            </a:r>
            <a:r>
              <a:rPr lang="en-US" sz="1800" spc="0" dirty="0" err="1">
                <a:solidFill>
                  <a:srgbClr val="444444"/>
                </a:solidFill>
                <a:effectLst/>
                <a:latin typeface="Times New Roman" panose="02020603050405020304" pitchFamily="18" charset="0"/>
                <a:ea typeface="Times New Roman" panose="02020603050405020304" pitchFamily="18" charset="0"/>
              </a:rPr>
              <a:t>SCooperative</a:t>
            </a:r>
            <a:r>
              <a:rPr lang="en-US" sz="1800" spc="0" dirty="0">
                <a:solidFill>
                  <a:srgbClr val="444444"/>
                </a:solidFill>
                <a:effectLst/>
                <a:latin typeface="Times New Roman" panose="02020603050405020304" pitchFamily="18" charset="0"/>
                <a:ea typeface="Times New Roman" panose="02020603050405020304" pitchFamily="18" charset="0"/>
              </a:rPr>
              <a:t> Neighbor Selection for Reliable Data Transmission in Mobile </a:t>
            </a:r>
            <a:r>
              <a:rPr lang="en-US" sz="1800" spc="0" dirty="0" err="1">
                <a:solidFill>
                  <a:srgbClr val="444444"/>
                </a:solidFill>
                <a:effectLst/>
                <a:latin typeface="Times New Roman" panose="02020603050405020304" pitchFamily="18" charset="0"/>
                <a:ea typeface="Times New Roman" panose="02020603050405020304" pitchFamily="18" charset="0"/>
              </a:rPr>
              <a:t>Adhoc</a:t>
            </a:r>
            <a:r>
              <a:rPr lang="en-US" sz="1800" spc="0" dirty="0">
                <a:solidFill>
                  <a:srgbClr val="444444"/>
                </a:solidFill>
                <a:effectLst/>
                <a:latin typeface="Times New Roman" panose="02020603050405020304" pitchFamily="18" charset="0"/>
                <a:ea typeface="Times New Roman" panose="02020603050405020304" pitchFamily="18" charset="0"/>
              </a:rPr>
              <a:t> Networks”, International Journal of Research, ISSN No:2236- 6124, IJR Journal, Vol-VII.</a:t>
            </a:r>
            <a:endParaRPr lang="en-IN" sz="1800" spc="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6EDEC118-7CE9-CA2D-F913-383010D49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84568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DF422-2740-64C8-711A-07B7177DB9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24DFF1-5FA8-7E82-7A48-0808137B29A3}"/>
              </a:ext>
            </a:extLst>
          </p:cNvPr>
          <p:cNvSpPr>
            <a:spLocks noGrp="1"/>
          </p:cNvSpPr>
          <p:nvPr>
            <p:ph idx="1"/>
          </p:nvPr>
        </p:nvSpPr>
        <p:spPr/>
        <p:txBody>
          <a:bodyPr>
            <a:normAutofit/>
          </a:bodyPr>
          <a:lstStyle/>
          <a:p>
            <a:pPr marL="0" indent="0" algn="ctr">
              <a:buNone/>
            </a:pPr>
            <a:endParaRPr lang="en-US" sz="8000" dirty="0">
              <a:latin typeface="Times New Roman" panose="02020603050405020304" pitchFamily="18" charset="0"/>
              <a:cs typeface="Times New Roman" panose="02020603050405020304" pitchFamily="18" charset="0"/>
            </a:endParaRPr>
          </a:p>
          <a:p>
            <a:pPr marL="0" indent="0" algn="ctr">
              <a:buNone/>
            </a:pPr>
            <a:r>
              <a:rPr lang="en-US" sz="8000" dirty="0">
                <a:latin typeface="Times New Roman" panose="02020603050405020304" pitchFamily="18" charset="0"/>
                <a:cs typeface="Times New Roman" panose="02020603050405020304" pitchFamily="18" charset="0"/>
              </a:rPr>
              <a:t>THANKYOU</a:t>
            </a:r>
            <a:endParaRPr lang="en-IN" sz="8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C196CFE-1DA5-37AF-C354-9393ED0AD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2524795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46B0-0DAA-E9B7-BD74-154E670BE5FF}"/>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Abstract</a:t>
            </a:r>
          </a:p>
        </p:txBody>
      </p:sp>
      <p:sp>
        <p:nvSpPr>
          <p:cNvPr id="3" name="Content Placeholder 2">
            <a:extLst>
              <a:ext uri="{FF2B5EF4-FFF2-40B4-BE49-F238E27FC236}">
                <a16:creationId xmlns:a16="http://schemas.microsoft.com/office/drawing/2014/main" id="{7B8C3941-1EC8-2796-8444-28731E1C113E}"/>
              </a:ext>
            </a:extLst>
          </p:cNvPr>
          <p:cNvSpPr>
            <a:spLocks noGrp="1"/>
          </p:cNvSpPr>
          <p:nvPr>
            <p:ph idx="1"/>
          </p:nvPr>
        </p:nvSpPr>
        <p:spPr>
          <a:xfrm>
            <a:off x="959379" y="1983040"/>
            <a:ext cx="10258698" cy="4229223"/>
          </a:xfrm>
        </p:spPr>
        <p:txBody>
          <a:bodyPr>
            <a:normAutofit/>
          </a:bodyPr>
          <a:lstStyle/>
          <a:p>
            <a:pPr marL="342900" indent="-342900" algn="just">
              <a:buFont typeface="Arial" panose="020B0604020202020204" pitchFamily="34" charset="0"/>
              <a:buChar char="•"/>
            </a:pPr>
            <a:r>
              <a:rPr lang="en-US" sz="2600" dirty="0"/>
              <a:t>Hand Sign Detection is  a project that aims to detect the hand gestures that are made by human hands. </a:t>
            </a:r>
          </a:p>
          <a:p>
            <a:pPr marL="342900" indent="-342900" algn="just">
              <a:buFont typeface="Arial" panose="020B0604020202020204" pitchFamily="34" charset="0"/>
              <a:buChar char="•"/>
            </a:pPr>
            <a:r>
              <a:rPr lang="en-US" sz="2600" dirty="0"/>
              <a:t>It detects the hand signs when it is trained properly with the labeled data.</a:t>
            </a:r>
          </a:p>
          <a:p>
            <a:pPr marL="342900" indent="-342900" algn="just">
              <a:buFont typeface="Arial" panose="020B0604020202020204" pitchFamily="34" charset="0"/>
              <a:buChar char="•"/>
            </a:pPr>
            <a:r>
              <a:rPr lang="en-US" sz="2600" dirty="0"/>
              <a:t>In this project we used the technology of Computer vision and we used a Machine Learning Technique called Supervised learning.</a:t>
            </a:r>
          </a:p>
          <a:p>
            <a:pPr marL="342900" indent="-342900" algn="just">
              <a:buFont typeface="Arial" panose="020B0604020202020204" pitchFamily="34" charset="0"/>
              <a:buChar char="•"/>
            </a:pPr>
            <a:r>
              <a:rPr lang="en-US" sz="2600" dirty="0"/>
              <a:t>We took the help of a machine learning website called Teachable Machines, to create model from the trained data. </a:t>
            </a:r>
          </a:p>
          <a:p>
            <a:pPr marL="342900" indent="-342900" algn="just">
              <a:buFont typeface="Arial" panose="020B0604020202020204" pitchFamily="34" charset="0"/>
              <a:buChar char="•"/>
            </a:pPr>
            <a:r>
              <a:rPr lang="en-US" sz="2600" dirty="0"/>
              <a:t>It gives a .h5 file, using which we can get appropriate outputs in the project. </a:t>
            </a:r>
          </a:p>
        </p:txBody>
      </p:sp>
      <p:pic>
        <p:nvPicPr>
          <p:cNvPr id="4" name="Picture 3">
            <a:extLst>
              <a:ext uri="{FF2B5EF4-FFF2-40B4-BE49-F238E27FC236}">
                <a16:creationId xmlns:a16="http://schemas.microsoft.com/office/drawing/2014/main" id="{2F089AFC-6AD0-C51A-FC97-31695312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156964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C46B0-0DAA-E9B7-BD74-154E670BE5FF}"/>
              </a:ext>
            </a:extLst>
          </p:cNvPr>
          <p:cNvSpPr>
            <a:spLocks noGrp="1"/>
          </p:cNvSpPr>
          <p:nvPr>
            <p:ph type="title"/>
          </p:nvPr>
        </p:nvSpPr>
        <p:spPr/>
        <p:txBody>
          <a:bodyPr/>
          <a:lstStyle/>
          <a:p>
            <a:pPr algn="ctr"/>
            <a:r>
              <a:rPr lang="en-IN" dirty="0">
                <a:solidFill>
                  <a:srgbClr val="222222"/>
                </a:solidFill>
                <a:latin typeface="Arial" panose="020B0604020202020204" pitchFamily="34" charset="0"/>
              </a:rPr>
              <a:t>Introduction</a:t>
            </a:r>
            <a:endParaRPr lang="en-IN" b="0" i="0" dirty="0">
              <a:solidFill>
                <a:srgbClr val="222222"/>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7B8C3941-1EC8-2796-8444-28731E1C113E}"/>
              </a:ext>
            </a:extLst>
          </p:cNvPr>
          <p:cNvSpPr>
            <a:spLocks noGrp="1"/>
          </p:cNvSpPr>
          <p:nvPr>
            <p:ph idx="1"/>
          </p:nvPr>
        </p:nvSpPr>
        <p:spPr>
          <a:xfrm>
            <a:off x="995649" y="1721245"/>
            <a:ext cx="10215155" cy="4572000"/>
          </a:xfrm>
        </p:spPr>
        <p:txBody>
          <a:bodyPr>
            <a:normAutofit fontScale="92500" lnSpcReduction="10000"/>
          </a:bodyPr>
          <a:lstStyle/>
          <a:p>
            <a:pPr algn="just"/>
            <a:r>
              <a:rPr lang="en-US" sz="2800" dirty="0"/>
              <a:t>Hand sign detection is a fascinating area of computer vision that involves recognizing and interpreting human hand gestures through images. </a:t>
            </a:r>
          </a:p>
          <a:p>
            <a:pPr algn="just"/>
            <a:r>
              <a:rPr lang="en-US" sz="2800" dirty="0"/>
              <a:t>This technology has numerous applications, ranging from human-computer interaction and augmented reality till sign language translation and robotics.</a:t>
            </a:r>
          </a:p>
          <a:p>
            <a:pPr algn="just"/>
            <a:r>
              <a:rPr lang="en-US" sz="2800" dirty="0"/>
              <a:t>Few of its components are Image Acquisition, Preprocessing, Hand Segmentation, Feature Extraction, Gesture Recognition, Post-Processing and Output.</a:t>
            </a:r>
          </a:p>
          <a:p>
            <a:pPr algn="just"/>
            <a:r>
              <a:rPr lang="en-US" sz="2800" dirty="0"/>
              <a:t>Tools and Libraries used in it are OpenCV, </a:t>
            </a:r>
            <a:r>
              <a:rPr lang="en-US" sz="2800" dirty="0" err="1"/>
              <a:t>MediaPipe</a:t>
            </a:r>
            <a:r>
              <a:rPr lang="en-US" sz="2800" dirty="0"/>
              <a:t>, </a:t>
            </a:r>
            <a:r>
              <a:rPr lang="en-US" sz="2800" dirty="0" err="1"/>
              <a:t>Tensorflow</a:t>
            </a:r>
            <a:r>
              <a:rPr lang="en-US" sz="2800" dirty="0"/>
              <a:t>, </a:t>
            </a:r>
            <a:r>
              <a:rPr lang="en-US" dirty="0" err="1"/>
              <a:t>Numpy</a:t>
            </a:r>
            <a:r>
              <a:rPr lang="en-US" sz="2800" dirty="0"/>
              <a:t> </a:t>
            </a:r>
            <a:r>
              <a:rPr lang="en-US" sz="2800" dirty="0" err="1"/>
              <a:t>Keras</a:t>
            </a:r>
            <a:r>
              <a:rPr lang="en-US" sz="2800" dirty="0"/>
              <a:t>.</a:t>
            </a:r>
          </a:p>
          <a:p>
            <a:pPr algn="just"/>
            <a:r>
              <a:rPr lang="en-IN" sz="2800" dirty="0"/>
              <a:t>Few of its Applications are Sign Language Interpretation, Human-Computer Interaction, Virtual Reality and Robotics.</a:t>
            </a:r>
          </a:p>
          <a:p>
            <a:endParaRPr lang="en-IN" dirty="0"/>
          </a:p>
        </p:txBody>
      </p:sp>
      <p:pic>
        <p:nvPicPr>
          <p:cNvPr id="4" name="Picture 3">
            <a:extLst>
              <a:ext uri="{FF2B5EF4-FFF2-40B4-BE49-F238E27FC236}">
                <a16:creationId xmlns:a16="http://schemas.microsoft.com/office/drawing/2014/main" id="{2F089AFC-6AD0-C51A-FC97-3169531216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856960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B91BE-58BE-8C31-6AFB-68CA8CF42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5708CA-A5A5-74C7-68A1-C19B3DC8E518}"/>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Existing system</a:t>
            </a:r>
          </a:p>
        </p:txBody>
      </p:sp>
      <p:sp>
        <p:nvSpPr>
          <p:cNvPr id="3" name="Content Placeholder 2">
            <a:extLst>
              <a:ext uri="{FF2B5EF4-FFF2-40B4-BE49-F238E27FC236}">
                <a16:creationId xmlns:a16="http://schemas.microsoft.com/office/drawing/2014/main" id="{451D8781-C49F-3DE8-7A0C-338683DCB6D8}"/>
              </a:ext>
            </a:extLst>
          </p:cNvPr>
          <p:cNvSpPr>
            <a:spLocks noGrp="1"/>
          </p:cNvSpPr>
          <p:nvPr>
            <p:ph idx="1"/>
          </p:nvPr>
        </p:nvSpPr>
        <p:spPr>
          <a:xfrm>
            <a:off x="1210489" y="1768859"/>
            <a:ext cx="9056917" cy="4579690"/>
          </a:xfrm>
        </p:spPr>
        <p:txBody>
          <a:bodyPr>
            <a:normAutofit/>
          </a:bodyPr>
          <a:lstStyle/>
          <a:p>
            <a:pPr algn="just">
              <a:lnSpc>
                <a:spcPct val="100000"/>
              </a:lnSpc>
            </a:pPr>
            <a:r>
              <a:rPr lang="en-US" sz="2600" dirty="0"/>
              <a:t>In computer vision, the existing system for hand sign detection typically involves using a camera to capture images, then applying image processing techniques to isolate the hand, extract features like finger positions and joint angles, and finally, use machine learning algorithms to classify the hand gesture based on the extracted features, allowing for recognition of different hand signs. </a:t>
            </a:r>
          </a:p>
          <a:p>
            <a:pPr algn="just"/>
            <a:r>
              <a:rPr lang="en-IN" sz="2600" dirty="0"/>
              <a:t>And on focusing on this issue we came up with a project which will automatically detect the objects (hands in this project) in a picture.</a:t>
            </a:r>
          </a:p>
        </p:txBody>
      </p:sp>
      <p:pic>
        <p:nvPicPr>
          <p:cNvPr id="4" name="Picture 3">
            <a:extLst>
              <a:ext uri="{FF2B5EF4-FFF2-40B4-BE49-F238E27FC236}">
                <a16:creationId xmlns:a16="http://schemas.microsoft.com/office/drawing/2014/main" id="{FBEE3CF7-EF8A-43E3-182E-0F0163555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1574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929A9-30C8-2CC6-1FAA-FC0AB809F4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3837F-8F23-8D21-570F-96101F7582F1}"/>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Proposed system</a:t>
            </a:r>
            <a:endParaRPr lang="en-IN" dirty="0"/>
          </a:p>
        </p:txBody>
      </p:sp>
      <p:sp>
        <p:nvSpPr>
          <p:cNvPr id="3" name="Content Placeholder 2">
            <a:extLst>
              <a:ext uri="{FF2B5EF4-FFF2-40B4-BE49-F238E27FC236}">
                <a16:creationId xmlns:a16="http://schemas.microsoft.com/office/drawing/2014/main" id="{16369271-A2C0-FAB3-500D-CF962DA7CECB}"/>
              </a:ext>
            </a:extLst>
          </p:cNvPr>
          <p:cNvSpPr>
            <a:spLocks noGrp="1"/>
          </p:cNvSpPr>
          <p:nvPr>
            <p:ph idx="1"/>
          </p:nvPr>
        </p:nvSpPr>
        <p:spPr>
          <a:xfrm>
            <a:off x="1272170" y="2183843"/>
            <a:ext cx="9213668" cy="3142301"/>
          </a:xfrm>
        </p:spPr>
        <p:txBody>
          <a:bodyPr>
            <a:normAutofit/>
          </a:bodyPr>
          <a:lstStyle/>
          <a:p>
            <a:pPr algn="just">
              <a:lnSpc>
                <a:spcPct val="100000"/>
              </a:lnSpc>
            </a:pPr>
            <a:r>
              <a:rPr lang="en-US" sz="2600" dirty="0"/>
              <a:t>To ease the work of detecting an object we are working on a project in the domain of Computer Vision. </a:t>
            </a:r>
          </a:p>
          <a:p>
            <a:pPr algn="just">
              <a:lnSpc>
                <a:spcPct val="100000"/>
              </a:lnSpc>
            </a:pPr>
            <a:r>
              <a:rPr lang="en-US" sz="2600" dirty="0"/>
              <a:t>Here we train the machine with some labeled data and when the training is completed properly the model will be able to detect the Object(Which in this case is a hand and its gestures).</a:t>
            </a:r>
          </a:p>
          <a:p>
            <a:r>
              <a:rPr lang="en-US" sz="2600" dirty="0"/>
              <a:t>We took the help of a machine learning website called Teachable Machines, to create model from the trained data. </a:t>
            </a:r>
          </a:p>
        </p:txBody>
      </p:sp>
      <p:pic>
        <p:nvPicPr>
          <p:cNvPr id="4" name="Picture 3">
            <a:extLst>
              <a:ext uri="{FF2B5EF4-FFF2-40B4-BE49-F238E27FC236}">
                <a16:creationId xmlns:a16="http://schemas.microsoft.com/office/drawing/2014/main" id="{9746EF2F-3C5F-2273-D05B-7FC3224C4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79816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DCCA-3645-01F0-4D0F-2B2626E86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FDB53-35B1-EF0B-129D-2AD820C9D242}"/>
              </a:ext>
            </a:extLst>
          </p:cNvPr>
          <p:cNvSpPr>
            <a:spLocks noGrp="1"/>
          </p:cNvSpPr>
          <p:nvPr>
            <p:ph type="title"/>
          </p:nvPr>
        </p:nvSpPr>
        <p:spPr>
          <a:xfrm>
            <a:off x="1196418" y="374551"/>
            <a:ext cx="10515600" cy="1325563"/>
          </a:xfrm>
        </p:spPr>
        <p:txBody>
          <a:bodyPr/>
          <a:lstStyle/>
          <a:p>
            <a:pPr algn="ctr"/>
            <a:r>
              <a:rPr lang="en-IN" b="0" i="0" dirty="0">
                <a:solidFill>
                  <a:srgbClr val="222222"/>
                </a:solidFill>
                <a:effectLst/>
                <a:latin typeface="Arial" panose="020B0604020202020204" pitchFamily="34" charset="0"/>
              </a:rPr>
              <a:t>Software and Hardware Requirements</a:t>
            </a:r>
            <a:endParaRPr lang="en-IN" dirty="0"/>
          </a:p>
        </p:txBody>
      </p:sp>
      <p:sp>
        <p:nvSpPr>
          <p:cNvPr id="3" name="Content Placeholder 2">
            <a:extLst>
              <a:ext uri="{FF2B5EF4-FFF2-40B4-BE49-F238E27FC236}">
                <a16:creationId xmlns:a16="http://schemas.microsoft.com/office/drawing/2014/main" id="{F7715576-A2F2-B6E1-8659-D618CDAB0DEC}"/>
              </a:ext>
            </a:extLst>
          </p:cNvPr>
          <p:cNvSpPr>
            <a:spLocks noGrp="1"/>
          </p:cNvSpPr>
          <p:nvPr>
            <p:ph idx="1"/>
          </p:nvPr>
        </p:nvSpPr>
        <p:spPr>
          <a:xfrm>
            <a:off x="828840" y="1880244"/>
            <a:ext cx="10653007" cy="4716326"/>
          </a:xfrm>
        </p:spPr>
        <p:txBody>
          <a:bodyPr>
            <a:normAutofit/>
          </a:bodyPr>
          <a:lstStyle/>
          <a:p>
            <a:pPr algn="just">
              <a:lnSpc>
                <a:spcPct val="110000"/>
              </a:lnSpc>
            </a:pPr>
            <a:r>
              <a:rPr lang="en-US" sz="3200" i="1" dirty="0">
                <a:latin typeface="Aptos Narrow" panose="020B0004020202020204" pitchFamily="34" charset="0"/>
              </a:rPr>
              <a:t>Hardware Requirements</a:t>
            </a:r>
            <a:r>
              <a:rPr lang="en-US" sz="3800" b="1" i="1" dirty="0">
                <a:latin typeface="Aptos Narrow" panose="020B0004020202020204" pitchFamily="34" charset="0"/>
              </a:rPr>
              <a:t>:</a:t>
            </a:r>
            <a:endParaRPr lang="en-US" sz="3800" b="1" i="1" dirty="0"/>
          </a:p>
          <a:p>
            <a:pPr lvl="1" algn="just">
              <a:lnSpc>
                <a:spcPct val="110000"/>
              </a:lnSpc>
            </a:pPr>
            <a:r>
              <a:rPr lang="en-US" b="1" dirty="0"/>
              <a:t>Camera:</a:t>
            </a:r>
            <a:r>
              <a:rPr lang="en-US" dirty="0"/>
              <a:t> A camera with at least 720p resolution is required for better accuracy.</a:t>
            </a:r>
          </a:p>
          <a:p>
            <a:pPr lvl="1" algn="just">
              <a:lnSpc>
                <a:spcPct val="110000"/>
              </a:lnSpc>
            </a:pPr>
            <a:r>
              <a:rPr lang="en-IN" b="1" dirty="0"/>
              <a:t>Computer/Processor:</a:t>
            </a:r>
            <a:r>
              <a:rPr lang="en-IN" dirty="0"/>
              <a:t> </a:t>
            </a:r>
            <a:r>
              <a:rPr lang="en-US" dirty="0"/>
              <a:t>An Intel i5 or AMD Ryzen 5 processor (or equivalent) or higher is recommended for efficient processing.</a:t>
            </a:r>
          </a:p>
          <a:p>
            <a:pPr lvl="1" algn="just">
              <a:lnSpc>
                <a:spcPct val="110000"/>
              </a:lnSpc>
            </a:pPr>
            <a:r>
              <a:rPr lang="en-IN" b="1" dirty="0"/>
              <a:t>GPU</a:t>
            </a:r>
            <a:r>
              <a:rPr lang="en-US" b="1" dirty="0"/>
              <a:t>:</a:t>
            </a:r>
            <a:r>
              <a:rPr lang="en-US" dirty="0"/>
              <a:t> NVIDIA GTX 1060 or higher to accelerate processing.</a:t>
            </a:r>
          </a:p>
          <a:p>
            <a:pPr lvl="1" algn="just">
              <a:lnSpc>
                <a:spcPct val="110000"/>
              </a:lnSpc>
            </a:pPr>
            <a:r>
              <a:rPr lang="en-US" b="1" dirty="0"/>
              <a:t>Memory:</a:t>
            </a:r>
            <a:r>
              <a:rPr lang="en-US" dirty="0"/>
              <a:t> At least 8GB of RAM is required to handle the processing of images.</a:t>
            </a:r>
          </a:p>
          <a:p>
            <a:pPr lvl="1" algn="just">
              <a:lnSpc>
                <a:spcPct val="110000"/>
              </a:lnSpc>
            </a:pPr>
            <a:r>
              <a:rPr lang="en-US" b="1" dirty="0"/>
              <a:t>Storage:</a:t>
            </a:r>
            <a:r>
              <a:rPr lang="en-US" dirty="0"/>
              <a:t> at least 20GB free storage is required to store the datasets, models, and output results. An SSD is recommended for faster read/write speeds.</a:t>
            </a:r>
          </a:p>
          <a:p>
            <a:endParaRPr lang="en-IN" dirty="0"/>
          </a:p>
        </p:txBody>
      </p:sp>
      <p:pic>
        <p:nvPicPr>
          <p:cNvPr id="4" name="Picture 3">
            <a:extLst>
              <a:ext uri="{FF2B5EF4-FFF2-40B4-BE49-F238E27FC236}">
                <a16:creationId xmlns:a16="http://schemas.microsoft.com/office/drawing/2014/main" id="{87FE86AB-27E7-E8DF-DCB2-0067A530C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063184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7DCCA-3645-01F0-4D0F-2B2626E86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FDB53-35B1-EF0B-129D-2AD820C9D242}"/>
              </a:ext>
            </a:extLst>
          </p:cNvPr>
          <p:cNvSpPr>
            <a:spLocks noGrp="1"/>
          </p:cNvSpPr>
          <p:nvPr>
            <p:ph type="title"/>
          </p:nvPr>
        </p:nvSpPr>
        <p:spPr>
          <a:xfrm>
            <a:off x="1243553" y="383979"/>
            <a:ext cx="10515600" cy="1325563"/>
          </a:xfrm>
        </p:spPr>
        <p:txBody>
          <a:bodyPr/>
          <a:lstStyle/>
          <a:p>
            <a:pPr algn="ctr"/>
            <a:r>
              <a:rPr lang="en-IN" b="0" i="0" dirty="0">
                <a:solidFill>
                  <a:srgbClr val="222222"/>
                </a:solidFill>
                <a:effectLst/>
                <a:latin typeface="Arial" panose="020B0604020202020204" pitchFamily="34" charset="0"/>
              </a:rPr>
              <a:t>Software and Hardware Requirements</a:t>
            </a:r>
            <a:endParaRPr lang="en-IN" dirty="0"/>
          </a:p>
        </p:txBody>
      </p:sp>
      <p:sp>
        <p:nvSpPr>
          <p:cNvPr id="3" name="Content Placeholder 2">
            <a:extLst>
              <a:ext uri="{FF2B5EF4-FFF2-40B4-BE49-F238E27FC236}">
                <a16:creationId xmlns:a16="http://schemas.microsoft.com/office/drawing/2014/main" id="{F7715576-A2F2-B6E1-8659-D618CDAB0DEC}"/>
              </a:ext>
            </a:extLst>
          </p:cNvPr>
          <p:cNvSpPr>
            <a:spLocks noGrp="1"/>
          </p:cNvSpPr>
          <p:nvPr>
            <p:ph idx="1"/>
          </p:nvPr>
        </p:nvSpPr>
        <p:spPr>
          <a:xfrm>
            <a:off x="999241" y="1957600"/>
            <a:ext cx="10218656" cy="4357461"/>
          </a:xfrm>
        </p:spPr>
        <p:txBody>
          <a:bodyPr/>
          <a:lstStyle/>
          <a:p>
            <a:pPr algn="just">
              <a:lnSpc>
                <a:spcPct val="100000"/>
              </a:lnSpc>
            </a:pPr>
            <a:r>
              <a:rPr lang="en-US" sz="3200" i="1" dirty="0">
                <a:latin typeface="Aptos Narrow" panose="020B0004020202020204" pitchFamily="34" charset="0"/>
              </a:rPr>
              <a:t>Software Requirements</a:t>
            </a:r>
            <a:r>
              <a:rPr lang="en-US" sz="3200" b="1" i="1" dirty="0"/>
              <a:t>:</a:t>
            </a:r>
          </a:p>
          <a:p>
            <a:pPr lvl="1" algn="just">
              <a:lnSpc>
                <a:spcPct val="100000"/>
              </a:lnSpc>
            </a:pPr>
            <a:r>
              <a:rPr lang="en-IN" b="1" dirty="0"/>
              <a:t>Operating System: </a:t>
            </a:r>
            <a:r>
              <a:rPr lang="en-US" dirty="0"/>
              <a:t>Windows, macOS, or Linux. Ensure that the OS is updated to the latest version.</a:t>
            </a:r>
          </a:p>
          <a:p>
            <a:pPr lvl="1" algn="just">
              <a:lnSpc>
                <a:spcPct val="100000"/>
              </a:lnSpc>
            </a:pPr>
            <a:r>
              <a:rPr lang="en-US" b="1" dirty="0"/>
              <a:t>Python:</a:t>
            </a:r>
            <a:r>
              <a:rPr lang="en-US" dirty="0"/>
              <a:t> Python 3.7 or higher. It is recommended to use the latest stable version of Python.</a:t>
            </a:r>
          </a:p>
          <a:p>
            <a:pPr lvl="1" algn="just">
              <a:lnSpc>
                <a:spcPct val="100000"/>
              </a:lnSpc>
            </a:pPr>
            <a:r>
              <a:rPr lang="en-IN" b="1" dirty="0"/>
              <a:t>Python Libraries:</a:t>
            </a:r>
            <a:r>
              <a:rPr lang="en-US" dirty="0"/>
              <a:t> </a:t>
            </a:r>
            <a:r>
              <a:rPr lang="en-IN" dirty="0"/>
              <a:t>OpenCV</a:t>
            </a:r>
            <a:r>
              <a:rPr lang="en-US" dirty="0"/>
              <a:t>, </a:t>
            </a:r>
            <a:r>
              <a:rPr lang="en-IN" dirty="0" err="1"/>
              <a:t>MediaPipe</a:t>
            </a:r>
            <a:r>
              <a:rPr lang="en-IN" dirty="0"/>
              <a:t>, NumPy, TensorFlow, </a:t>
            </a:r>
            <a:r>
              <a:rPr lang="en-IN" dirty="0" err="1"/>
              <a:t>Keras</a:t>
            </a:r>
            <a:r>
              <a:rPr lang="en-IN" dirty="0"/>
              <a:t>.</a:t>
            </a:r>
          </a:p>
          <a:p>
            <a:pPr lvl="1" algn="just">
              <a:lnSpc>
                <a:spcPct val="100000"/>
              </a:lnSpc>
            </a:pPr>
            <a:r>
              <a:rPr lang="en-IN" b="1" dirty="0"/>
              <a:t>Integrated Development Environment (IDE): </a:t>
            </a:r>
            <a:r>
              <a:rPr lang="en-US" dirty="0"/>
              <a:t>A good IDE or code editor like PyCharm, </a:t>
            </a:r>
            <a:r>
              <a:rPr lang="en-US" dirty="0" err="1"/>
              <a:t>VSCode</a:t>
            </a:r>
            <a:r>
              <a:rPr lang="en-US" dirty="0"/>
              <a:t>, </a:t>
            </a:r>
            <a:r>
              <a:rPr lang="en-US" dirty="0" err="1"/>
              <a:t>Jupyter</a:t>
            </a:r>
            <a:r>
              <a:rPr lang="en-US" dirty="0"/>
              <a:t> Notebook, or Anaconda.</a:t>
            </a:r>
            <a:endParaRPr lang="en-IN" dirty="0"/>
          </a:p>
          <a:p>
            <a:endParaRPr lang="en-IN" dirty="0"/>
          </a:p>
        </p:txBody>
      </p:sp>
      <p:pic>
        <p:nvPicPr>
          <p:cNvPr id="4" name="Picture 3">
            <a:extLst>
              <a:ext uri="{FF2B5EF4-FFF2-40B4-BE49-F238E27FC236}">
                <a16:creationId xmlns:a16="http://schemas.microsoft.com/office/drawing/2014/main" id="{87FE86AB-27E7-E8DF-DCB2-0067A530C5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spTree>
    <p:extLst>
      <p:ext uri="{BB962C8B-B14F-4D97-AF65-F5344CB8AC3E}">
        <p14:creationId xmlns:p14="http://schemas.microsoft.com/office/powerpoint/2010/main" val="39946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341E8-E8F9-D92B-8665-691BD306B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78A8C1-419B-6017-D33C-1764A975F428}"/>
              </a:ext>
            </a:extLst>
          </p:cNvPr>
          <p:cNvSpPr>
            <a:spLocks noGrp="1"/>
          </p:cNvSpPr>
          <p:nvPr>
            <p:ph type="title"/>
          </p:nvPr>
        </p:nvSpPr>
        <p:spPr/>
        <p:txBody>
          <a:bodyPr/>
          <a:lstStyle/>
          <a:p>
            <a:pPr algn="ctr"/>
            <a:r>
              <a:rPr lang="en-IN" b="0" i="0" dirty="0">
                <a:solidFill>
                  <a:srgbClr val="222222"/>
                </a:solidFill>
                <a:effectLst/>
                <a:latin typeface="Arial" panose="020B0604020202020204" pitchFamily="34" charset="0"/>
              </a:rPr>
              <a:t>System Architecture</a:t>
            </a:r>
            <a:endParaRPr lang="en-IN" dirty="0"/>
          </a:p>
        </p:txBody>
      </p:sp>
      <p:pic>
        <p:nvPicPr>
          <p:cNvPr id="4" name="Picture 3">
            <a:extLst>
              <a:ext uri="{FF2B5EF4-FFF2-40B4-BE49-F238E27FC236}">
                <a16:creationId xmlns:a16="http://schemas.microsoft.com/office/drawing/2014/main" id="{0B279045-BDE8-8A20-9B0D-544944F87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243" y="199869"/>
            <a:ext cx="1106774" cy="1256754"/>
          </a:xfrm>
          <a:prstGeom prst="rect">
            <a:avLst/>
          </a:prstGeom>
        </p:spPr>
      </p:pic>
      <p:pic>
        <p:nvPicPr>
          <p:cNvPr id="10" name="Content Placeholder 9">
            <a:extLst>
              <a:ext uri="{FF2B5EF4-FFF2-40B4-BE49-F238E27FC236}">
                <a16:creationId xmlns:a16="http://schemas.microsoft.com/office/drawing/2014/main" id="{F881E86A-DEA6-E472-1993-76A0842FFB77}"/>
              </a:ext>
            </a:extLst>
          </p:cNvPr>
          <p:cNvPicPr>
            <a:picLocks noGrp="1" noChangeAspect="1"/>
          </p:cNvPicPr>
          <p:nvPr>
            <p:ph idx="1"/>
          </p:nvPr>
        </p:nvPicPr>
        <p:blipFill>
          <a:blip r:embed="rId3"/>
          <a:stretch>
            <a:fillRect/>
          </a:stretch>
        </p:blipFill>
        <p:spPr>
          <a:xfrm>
            <a:off x="3096434" y="1456623"/>
            <a:ext cx="5921829" cy="4667250"/>
          </a:xfrm>
          <a:prstGeom prst="rect">
            <a:avLst/>
          </a:prstGeom>
        </p:spPr>
      </p:pic>
    </p:spTree>
    <p:extLst>
      <p:ext uri="{BB962C8B-B14F-4D97-AF65-F5344CB8AC3E}">
        <p14:creationId xmlns:p14="http://schemas.microsoft.com/office/powerpoint/2010/main" val="2296152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1573</TotalTime>
  <Words>1824</Words>
  <Application>Microsoft Office PowerPoint</Application>
  <PresentationFormat>Widescreen</PresentationFormat>
  <Paragraphs>100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 Narrow</vt:lpstr>
      <vt:lpstr>Arial</vt:lpstr>
      <vt:lpstr>Calibri</vt:lpstr>
      <vt:lpstr>Calibri Light</vt:lpstr>
      <vt:lpstr>Times New Roman</vt:lpstr>
      <vt:lpstr>Office Theme</vt:lpstr>
      <vt:lpstr>MALLA REDDY COLLEGE OF ENGINEERING &amp; TECHNOLOGY (Autonomous Institution – UGC, Govt. of India)  DEPARTMENT OF COMPUTER SCIENCE AND ENGINEERING</vt:lpstr>
      <vt:lpstr>AGENDA</vt:lpstr>
      <vt:lpstr>Abstract</vt:lpstr>
      <vt:lpstr>Introduction</vt:lpstr>
      <vt:lpstr>Existing system</vt:lpstr>
      <vt:lpstr>Proposed system</vt:lpstr>
      <vt:lpstr>Software and Hardware Requirements</vt:lpstr>
      <vt:lpstr>Software and Hardware Requirements</vt:lpstr>
      <vt:lpstr>System Architecture</vt:lpstr>
      <vt:lpstr>Modules Description : </vt:lpstr>
      <vt:lpstr>Algorithms and Technologies</vt:lpstr>
      <vt:lpstr>UML Diagrams</vt:lpstr>
      <vt:lpstr>UML Diagrams</vt:lpstr>
      <vt:lpstr>UML Diagrams</vt:lpstr>
      <vt:lpstr>UML Diagrams</vt:lpstr>
      <vt:lpstr>PowerPoint Presentation</vt:lpstr>
      <vt:lpstr>PowerPoint Presentation</vt:lpstr>
      <vt:lpstr>Output Screens / Results :</vt:lpstr>
      <vt:lpstr>PowerPoint Presentation</vt:lpstr>
      <vt:lpstr>Conclusion :</vt:lpstr>
      <vt:lpstr>Future scope :</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MALLA REDDY COLLEGE OF ENGINEERING &amp; TECHNOLOGY  (Autonomous Institution – UGC, Govt. of India)   DEPARTMENT OF COMPUTER SCIENCE AND ENGINEERING</dc:title>
  <dc:creator>MRCET</dc:creator>
  <cp:lastModifiedBy>Sairam Pulavarthi</cp:lastModifiedBy>
  <cp:revision>16</cp:revision>
  <dcterms:created xsi:type="dcterms:W3CDTF">2024-02-28T09:55:21Z</dcterms:created>
  <dcterms:modified xsi:type="dcterms:W3CDTF">2024-11-07T08:22:33Z</dcterms:modified>
</cp:coreProperties>
</file>