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2"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1805F84-86E8-45C0-8C5D-40BAEE90D1CA}">
          <p14:sldIdLst>
            <p14:sldId id="256"/>
            <p14:sldId id="257"/>
            <p14:sldId id="258"/>
            <p14:sldId id="259"/>
            <p14:sldId id="264"/>
            <p14:sldId id="260"/>
            <p14:sldId id="262"/>
            <p14:sldId id="263"/>
          </p14:sldIdLst>
        </p14:section>
        <p14:section name="Section sans titre" id="{72D4C4D0-417F-40F3-A3C1-F523741D7537}">
          <p14:sldIdLst>
            <p14:sldId id="265"/>
            <p14:sldId id="266"/>
            <p14:sldId id="267"/>
            <p14:sldId id="268"/>
          </p14:sldIdLst>
        </p14:section>
        <p14:section name="Section sans titre" id="{BB7E875D-13B6-44C2-942B-FE4EA7D9117C}">
          <p14:sldIdLst>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464A"/>
    <a:srgbClr val="EEE2C7"/>
    <a:srgbClr val="B791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45778E7-146D-4BEC-AD26-D0621893D567}" type="datetimeFigureOut">
              <a:rPr lang="fr-FR" smtClean="0"/>
              <a:t>17/05/2019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1C2D128-94AE-4E49-B5B4-07932142A899}" type="slidenum">
              <a:rPr lang="fr-FR" smtClean="0"/>
              <a:t>‹N°›</a:t>
            </a:fld>
            <a:endParaRPr lang="fr-FR"/>
          </a:p>
        </p:txBody>
      </p:sp>
    </p:spTree>
    <p:extLst>
      <p:ext uri="{BB962C8B-B14F-4D97-AF65-F5344CB8AC3E}">
        <p14:creationId xmlns:p14="http://schemas.microsoft.com/office/powerpoint/2010/main" val="326827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45778E7-146D-4BEC-AD26-D0621893D567}" type="datetimeFigureOut">
              <a:rPr lang="fr-FR" smtClean="0"/>
              <a:t>17/05/2019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1C2D128-94AE-4E49-B5B4-07932142A899}" type="slidenum">
              <a:rPr lang="fr-FR" smtClean="0"/>
              <a:t>‹N°›</a:t>
            </a:fld>
            <a:endParaRPr lang="fr-FR"/>
          </a:p>
        </p:txBody>
      </p:sp>
    </p:spTree>
    <p:extLst>
      <p:ext uri="{BB962C8B-B14F-4D97-AF65-F5344CB8AC3E}">
        <p14:creationId xmlns:p14="http://schemas.microsoft.com/office/powerpoint/2010/main" val="321815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45778E7-146D-4BEC-AD26-D0621893D567}" type="datetimeFigureOut">
              <a:rPr lang="fr-FR" smtClean="0"/>
              <a:t>17/05/2019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1C2D128-94AE-4E49-B5B4-07932142A899}" type="slidenum">
              <a:rPr lang="fr-FR" smtClean="0"/>
              <a:t>‹N°›</a:t>
            </a:fld>
            <a:endParaRPr lang="fr-FR"/>
          </a:p>
        </p:txBody>
      </p:sp>
    </p:spTree>
    <p:extLst>
      <p:ext uri="{BB962C8B-B14F-4D97-AF65-F5344CB8AC3E}">
        <p14:creationId xmlns:p14="http://schemas.microsoft.com/office/powerpoint/2010/main" val="389310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45778E7-146D-4BEC-AD26-D0621893D567}" type="datetimeFigureOut">
              <a:rPr lang="fr-FR" smtClean="0"/>
              <a:t>17/05/2019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1C2D128-94AE-4E49-B5B4-07932142A899}" type="slidenum">
              <a:rPr lang="fr-FR" smtClean="0"/>
              <a:t>‹N°›</a:t>
            </a:fld>
            <a:endParaRPr lang="fr-FR"/>
          </a:p>
        </p:txBody>
      </p:sp>
    </p:spTree>
    <p:extLst>
      <p:ext uri="{BB962C8B-B14F-4D97-AF65-F5344CB8AC3E}">
        <p14:creationId xmlns:p14="http://schemas.microsoft.com/office/powerpoint/2010/main" val="371025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45778E7-146D-4BEC-AD26-D0621893D567}" type="datetimeFigureOut">
              <a:rPr lang="fr-FR" smtClean="0"/>
              <a:t>17/05/2019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1C2D128-94AE-4E49-B5B4-07932142A899}" type="slidenum">
              <a:rPr lang="fr-FR" smtClean="0"/>
              <a:t>‹N°›</a:t>
            </a:fld>
            <a:endParaRPr lang="fr-FR"/>
          </a:p>
        </p:txBody>
      </p:sp>
    </p:spTree>
    <p:extLst>
      <p:ext uri="{BB962C8B-B14F-4D97-AF65-F5344CB8AC3E}">
        <p14:creationId xmlns:p14="http://schemas.microsoft.com/office/powerpoint/2010/main" val="181664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45778E7-146D-4BEC-AD26-D0621893D567}" type="datetimeFigureOut">
              <a:rPr lang="fr-FR" smtClean="0"/>
              <a:t>17/05/2019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1C2D128-94AE-4E49-B5B4-07932142A899}" type="slidenum">
              <a:rPr lang="fr-FR" smtClean="0"/>
              <a:t>‹N°›</a:t>
            </a:fld>
            <a:endParaRPr lang="fr-FR"/>
          </a:p>
        </p:txBody>
      </p:sp>
    </p:spTree>
    <p:extLst>
      <p:ext uri="{BB962C8B-B14F-4D97-AF65-F5344CB8AC3E}">
        <p14:creationId xmlns:p14="http://schemas.microsoft.com/office/powerpoint/2010/main" val="356887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45778E7-146D-4BEC-AD26-D0621893D567}" type="datetimeFigureOut">
              <a:rPr lang="fr-FR" smtClean="0"/>
              <a:t>17/05/2019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1C2D128-94AE-4E49-B5B4-07932142A899}" type="slidenum">
              <a:rPr lang="fr-FR" smtClean="0"/>
              <a:t>‹N°›</a:t>
            </a:fld>
            <a:endParaRPr lang="fr-FR"/>
          </a:p>
        </p:txBody>
      </p:sp>
    </p:spTree>
    <p:extLst>
      <p:ext uri="{BB962C8B-B14F-4D97-AF65-F5344CB8AC3E}">
        <p14:creationId xmlns:p14="http://schemas.microsoft.com/office/powerpoint/2010/main" val="286959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45778E7-146D-4BEC-AD26-D0621893D567}" type="datetimeFigureOut">
              <a:rPr lang="fr-FR" smtClean="0"/>
              <a:t>17/05/2019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1C2D128-94AE-4E49-B5B4-07932142A899}" type="slidenum">
              <a:rPr lang="fr-FR" smtClean="0"/>
              <a:t>‹N°›</a:t>
            </a:fld>
            <a:endParaRPr lang="fr-FR"/>
          </a:p>
        </p:txBody>
      </p:sp>
    </p:spTree>
    <p:extLst>
      <p:ext uri="{BB962C8B-B14F-4D97-AF65-F5344CB8AC3E}">
        <p14:creationId xmlns:p14="http://schemas.microsoft.com/office/powerpoint/2010/main" val="79417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45778E7-146D-4BEC-AD26-D0621893D567}" type="datetimeFigureOut">
              <a:rPr lang="fr-FR" smtClean="0"/>
              <a:t>17/05/2019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1C2D128-94AE-4E49-B5B4-07932142A899}" type="slidenum">
              <a:rPr lang="fr-FR" smtClean="0"/>
              <a:t>‹N°›</a:t>
            </a:fld>
            <a:endParaRPr lang="fr-FR"/>
          </a:p>
        </p:txBody>
      </p:sp>
    </p:spTree>
    <p:extLst>
      <p:ext uri="{BB962C8B-B14F-4D97-AF65-F5344CB8AC3E}">
        <p14:creationId xmlns:p14="http://schemas.microsoft.com/office/powerpoint/2010/main" val="116381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45778E7-146D-4BEC-AD26-D0621893D567}" type="datetimeFigureOut">
              <a:rPr lang="fr-FR" smtClean="0"/>
              <a:t>17/05/2019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1C2D128-94AE-4E49-B5B4-07932142A899}" type="slidenum">
              <a:rPr lang="fr-FR" smtClean="0"/>
              <a:t>‹N°›</a:t>
            </a:fld>
            <a:endParaRPr lang="fr-FR"/>
          </a:p>
        </p:txBody>
      </p:sp>
    </p:spTree>
    <p:extLst>
      <p:ext uri="{BB962C8B-B14F-4D97-AF65-F5344CB8AC3E}">
        <p14:creationId xmlns:p14="http://schemas.microsoft.com/office/powerpoint/2010/main" val="15632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45778E7-146D-4BEC-AD26-D0621893D567}" type="datetimeFigureOut">
              <a:rPr lang="fr-FR" smtClean="0"/>
              <a:t>17/05/2019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1C2D128-94AE-4E49-B5B4-07932142A899}" type="slidenum">
              <a:rPr lang="fr-FR" smtClean="0"/>
              <a:t>‹N°›</a:t>
            </a:fld>
            <a:endParaRPr lang="fr-FR"/>
          </a:p>
        </p:txBody>
      </p:sp>
    </p:spTree>
    <p:extLst>
      <p:ext uri="{BB962C8B-B14F-4D97-AF65-F5344CB8AC3E}">
        <p14:creationId xmlns:p14="http://schemas.microsoft.com/office/powerpoint/2010/main" val="48768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778E7-146D-4BEC-AD26-D0621893D567}" type="datetimeFigureOut">
              <a:rPr lang="fr-FR" smtClean="0"/>
              <a:t>17/05/2019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2D128-94AE-4E49-B5B4-07932142A899}" type="slidenum">
              <a:rPr lang="fr-FR" smtClean="0"/>
              <a:t>‹N°›</a:t>
            </a:fld>
            <a:endParaRPr lang="fr-FR"/>
          </a:p>
        </p:txBody>
      </p:sp>
    </p:spTree>
    <p:extLst>
      <p:ext uri="{BB962C8B-B14F-4D97-AF65-F5344CB8AC3E}">
        <p14:creationId xmlns:p14="http://schemas.microsoft.com/office/powerpoint/2010/main" val="137312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7916E"/>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solidFill>
                  <a:srgbClr val="2F464A"/>
                </a:solidFill>
              </a:rPr>
              <a:t>Spécifications</a:t>
            </a:r>
            <a:r>
              <a:rPr lang="fr-FR" dirty="0" smtClean="0"/>
              <a:t> </a:t>
            </a:r>
            <a:endParaRPr lang="fr-FR" dirty="0"/>
          </a:p>
        </p:txBody>
      </p:sp>
      <p:sp>
        <p:nvSpPr>
          <p:cNvPr id="3" name="Sous-titre 2"/>
          <p:cNvSpPr>
            <a:spLocks noGrp="1"/>
          </p:cNvSpPr>
          <p:nvPr>
            <p:ph type="subTitle" idx="1"/>
          </p:nvPr>
        </p:nvSpPr>
        <p:spPr/>
        <p:txBody>
          <a:bodyPr/>
          <a:lstStyle/>
          <a:p>
            <a:r>
              <a:rPr lang="fr-FR" dirty="0" smtClean="0">
                <a:solidFill>
                  <a:srgbClr val="2F464A"/>
                </a:solidFill>
              </a:rPr>
              <a:t>Fonctionnelles &amp; techniques</a:t>
            </a:r>
            <a:endParaRPr lang="fr-FR" dirty="0">
              <a:solidFill>
                <a:srgbClr val="2F464A"/>
              </a:solidFill>
            </a:endParaRPr>
          </a:p>
        </p:txBody>
      </p:sp>
    </p:spTree>
    <p:extLst>
      <p:ext uri="{BB962C8B-B14F-4D97-AF65-F5344CB8AC3E}">
        <p14:creationId xmlns:p14="http://schemas.microsoft.com/office/powerpoint/2010/main" val="2118617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2C7"/>
        </a:solidFill>
        <a:effectLst/>
      </p:bgPr>
    </p:bg>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sz="2400" b="1" dirty="0">
                <a:solidFill>
                  <a:srgbClr val="B7916E"/>
                </a:solidFill>
              </a:rPr>
              <a:t>2 – Spécifications Fonctionnelles</a:t>
            </a:r>
            <a:r>
              <a:rPr lang="fr-FR" sz="2400" b="1" dirty="0" smtClean="0">
                <a:solidFill>
                  <a:srgbClr val="B7916E"/>
                </a:solidFill>
              </a:rPr>
              <a:t>.</a:t>
            </a:r>
            <a:r>
              <a:rPr lang="fr-FR" sz="2400" b="1" dirty="0">
                <a:solidFill>
                  <a:srgbClr val="B7916E"/>
                </a:solidFill>
              </a:rPr>
              <a:t/>
            </a:r>
            <a:br>
              <a:rPr lang="fr-FR" sz="2400" b="1" dirty="0">
                <a:solidFill>
                  <a:srgbClr val="B7916E"/>
                </a:solidFill>
              </a:rPr>
            </a:br>
            <a:r>
              <a:rPr lang="fr-FR" sz="2400" b="1" dirty="0" smtClean="0">
                <a:solidFill>
                  <a:srgbClr val="B7916E"/>
                </a:solidFill>
              </a:rPr>
              <a:t>Les contacts … </a:t>
            </a:r>
            <a:r>
              <a:rPr lang="fr-FR" sz="2400" b="1" dirty="0" err="1" smtClean="0">
                <a:solidFill>
                  <a:srgbClr val="B7916E"/>
                </a:solidFill>
              </a:rPr>
              <a:t>so</a:t>
            </a:r>
            <a:r>
              <a:rPr lang="fr-FR" sz="2400" b="1" dirty="0" smtClean="0">
                <a:solidFill>
                  <a:srgbClr val="B7916E"/>
                </a:solidFill>
              </a:rPr>
              <a:t> </a:t>
            </a:r>
            <a:r>
              <a:rPr lang="fr-FR" sz="2400" b="1" dirty="0" err="1" smtClean="0">
                <a:solidFill>
                  <a:srgbClr val="B7916E"/>
                </a:solidFill>
              </a:rPr>
              <a:t>work</a:t>
            </a:r>
            <a:r>
              <a:rPr lang="fr-FR" sz="2400" b="1" dirty="0" smtClean="0">
                <a:solidFill>
                  <a:srgbClr val="B7916E"/>
                </a:solidFill>
              </a:rPr>
              <a:t> in </a:t>
            </a:r>
            <a:r>
              <a:rPr lang="fr-FR" sz="2400" b="1" dirty="0" err="1" smtClean="0">
                <a:solidFill>
                  <a:srgbClr val="B7916E"/>
                </a:solidFill>
              </a:rPr>
              <a:t>progress</a:t>
            </a:r>
            <a:endParaRPr lang="fr-FR" sz="2400" dirty="0"/>
          </a:p>
        </p:txBody>
      </p:sp>
      <p:sp>
        <p:nvSpPr>
          <p:cNvPr id="8" name="Espace réservé du texte 7"/>
          <p:cNvSpPr>
            <a:spLocks noGrp="1"/>
          </p:cNvSpPr>
          <p:nvPr>
            <p:ph type="body" idx="1"/>
          </p:nvPr>
        </p:nvSpPr>
        <p:spPr>
          <a:xfrm>
            <a:off x="839788" y="1681163"/>
            <a:ext cx="10515600" cy="823912"/>
          </a:xfrm>
        </p:spPr>
        <p:txBody>
          <a:bodyPr/>
          <a:lstStyle/>
          <a:p>
            <a:endParaRPr lang="fr-FR" dirty="0"/>
          </a:p>
        </p:txBody>
      </p:sp>
      <p:sp>
        <p:nvSpPr>
          <p:cNvPr id="9" name="Espace réservé du contenu 8"/>
          <p:cNvSpPr>
            <a:spLocks noGrp="1"/>
          </p:cNvSpPr>
          <p:nvPr>
            <p:ph sz="half" idx="2"/>
          </p:nvPr>
        </p:nvSpPr>
        <p:spPr>
          <a:xfrm>
            <a:off x="839788" y="2505075"/>
            <a:ext cx="10502900" cy="3684588"/>
          </a:xfrm>
        </p:spPr>
        <p:txBody>
          <a:bodyPr>
            <a:normAutofit fontScale="92500"/>
          </a:bodyPr>
          <a:lstStyle/>
          <a:p>
            <a:pPr marL="0" indent="0">
              <a:buNone/>
            </a:pPr>
            <a:endParaRPr lang="fr-FR" dirty="0" smtClean="0"/>
          </a:p>
          <a:p>
            <a:pPr marL="0" indent="0">
              <a:buNone/>
            </a:pPr>
            <a:r>
              <a:rPr lang="fr-FR" dirty="0" smtClean="0"/>
              <a:t>Les contacts sont présent dans le bas de page qui viens terminer la page. </a:t>
            </a:r>
          </a:p>
          <a:p>
            <a:pPr marL="0" indent="0">
              <a:buNone/>
            </a:pPr>
            <a:r>
              <a:rPr lang="fr-FR" dirty="0" smtClean="0"/>
              <a:t>Intégrer a ces contacts, des liens permettant de me contacter directement : </a:t>
            </a:r>
          </a:p>
          <a:p>
            <a:pPr>
              <a:buFontTx/>
              <a:buChar char="-"/>
            </a:pPr>
            <a:r>
              <a:rPr lang="fr-FR" dirty="0" smtClean="0"/>
              <a:t>Rendre l’ensemble des liens cliquables.</a:t>
            </a:r>
          </a:p>
          <a:p>
            <a:pPr>
              <a:buFontTx/>
              <a:buChar char="-"/>
            </a:pPr>
            <a:r>
              <a:rPr lang="fr-FR" dirty="0" smtClean="0"/>
              <a:t>Facilité l’accès.</a:t>
            </a:r>
          </a:p>
          <a:p>
            <a:pPr marL="0" indent="0">
              <a:buNone/>
            </a:pPr>
            <a:r>
              <a:rPr lang="fr-FR" dirty="0" smtClean="0"/>
              <a:t>La responsive est simplement une réorganisation en colonne si il le faut des éléments afin de permettre un affichage simple, sans trop la surcharger.</a:t>
            </a:r>
          </a:p>
        </p:txBody>
      </p:sp>
      <p:pic>
        <p:nvPicPr>
          <p:cNvPr id="7" name="Espace réservé du contenu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39788" y="1826418"/>
            <a:ext cx="10515600" cy="687388"/>
          </a:xfrm>
        </p:spPr>
      </p:pic>
    </p:spTree>
    <p:extLst>
      <p:ext uri="{BB962C8B-B14F-4D97-AF65-F5344CB8AC3E}">
        <p14:creationId xmlns:p14="http://schemas.microsoft.com/office/powerpoint/2010/main" val="272003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2C7"/>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Spécifications Techniques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2250"/>
            <a:ext cx="10515600" cy="3518087"/>
          </a:xfrm>
        </p:spPr>
      </p:pic>
    </p:spTree>
    <p:extLst>
      <p:ext uri="{BB962C8B-B14F-4D97-AF65-F5344CB8AC3E}">
        <p14:creationId xmlns:p14="http://schemas.microsoft.com/office/powerpoint/2010/main" val="3088695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F464A"/>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10515600" cy="942975"/>
          </a:xfrm>
        </p:spPr>
        <p:txBody>
          <a:bodyPr>
            <a:normAutofit/>
          </a:bodyPr>
          <a:lstStyle/>
          <a:p>
            <a:r>
              <a:rPr lang="fr-FR" sz="2400" dirty="0" smtClean="0">
                <a:solidFill>
                  <a:srgbClr val="B7916E"/>
                </a:solidFill>
              </a:rPr>
              <a:t>3 – Spécifications techniques</a:t>
            </a:r>
            <a:r>
              <a:rPr lang="fr-FR" sz="2000" dirty="0" smtClean="0">
                <a:solidFill>
                  <a:srgbClr val="B7916E"/>
                </a:solidFill>
              </a:rPr>
              <a:t/>
            </a:r>
            <a:br>
              <a:rPr lang="fr-FR" sz="2000" dirty="0" smtClean="0">
                <a:solidFill>
                  <a:srgbClr val="B7916E"/>
                </a:solidFill>
              </a:rPr>
            </a:br>
            <a:r>
              <a:rPr lang="fr-FR" sz="2000" dirty="0" smtClean="0">
                <a:solidFill>
                  <a:srgbClr val="B7916E"/>
                </a:solidFill>
              </a:rPr>
              <a:t>Le responsive</a:t>
            </a:r>
            <a:endParaRPr lang="fr-FR" sz="2000" dirty="0">
              <a:solidFill>
                <a:srgbClr val="B7916E"/>
              </a:solidFill>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9208" y="1509676"/>
            <a:ext cx="2179509" cy="838273"/>
          </a:xfrm>
        </p:spPr>
      </p:pic>
      <p:sp>
        <p:nvSpPr>
          <p:cNvPr id="4" name="Espace réservé du texte 3"/>
          <p:cNvSpPr>
            <a:spLocks noGrp="1"/>
          </p:cNvSpPr>
          <p:nvPr>
            <p:ph type="body" sz="half" idx="2"/>
          </p:nvPr>
        </p:nvSpPr>
        <p:spPr/>
        <p:txBody>
          <a:bodyPr/>
          <a:lstStyle/>
          <a:p>
            <a:r>
              <a:rPr lang="fr-FR" dirty="0" smtClean="0">
                <a:solidFill>
                  <a:srgbClr val="EEE2C7"/>
                </a:solidFill>
              </a:rPr>
              <a:t>L’aspect responsive du projet est presque entièrement gérer par la fonction Flex. </a:t>
            </a:r>
          </a:p>
          <a:p>
            <a:r>
              <a:rPr lang="fr-FR" dirty="0" smtClean="0">
                <a:solidFill>
                  <a:srgbClr val="EEE2C7"/>
                </a:solidFill>
              </a:rPr>
              <a:t>Flex :</a:t>
            </a:r>
            <a:endParaRPr lang="fr-FR" dirty="0">
              <a:solidFill>
                <a:srgbClr val="EEE2C7"/>
              </a:solidFill>
            </a:endParaRPr>
          </a:p>
          <a:p>
            <a:r>
              <a:rPr lang="fr-FR" dirty="0" smtClean="0">
                <a:solidFill>
                  <a:srgbClr val="EEE2C7"/>
                </a:solidFill>
              </a:rPr>
              <a:t>Elle permet une grande flexibilité des différents éléments d’une page, d’une div, que ce soit organiser en grille ou simplement en mode automatique.</a:t>
            </a:r>
          </a:p>
          <a:p>
            <a:r>
              <a:rPr lang="fr-FR" dirty="0" smtClean="0">
                <a:solidFill>
                  <a:srgbClr val="EEE2C7"/>
                </a:solidFill>
              </a:rPr>
              <a:t>La principale fonctionnalité permettant la mise au pas de la responsive étant la fonction wrap, ou passage a la ligne.</a:t>
            </a:r>
          </a:p>
          <a:p>
            <a:r>
              <a:rPr lang="fr-FR" dirty="0" smtClean="0">
                <a:solidFill>
                  <a:srgbClr val="EEE2C7"/>
                </a:solidFill>
              </a:rPr>
              <a:t>Le reste est géré par certaines utilisations spécifique de média </a:t>
            </a:r>
            <a:r>
              <a:rPr lang="fr-FR" dirty="0" err="1" smtClean="0">
                <a:solidFill>
                  <a:srgbClr val="EEE2C7"/>
                </a:solidFill>
              </a:rPr>
              <a:t>queries</a:t>
            </a:r>
            <a:r>
              <a:rPr lang="fr-FR" dirty="0" smtClean="0">
                <a:solidFill>
                  <a:srgbClr val="EEE2C7"/>
                </a:solidFill>
              </a:rPr>
              <a:t>. </a:t>
            </a:r>
            <a:endParaRPr lang="fr-FR" dirty="0">
              <a:solidFill>
                <a:srgbClr val="EEE2C7"/>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3500" y="2478371"/>
            <a:ext cx="3971925" cy="1630097"/>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4102" y="3448050"/>
            <a:ext cx="2297823" cy="3166358"/>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8689" y="4391082"/>
            <a:ext cx="1945148" cy="1280294"/>
          </a:xfrm>
          <a:prstGeom prst="rect">
            <a:avLst/>
          </a:prstGeom>
        </p:spPr>
      </p:pic>
      <p:cxnSp>
        <p:nvCxnSpPr>
          <p:cNvPr id="9" name="Connecteur droit avec flèche 8"/>
          <p:cNvCxnSpPr/>
          <p:nvPr/>
        </p:nvCxnSpPr>
        <p:spPr>
          <a:xfrm>
            <a:off x="6540137" y="1889760"/>
            <a:ext cx="600892" cy="862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7454537" y="3875314"/>
            <a:ext cx="304800" cy="1384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8098971" y="5294811"/>
            <a:ext cx="1497875" cy="844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721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E2C7"/>
        </a:solidFill>
        <a:effectLst/>
      </p:bgPr>
    </p:bg>
    <p:spTree>
      <p:nvGrpSpPr>
        <p:cNvPr id="1" name=""/>
        <p:cNvGrpSpPr/>
        <p:nvPr/>
      </p:nvGrpSpPr>
      <p:grpSpPr>
        <a:xfrm>
          <a:off x="0" y="0"/>
          <a:ext cx="0" cy="0"/>
          <a:chOff x="0" y="0"/>
          <a:chExt cx="0" cy="0"/>
        </a:xfrm>
      </p:grpSpPr>
      <p:sp>
        <p:nvSpPr>
          <p:cNvPr id="5" name="Titre 4"/>
          <p:cNvSpPr>
            <a:spLocks noGrp="1"/>
          </p:cNvSpPr>
          <p:nvPr>
            <p:ph type="title"/>
          </p:nvPr>
        </p:nvSpPr>
        <p:spPr>
          <a:xfrm>
            <a:off x="839788" y="364773"/>
            <a:ext cx="10515600" cy="1325563"/>
          </a:xfrm>
        </p:spPr>
        <p:txBody>
          <a:bodyPr>
            <a:normAutofit/>
          </a:bodyPr>
          <a:lstStyle/>
          <a:p>
            <a:r>
              <a:rPr lang="fr-FR" sz="2400" dirty="0">
                <a:solidFill>
                  <a:srgbClr val="2F464A"/>
                </a:solidFill>
              </a:rPr>
              <a:t>3 – Spécifications techniques</a:t>
            </a:r>
            <a:r>
              <a:rPr lang="fr-FR" sz="2000" dirty="0">
                <a:solidFill>
                  <a:srgbClr val="2F464A"/>
                </a:solidFill>
              </a:rPr>
              <a:t/>
            </a:r>
            <a:br>
              <a:rPr lang="fr-FR" sz="2000" dirty="0">
                <a:solidFill>
                  <a:srgbClr val="2F464A"/>
                </a:solidFill>
              </a:rPr>
            </a:br>
            <a:r>
              <a:rPr lang="fr-FR" sz="2000" dirty="0" smtClean="0">
                <a:solidFill>
                  <a:srgbClr val="2F464A"/>
                </a:solidFill>
              </a:rPr>
              <a:t>La barre de navigation</a:t>
            </a:r>
            <a:endParaRPr lang="fr-FR" sz="2000" dirty="0">
              <a:solidFill>
                <a:srgbClr val="2F464A"/>
              </a:solidFill>
            </a:endParaRPr>
          </a:p>
        </p:txBody>
      </p:sp>
      <p:pic>
        <p:nvPicPr>
          <p:cNvPr id="10" name="Espace réservé du contenu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482623"/>
            <a:ext cx="10515600" cy="460239"/>
          </a:xfrm>
        </p:spPr>
      </p:pic>
      <p:sp>
        <p:nvSpPr>
          <p:cNvPr id="22" name="Espace réservé du contenu 21"/>
          <p:cNvSpPr>
            <a:spLocks noGrp="1"/>
          </p:cNvSpPr>
          <p:nvPr>
            <p:ph sz="quarter" idx="4"/>
          </p:nvPr>
        </p:nvSpPr>
        <p:spPr>
          <a:xfrm>
            <a:off x="839788" y="2505075"/>
            <a:ext cx="10515600" cy="3684588"/>
          </a:xfrm>
        </p:spPr>
        <p:txBody>
          <a:bodyPr/>
          <a:lstStyle/>
          <a:p>
            <a:endParaRPr lang="fr-FR" dirty="0" smtClean="0"/>
          </a:p>
          <a:p>
            <a:endParaRPr lang="fr-FR" dirty="0"/>
          </a:p>
          <a:p>
            <a:endParaRPr lang="fr-FR" dirty="0" smtClean="0"/>
          </a:p>
          <a:p>
            <a:endParaRPr lang="fr-FR" dirty="0"/>
          </a:p>
          <a:p>
            <a:pPr lvl="6"/>
            <a:endParaRPr lang="fr-FR" dirty="0"/>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6767" y="2293937"/>
            <a:ext cx="2507197" cy="1828958"/>
          </a:xfrm>
          <a:prstGeom prst="rect">
            <a:avLst/>
          </a:prstGeom>
        </p:spPr>
      </p:pic>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4431" y="2293937"/>
            <a:ext cx="2270957" cy="861135"/>
          </a:xfrm>
          <a:prstGeom prst="rect">
            <a:avLst/>
          </a:prstGeom>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788" y="2293937"/>
            <a:ext cx="2872989" cy="3292125"/>
          </a:xfrm>
          <a:prstGeom prst="rect">
            <a:avLst/>
          </a:prstGeom>
        </p:spPr>
      </p:pic>
      <p:cxnSp>
        <p:nvCxnSpPr>
          <p:cNvPr id="15" name="Connecteur droit avec flèche 14"/>
          <p:cNvCxnSpPr/>
          <p:nvPr/>
        </p:nvCxnSpPr>
        <p:spPr>
          <a:xfrm flipH="1">
            <a:off x="2865120" y="1734797"/>
            <a:ext cx="478971" cy="98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H="1">
            <a:off x="7532914" y="1802674"/>
            <a:ext cx="113212" cy="696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9736183" y="1734797"/>
            <a:ext cx="888274" cy="83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4145280" y="4328160"/>
            <a:ext cx="7689669" cy="1477328"/>
          </a:xfrm>
          <a:prstGeom prst="rect">
            <a:avLst/>
          </a:prstGeom>
          <a:noFill/>
        </p:spPr>
        <p:txBody>
          <a:bodyPr wrap="square" rtlCol="0">
            <a:spAutoFit/>
          </a:bodyPr>
          <a:lstStyle/>
          <a:p>
            <a:r>
              <a:rPr lang="fr-FR" dirty="0" smtClean="0">
                <a:solidFill>
                  <a:srgbClr val="2F464A"/>
                </a:solidFill>
              </a:rPr>
              <a:t>La barre de navigation est </a:t>
            </a:r>
            <a:r>
              <a:rPr lang="fr-FR" dirty="0" err="1" smtClean="0">
                <a:solidFill>
                  <a:srgbClr val="2F464A"/>
                </a:solidFill>
              </a:rPr>
              <a:t>sticky</a:t>
            </a:r>
            <a:r>
              <a:rPr lang="fr-FR" dirty="0" smtClean="0">
                <a:solidFill>
                  <a:srgbClr val="2F464A"/>
                </a:solidFill>
              </a:rPr>
              <a:t>, avec un z index de 9999 assurant sa superposition.</a:t>
            </a:r>
          </a:p>
          <a:p>
            <a:r>
              <a:rPr lang="fr-FR" dirty="0" smtClean="0">
                <a:solidFill>
                  <a:srgbClr val="2F464A"/>
                </a:solidFill>
              </a:rPr>
              <a:t>Des ancres sont positionnés sur les h1.</a:t>
            </a:r>
          </a:p>
          <a:p>
            <a:r>
              <a:rPr lang="fr-FR" dirty="0" smtClean="0">
                <a:solidFill>
                  <a:srgbClr val="2F464A"/>
                </a:solidFill>
              </a:rPr>
              <a:t>La solution responsive est une transformation en un menu burger (in </a:t>
            </a:r>
            <a:r>
              <a:rPr lang="fr-FR" dirty="0" err="1" smtClean="0">
                <a:solidFill>
                  <a:srgbClr val="2F464A"/>
                </a:solidFill>
              </a:rPr>
              <a:t>progress</a:t>
            </a:r>
            <a:r>
              <a:rPr lang="fr-FR" dirty="0" smtClean="0">
                <a:solidFill>
                  <a:srgbClr val="2F464A"/>
                </a:solidFill>
              </a:rPr>
              <a:t>), via l’utilisation d’un media </a:t>
            </a:r>
            <a:r>
              <a:rPr lang="fr-FR" dirty="0" err="1" smtClean="0">
                <a:solidFill>
                  <a:srgbClr val="2F464A"/>
                </a:solidFill>
              </a:rPr>
              <a:t>queries</a:t>
            </a:r>
            <a:r>
              <a:rPr lang="fr-FR" dirty="0" smtClean="0">
                <a:solidFill>
                  <a:srgbClr val="2F464A"/>
                </a:solidFill>
              </a:rPr>
              <a:t>.</a:t>
            </a:r>
            <a:endParaRPr lang="fr-FR" dirty="0">
              <a:solidFill>
                <a:srgbClr val="2F464A"/>
              </a:solidFill>
            </a:endParaRPr>
          </a:p>
        </p:txBody>
      </p:sp>
    </p:spTree>
    <p:extLst>
      <p:ext uri="{BB962C8B-B14F-4D97-AF65-F5344CB8AC3E}">
        <p14:creationId xmlns:p14="http://schemas.microsoft.com/office/powerpoint/2010/main" val="2357271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E2C7"/>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solidFill>
                  <a:srgbClr val="2F464A"/>
                </a:solidFill>
              </a:rPr>
              <a:t>3 – Spécifications techniques</a:t>
            </a:r>
            <a:r>
              <a:rPr lang="fr-FR" sz="2000" dirty="0">
                <a:solidFill>
                  <a:srgbClr val="2F464A"/>
                </a:solidFill>
              </a:rPr>
              <a:t/>
            </a:r>
            <a:br>
              <a:rPr lang="fr-FR" sz="2000" dirty="0">
                <a:solidFill>
                  <a:srgbClr val="2F464A"/>
                </a:solidFill>
              </a:rPr>
            </a:br>
            <a:r>
              <a:rPr lang="fr-FR" sz="2000" dirty="0">
                <a:solidFill>
                  <a:srgbClr val="2F464A"/>
                </a:solidFill>
              </a:rPr>
              <a:t>La </a:t>
            </a:r>
            <a:r>
              <a:rPr lang="fr-FR" sz="2000" dirty="0" smtClean="0">
                <a:solidFill>
                  <a:srgbClr val="2F464A"/>
                </a:solidFill>
              </a:rPr>
              <a:t>header</a:t>
            </a:r>
            <a:endParaRPr lang="fr-FR" sz="2000" dirty="0">
              <a:solidFill>
                <a:srgbClr val="2F464A"/>
              </a:solidFill>
            </a:endParaRPr>
          </a:p>
        </p:txBody>
      </p:sp>
      <p:sp>
        <p:nvSpPr>
          <p:cNvPr id="4" name="Espace réservé du contenu 3"/>
          <p:cNvSpPr>
            <a:spLocks noGrp="1"/>
          </p:cNvSpPr>
          <p:nvPr>
            <p:ph sz="half" idx="2"/>
          </p:nvPr>
        </p:nvSpPr>
        <p:spPr>
          <a:xfrm>
            <a:off x="839788" y="2505075"/>
            <a:ext cx="5157787" cy="3684588"/>
          </a:xfrm>
        </p:spPr>
        <p:txBody>
          <a:bodyPr/>
          <a:lstStyle/>
          <a:p>
            <a:pPr marL="0" indent="0">
              <a:buNone/>
            </a:pPr>
            <a:r>
              <a:rPr lang="fr-FR" dirty="0" smtClean="0"/>
              <a:t>Construction d’une section header, décomposé simplement en deux div :</a:t>
            </a:r>
          </a:p>
          <a:p>
            <a:pPr marL="0" indent="0">
              <a:buNone/>
            </a:pPr>
            <a:r>
              <a:rPr lang="fr-FR" dirty="0" smtClean="0"/>
              <a:t>-contenant de la photo</a:t>
            </a:r>
          </a:p>
          <a:p>
            <a:pPr marL="0" indent="0">
              <a:buNone/>
            </a:pPr>
            <a:r>
              <a:rPr lang="fr-FR" dirty="0" smtClean="0"/>
              <a:t>-contenant du texte</a:t>
            </a:r>
          </a:p>
          <a:p>
            <a:pPr marL="0" indent="0">
              <a:buNone/>
            </a:pPr>
            <a:r>
              <a:rPr lang="fr-FR" dirty="0" smtClean="0"/>
              <a:t>Les deux organisés en </a:t>
            </a:r>
            <a:r>
              <a:rPr lang="fr-FR" dirty="0" err="1" smtClean="0"/>
              <a:t>flex</a:t>
            </a:r>
            <a:r>
              <a:rPr lang="fr-FR" dirty="0"/>
              <a:t> </a:t>
            </a:r>
            <a:r>
              <a:rPr lang="fr-FR" dirty="0" smtClean="0"/>
              <a:t>wrap.</a:t>
            </a:r>
            <a:endParaRPr lang="fr-FR" dirty="0"/>
          </a:p>
        </p:txBody>
      </p:sp>
      <p:pic>
        <p:nvPicPr>
          <p:cNvPr id="7" name="Espace réservé du contenu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54776" y="1807925"/>
            <a:ext cx="3055885" cy="1821338"/>
          </a:xfrm>
        </p:spPr>
      </p:pic>
    </p:spTree>
    <p:extLst>
      <p:ext uri="{BB962C8B-B14F-4D97-AF65-F5344CB8AC3E}">
        <p14:creationId xmlns:p14="http://schemas.microsoft.com/office/powerpoint/2010/main" val="397448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7916E"/>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5157787" cy="1325563"/>
          </a:xfrm>
        </p:spPr>
        <p:txBody>
          <a:bodyPr>
            <a:normAutofit/>
          </a:bodyPr>
          <a:lstStyle/>
          <a:p>
            <a:r>
              <a:rPr lang="fr-FR" sz="2400" dirty="0">
                <a:solidFill>
                  <a:srgbClr val="2F464A"/>
                </a:solidFill>
              </a:rPr>
              <a:t>3 – Spécifications techniques</a:t>
            </a:r>
            <a:r>
              <a:rPr lang="fr-FR" sz="2000" dirty="0">
                <a:solidFill>
                  <a:srgbClr val="2F464A"/>
                </a:solidFill>
              </a:rPr>
              <a:t/>
            </a:r>
            <a:br>
              <a:rPr lang="fr-FR" sz="2000" dirty="0">
                <a:solidFill>
                  <a:srgbClr val="2F464A"/>
                </a:solidFill>
              </a:rPr>
            </a:br>
            <a:r>
              <a:rPr lang="fr-FR" sz="2000" dirty="0" smtClean="0">
                <a:solidFill>
                  <a:srgbClr val="2F464A"/>
                </a:solidFill>
              </a:rPr>
              <a:t>Les tableaux</a:t>
            </a:r>
            <a:endParaRPr lang="fr-FR" sz="2000" dirty="0">
              <a:solidFill>
                <a:srgbClr val="2F464A"/>
              </a:solidFill>
            </a:endParaRPr>
          </a:p>
        </p:txBody>
      </p:sp>
      <p:sp>
        <p:nvSpPr>
          <p:cNvPr id="4" name="Espace réservé du contenu 3"/>
          <p:cNvSpPr>
            <a:spLocks noGrp="1"/>
          </p:cNvSpPr>
          <p:nvPr>
            <p:ph sz="half" idx="2"/>
          </p:nvPr>
        </p:nvSpPr>
        <p:spPr>
          <a:xfrm>
            <a:off x="839788" y="1762125"/>
            <a:ext cx="5157787" cy="4427538"/>
          </a:xfrm>
        </p:spPr>
        <p:txBody>
          <a:bodyPr>
            <a:normAutofit fontScale="92500" lnSpcReduction="20000"/>
          </a:bodyPr>
          <a:lstStyle/>
          <a:p>
            <a:pPr marL="0" indent="0">
              <a:buNone/>
            </a:pPr>
            <a:r>
              <a:rPr lang="fr-FR" dirty="0" smtClean="0">
                <a:solidFill>
                  <a:srgbClr val="EEE2C7"/>
                </a:solidFill>
              </a:rPr>
              <a:t>Déconstruction de div mère en div </a:t>
            </a:r>
            <a:r>
              <a:rPr lang="fr-FR" dirty="0" err="1" smtClean="0">
                <a:solidFill>
                  <a:srgbClr val="EEE2C7"/>
                </a:solidFill>
              </a:rPr>
              <a:t>contener</a:t>
            </a:r>
            <a:r>
              <a:rPr lang="fr-FR" dirty="0" smtClean="0">
                <a:solidFill>
                  <a:srgbClr val="EEE2C7"/>
                </a:solidFill>
              </a:rPr>
              <a:t>, permettant un meilleur contrôle de la fonction </a:t>
            </a:r>
            <a:r>
              <a:rPr lang="fr-FR" dirty="0" err="1" smtClean="0">
                <a:solidFill>
                  <a:srgbClr val="EEE2C7"/>
                </a:solidFill>
              </a:rPr>
              <a:t>flex</a:t>
            </a:r>
            <a:r>
              <a:rPr lang="fr-FR" dirty="0">
                <a:solidFill>
                  <a:srgbClr val="EEE2C7"/>
                </a:solidFill>
              </a:rPr>
              <a:t> </a:t>
            </a:r>
            <a:r>
              <a:rPr lang="fr-FR" dirty="0" smtClean="0">
                <a:solidFill>
                  <a:srgbClr val="EEE2C7"/>
                </a:solidFill>
              </a:rPr>
              <a:t>(essentiellement lors de son passage à la ligne).</a:t>
            </a:r>
          </a:p>
          <a:p>
            <a:pPr marL="0" indent="0">
              <a:buNone/>
            </a:pPr>
            <a:r>
              <a:rPr lang="fr-FR" dirty="0" smtClean="0">
                <a:solidFill>
                  <a:srgbClr val="EEE2C7"/>
                </a:solidFill>
              </a:rPr>
              <a:t>Les deux </a:t>
            </a:r>
            <a:r>
              <a:rPr lang="fr-FR" dirty="0" err="1" smtClean="0">
                <a:solidFill>
                  <a:srgbClr val="EEE2C7"/>
                </a:solidFill>
              </a:rPr>
              <a:t>contener</a:t>
            </a:r>
            <a:r>
              <a:rPr lang="fr-FR" dirty="0" smtClean="0">
                <a:solidFill>
                  <a:srgbClr val="EEE2C7"/>
                </a:solidFill>
              </a:rPr>
              <a:t> contiennent chacun 2 tableaux, avec la fonction wrap. </a:t>
            </a:r>
          </a:p>
          <a:p>
            <a:pPr marL="0" indent="0">
              <a:buNone/>
            </a:pPr>
            <a:r>
              <a:rPr lang="fr-FR" dirty="0" smtClean="0">
                <a:solidFill>
                  <a:srgbClr val="EEE2C7"/>
                </a:solidFill>
              </a:rPr>
              <a:t>Les tableaux sont tous dotés d’une H &amp; l, afin sur cette solution qu’ils occupent tout l’espace.</a:t>
            </a:r>
            <a:endParaRPr lang="fr-FR" dirty="0">
              <a:solidFill>
                <a:srgbClr val="EEE2C7"/>
              </a:solidFill>
            </a:endParaRPr>
          </a:p>
          <a:p>
            <a:pPr marL="0" indent="0">
              <a:buNone/>
            </a:pPr>
            <a:r>
              <a:rPr lang="fr-FR" dirty="0" smtClean="0">
                <a:solidFill>
                  <a:srgbClr val="EEE2C7"/>
                </a:solidFill>
              </a:rPr>
              <a:t>WIP : une </a:t>
            </a:r>
            <a:r>
              <a:rPr lang="fr-FR" dirty="0" err="1" smtClean="0">
                <a:solidFill>
                  <a:srgbClr val="EEE2C7"/>
                </a:solidFill>
              </a:rPr>
              <a:t>grid</a:t>
            </a:r>
            <a:r>
              <a:rPr lang="fr-FR" dirty="0" smtClean="0">
                <a:solidFill>
                  <a:srgbClr val="EEE2C7"/>
                </a:solidFill>
              </a:rPr>
              <a:t> est une bien meilleur méthode d’organisation.</a:t>
            </a:r>
            <a:endParaRPr lang="fr-FR" dirty="0">
              <a:solidFill>
                <a:srgbClr val="EEE2C7"/>
              </a:solidFill>
            </a:endParaRPr>
          </a:p>
          <a:p>
            <a:pPr marL="0" indent="0">
              <a:buNone/>
            </a:pPr>
            <a:endParaRPr lang="fr-FR" dirty="0" smtClean="0"/>
          </a:p>
        </p:txBody>
      </p:sp>
      <p:pic>
        <p:nvPicPr>
          <p:cNvPr id="7" name="Espace réservé du contenu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220610" y="560628"/>
            <a:ext cx="3086367" cy="5433531"/>
          </a:xfrm>
        </p:spPr>
      </p:pic>
      <p:cxnSp>
        <p:nvCxnSpPr>
          <p:cNvPr id="9" name="Connecteur droit avec flèche 8"/>
          <p:cNvCxnSpPr/>
          <p:nvPr/>
        </p:nvCxnSpPr>
        <p:spPr>
          <a:xfrm flipV="1">
            <a:off x="5638800" y="2247900"/>
            <a:ext cx="1743075"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5648325" y="3219450"/>
            <a:ext cx="1762125" cy="523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V="1">
            <a:off x="5905500" y="4495800"/>
            <a:ext cx="1724025"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579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7916E"/>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solidFill>
                  <a:srgbClr val="2F464A"/>
                </a:solidFill>
              </a:rPr>
              <a:t>3 – Spécifications techniques</a:t>
            </a:r>
            <a:r>
              <a:rPr lang="fr-FR" sz="2000" dirty="0">
                <a:solidFill>
                  <a:srgbClr val="2F464A"/>
                </a:solidFill>
              </a:rPr>
              <a:t/>
            </a:r>
            <a:br>
              <a:rPr lang="fr-FR" sz="2000" dirty="0">
                <a:solidFill>
                  <a:srgbClr val="2F464A"/>
                </a:solidFill>
              </a:rPr>
            </a:br>
            <a:r>
              <a:rPr lang="fr-FR" sz="2000" dirty="0" smtClean="0">
                <a:solidFill>
                  <a:srgbClr val="2F464A"/>
                </a:solidFill>
              </a:rPr>
              <a:t>La chronologie</a:t>
            </a:r>
            <a:endParaRPr lang="fr-FR" sz="2000" dirty="0"/>
          </a:p>
        </p:txBody>
      </p:sp>
      <p:sp>
        <p:nvSpPr>
          <p:cNvPr id="4" name="Espace réservé du contenu 3"/>
          <p:cNvSpPr>
            <a:spLocks noGrp="1"/>
          </p:cNvSpPr>
          <p:nvPr>
            <p:ph sz="half" idx="2"/>
          </p:nvPr>
        </p:nvSpPr>
        <p:spPr>
          <a:xfrm>
            <a:off x="839788" y="1524000"/>
            <a:ext cx="5157787" cy="4665663"/>
          </a:xfrm>
        </p:spPr>
        <p:txBody>
          <a:bodyPr/>
          <a:lstStyle/>
          <a:p>
            <a:pPr marL="0" indent="0">
              <a:buNone/>
            </a:pPr>
            <a:r>
              <a:rPr lang="fr-FR" dirty="0" smtClean="0"/>
              <a:t>Construction de deux </a:t>
            </a:r>
            <a:r>
              <a:rPr lang="fr-FR" dirty="0" err="1" smtClean="0"/>
              <a:t>contener</a:t>
            </a:r>
            <a:r>
              <a:rPr lang="fr-FR" dirty="0" smtClean="0"/>
              <a:t> différents, afin de réaliser un affichage décaler :</a:t>
            </a:r>
          </a:p>
          <a:p>
            <a:pPr marL="0" indent="0">
              <a:buNone/>
            </a:pPr>
            <a:r>
              <a:rPr lang="fr-FR" dirty="0" smtClean="0"/>
              <a:t>image/texte ------ texte/image</a:t>
            </a:r>
          </a:p>
          <a:p>
            <a:pPr marL="0" indent="0">
              <a:buNone/>
            </a:pPr>
            <a:r>
              <a:rPr lang="fr-FR" dirty="0" smtClean="0"/>
              <a:t>Et surtout afin de gérer via la fonction reverse le fait qu’en responsive le texte se place toujours au dessus de son image.</a:t>
            </a:r>
            <a:endParaRPr lang="fr-FR" dirty="0"/>
          </a:p>
        </p:txBody>
      </p:sp>
      <p:pic>
        <p:nvPicPr>
          <p:cNvPr id="7" name="Espace réservé du contenu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308248" y="365125"/>
            <a:ext cx="2911092" cy="3048264"/>
          </a:xfrm>
        </p:spPr>
      </p:pic>
      <p:cxnSp>
        <p:nvCxnSpPr>
          <p:cNvPr id="9" name="Connecteur droit avec flèche 8"/>
          <p:cNvCxnSpPr/>
          <p:nvPr/>
        </p:nvCxnSpPr>
        <p:spPr>
          <a:xfrm flipV="1">
            <a:off x="5648325" y="533400"/>
            <a:ext cx="1659923" cy="115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5657850" y="1828800"/>
            <a:ext cx="1650398"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V="1">
            <a:off x="5286375" y="2849563"/>
            <a:ext cx="2590800" cy="1093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V="1">
            <a:off x="5267325" y="1323975"/>
            <a:ext cx="2266950" cy="2522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575" y="3753368"/>
            <a:ext cx="2994920" cy="2697714"/>
          </a:xfrm>
          <a:prstGeom prst="rect">
            <a:avLst/>
          </a:prstGeom>
        </p:spPr>
      </p:pic>
    </p:spTree>
    <p:extLst>
      <p:ext uri="{BB962C8B-B14F-4D97-AF65-F5344CB8AC3E}">
        <p14:creationId xmlns:p14="http://schemas.microsoft.com/office/powerpoint/2010/main" val="1595905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F464A"/>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solidFill>
                  <a:srgbClr val="B7916E"/>
                </a:solidFill>
              </a:rPr>
              <a:t>3 – Spécifications techniques</a:t>
            </a:r>
            <a:r>
              <a:rPr lang="fr-FR" sz="2000" dirty="0">
                <a:solidFill>
                  <a:srgbClr val="B7916E"/>
                </a:solidFill>
              </a:rPr>
              <a:t/>
            </a:r>
            <a:br>
              <a:rPr lang="fr-FR" sz="2000" dirty="0">
                <a:solidFill>
                  <a:srgbClr val="B7916E"/>
                </a:solidFill>
              </a:rPr>
            </a:br>
            <a:r>
              <a:rPr lang="fr-FR" sz="2000" dirty="0" smtClean="0">
                <a:solidFill>
                  <a:srgbClr val="B7916E"/>
                </a:solidFill>
              </a:rPr>
              <a:t>Le </a:t>
            </a:r>
            <a:r>
              <a:rPr lang="fr-FR" sz="2000" dirty="0" err="1" smtClean="0">
                <a:solidFill>
                  <a:srgbClr val="B7916E"/>
                </a:solidFill>
              </a:rPr>
              <a:t>footer</a:t>
            </a:r>
            <a:endParaRPr lang="fr-FR" sz="2000" dirty="0">
              <a:solidFill>
                <a:srgbClr val="B7916E"/>
              </a:solidFill>
            </a:endParaRPr>
          </a:p>
        </p:txBody>
      </p:sp>
      <p:sp>
        <p:nvSpPr>
          <p:cNvPr id="3" name="Espace réservé du texte 2"/>
          <p:cNvSpPr>
            <a:spLocks noGrp="1"/>
          </p:cNvSpPr>
          <p:nvPr>
            <p:ph type="body" idx="1"/>
          </p:nvPr>
        </p:nvSpPr>
        <p:spPr/>
        <p:txBody>
          <a:bodyPr/>
          <a:lstStyle/>
          <a:p>
            <a:r>
              <a:rPr lang="fr-FR" dirty="0" smtClean="0">
                <a:solidFill>
                  <a:srgbClr val="EEE2C7"/>
                </a:solidFill>
              </a:rPr>
              <a:t>Utilisation d’une bibliothèque de logo : </a:t>
            </a:r>
            <a:endParaRPr lang="fr-FR" dirty="0">
              <a:solidFill>
                <a:srgbClr val="EEE2C7"/>
              </a:solidFill>
            </a:endParaRPr>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7434" y="3444327"/>
            <a:ext cx="4778154" cy="1653683"/>
          </a:xfrm>
        </p:spPr>
      </p:pic>
      <p:sp>
        <p:nvSpPr>
          <p:cNvPr id="6" name="Espace réservé du contenu 5"/>
          <p:cNvSpPr>
            <a:spLocks noGrp="1"/>
          </p:cNvSpPr>
          <p:nvPr>
            <p:ph sz="quarter" idx="4"/>
          </p:nvPr>
        </p:nvSpPr>
        <p:spPr>
          <a:xfrm>
            <a:off x="6097588" y="609600"/>
            <a:ext cx="5183188" cy="5671590"/>
          </a:xfrm>
        </p:spPr>
        <p:txBody>
          <a:bodyPr anchor="ctr"/>
          <a:lstStyle/>
          <a:p>
            <a:pPr marL="0" indent="0">
              <a:buNone/>
            </a:pPr>
            <a:r>
              <a:rPr lang="fr-FR" dirty="0" smtClean="0">
                <a:solidFill>
                  <a:srgbClr val="EEE2C7"/>
                </a:solidFill>
              </a:rPr>
              <a:t>Liens rentrés afin de permettre a l’utilisateur de cliquer sur le 06 ou @ afin de lancer directement l’application nécessaire.</a:t>
            </a:r>
            <a:endParaRPr lang="fr-FR" dirty="0">
              <a:solidFill>
                <a:srgbClr val="EEE2C7"/>
              </a:solidFill>
            </a:endParaRPr>
          </a:p>
        </p:txBody>
      </p:sp>
      <p:cxnSp>
        <p:nvCxnSpPr>
          <p:cNvPr id="9" name="Connecteur droit avec flèche 8"/>
          <p:cNvCxnSpPr/>
          <p:nvPr/>
        </p:nvCxnSpPr>
        <p:spPr>
          <a:xfrm flipH="1">
            <a:off x="1590675" y="2428875"/>
            <a:ext cx="2390775"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a:off x="5229225" y="3190875"/>
            <a:ext cx="868363" cy="80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H="1">
            <a:off x="3838575" y="4057650"/>
            <a:ext cx="233362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344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F464A"/>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B7916E"/>
                </a:solidFill>
              </a:rPr>
              <a:t>Titre du projet : CV </a:t>
            </a:r>
            <a:r>
              <a:rPr lang="fr-FR" sz="1400" dirty="0" smtClean="0">
                <a:solidFill>
                  <a:srgbClr val="B7916E"/>
                </a:solidFill>
              </a:rPr>
              <a:t>(</a:t>
            </a:r>
            <a:r>
              <a:rPr lang="fr-FR" sz="1400" dirty="0" err="1" smtClean="0">
                <a:solidFill>
                  <a:srgbClr val="B7916E"/>
                </a:solidFill>
              </a:rPr>
              <a:t>Work</a:t>
            </a:r>
            <a:r>
              <a:rPr lang="fr-FR" sz="1400" dirty="0" smtClean="0">
                <a:solidFill>
                  <a:srgbClr val="B7916E"/>
                </a:solidFill>
              </a:rPr>
              <a:t> in </a:t>
            </a:r>
            <a:r>
              <a:rPr lang="fr-FR" sz="1400" dirty="0" err="1" smtClean="0">
                <a:solidFill>
                  <a:srgbClr val="B7916E"/>
                </a:solidFill>
              </a:rPr>
              <a:t>progress</a:t>
            </a:r>
            <a:r>
              <a:rPr lang="fr-FR" sz="1400" dirty="0" smtClean="0">
                <a:solidFill>
                  <a:srgbClr val="B7916E"/>
                </a:solidFill>
              </a:rPr>
              <a:t>)</a:t>
            </a:r>
            <a:endParaRPr lang="fr-FR" sz="1400" dirty="0">
              <a:solidFill>
                <a:srgbClr val="B7916E"/>
              </a:solidFill>
            </a:endParaRPr>
          </a:p>
        </p:txBody>
      </p:sp>
      <p:sp>
        <p:nvSpPr>
          <p:cNvPr id="3" name="Espace réservé du contenu 2"/>
          <p:cNvSpPr>
            <a:spLocks noGrp="1"/>
          </p:cNvSpPr>
          <p:nvPr>
            <p:ph idx="1"/>
          </p:nvPr>
        </p:nvSpPr>
        <p:spPr/>
        <p:txBody>
          <a:bodyPr/>
          <a:lstStyle/>
          <a:p>
            <a:pPr marL="0" indent="0">
              <a:buNone/>
            </a:pPr>
            <a:r>
              <a:rPr lang="fr-FR" dirty="0" smtClean="0">
                <a:solidFill>
                  <a:srgbClr val="EEE2C7"/>
                </a:solidFill>
              </a:rPr>
              <a:t>Cadre du projet : </a:t>
            </a:r>
            <a:r>
              <a:rPr lang="fr-FR" sz="2000" dirty="0" smtClean="0">
                <a:solidFill>
                  <a:srgbClr val="EEE2C7"/>
                </a:solidFill>
                <a:latin typeface="Bahnschrift" panose="020B0502040204020203" pitchFamily="34" charset="0"/>
              </a:rPr>
              <a:t>ce projet a plusieurs objectif, notamment :</a:t>
            </a:r>
            <a:r>
              <a:rPr lang="fr-FR" sz="1600" dirty="0" smtClean="0">
                <a:solidFill>
                  <a:srgbClr val="EEE2C7"/>
                </a:solidFill>
                <a:latin typeface="Bahnschrift" panose="020B0502040204020203" pitchFamily="34" charset="0"/>
              </a:rPr>
              <a:t>  </a:t>
            </a:r>
            <a:r>
              <a:rPr lang="fr-FR" sz="2000" dirty="0" smtClean="0">
                <a:solidFill>
                  <a:srgbClr val="EEE2C7"/>
                </a:solidFill>
                <a:latin typeface="Bahnschrift" panose="020B0502040204020203" pitchFamily="34" charset="0"/>
              </a:rPr>
              <a:t>dans un premier temps de créer un CV dynamique. Et dans second temps de me créer une vitrine de mes progrès face à la programmation front-end, mais également back-end plus tard. Je le vois comme un terrain de jeu, qui me permet de lier l’utile (le curriculum vitae), l’agréable dans une perspective pédagogique. </a:t>
            </a:r>
          </a:p>
          <a:p>
            <a:pPr marL="0" indent="0">
              <a:buNone/>
            </a:pPr>
            <a:r>
              <a:rPr lang="fr-FR" sz="2000" dirty="0" smtClean="0">
                <a:solidFill>
                  <a:srgbClr val="EEE2C7"/>
                </a:solidFill>
                <a:latin typeface="Bahnschrift" panose="020B0502040204020203" pitchFamily="34" charset="0"/>
              </a:rPr>
              <a:t>La pédagogie de ce projet se comprend par le contexte dans lequel il s’exécute : la présente formation full </a:t>
            </a:r>
            <a:r>
              <a:rPr lang="fr-FR" sz="2000" dirty="0" err="1" smtClean="0">
                <a:solidFill>
                  <a:srgbClr val="EEE2C7"/>
                </a:solidFill>
                <a:latin typeface="Bahnschrift" panose="020B0502040204020203" pitchFamily="34" charset="0"/>
              </a:rPr>
              <a:t>stack</a:t>
            </a:r>
            <a:r>
              <a:rPr lang="fr-FR" sz="2000" dirty="0">
                <a:solidFill>
                  <a:srgbClr val="EEE2C7"/>
                </a:solidFill>
                <a:latin typeface="Bahnschrift" panose="020B0502040204020203" pitchFamily="34" charset="0"/>
              </a:rPr>
              <a:t> </a:t>
            </a:r>
            <a:r>
              <a:rPr lang="fr-FR" sz="2000" dirty="0" smtClean="0">
                <a:solidFill>
                  <a:srgbClr val="EEE2C7"/>
                </a:solidFill>
                <a:latin typeface="Bahnschrift" panose="020B0502040204020203" pitchFamily="34" charset="0"/>
              </a:rPr>
              <a:t>qui nous réuni aujourd’hui. Et c’est bien ici, le principal enjeu (personnel) de ce projet, le fait d’apprendre, et de créer.</a:t>
            </a:r>
          </a:p>
          <a:p>
            <a:pPr marL="0" indent="0">
              <a:buNone/>
            </a:pPr>
            <a:r>
              <a:rPr lang="fr-FR" sz="2000" dirty="0" smtClean="0">
                <a:solidFill>
                  <a:srgbClr val="EEE2C7"/>
                </a:solidFill>
                <a:latin typeface="Bahnschrift" panose="020B0502040204020203" pitchFamily="34" charset="0"/>
              </a:rPr>
              <a:t>Le projet n’ayant besoin que de peu de </a:t>
            </a:r>
            <a:r>
              <a:rPr lang="fr-FR" sz="2000" dirty="0" err="1" smtClean="0">
                <a:solidFill>
                  <a:srgbClr val="EEE2C7"/>
                </a:solidFill>
                <a:latin typeface="Bahnschrift" panose="020B0502040204020203" pitchFamily="34" charset="0"/>
              </a:rPr>
              <a:t>tech</a:t>
            </a:r>
            <a:r>
              <a:rPr lang="fr-FR" sz="2000" dirty="0" smtClean="0">
                <a:solidFill>
                  <a:srgbClr val="EEE2C7"/>
                </a:solidFill>
                <a:latin typeface="Bahnschrift" panose="020B0502040204020203" pitchFamily="34" charset="0"/>
              </a:rPr>
              <a:t> orientées Back-end, il ne se compose presque qu’exclusivement d’une base HTML, et de CSS. Il répond essentiellement à certaines spécifications fonctionnelles afin de faciliter et structurer la lecture et la navigation de l’utilisateur.</a:t>
            </a:r>
          </a:p>
          <a:p>
            <a:pPr marL="0" indent="0">
              <a:buNone/>
            </a:pPr>
            <a:r>
              <a:rPr lang="fr-FR" sz="2000" dirty="0" smtClean="0">
                <a:solidFill>
                  <a:srgbClr val="EEE2C7"/>
                </a:solidFill>
                <a:latin typeface="Bahnschrift" panose="020B0502040204020203" pitchFamily="34" charset="0"/>
              </a:rPr>
              <a:t>Utilisateur qui est a considérer comme étant un potentiel recruteur.</a:t>
            </a:r>
          </a:p>
          <a:p>
            <a:pPr marL="0" indent="0">
              <a:buNone/>
            </a:pPr>
            <a:endParaRPr lang="fr-FR" sz="2000" dirty="0" smtClean="0">
              <a:latin typeface="Bahnschrift" panose="020B0502040204020203" pitchFamily="34" charset="0"/>
            </a:endParaRPr>
          </a:p>
          <a:p>
            <a:pPr marL="0" indent="0">
              <a:buNone/>
            </a:pPr>
            <a:endParaRPr lang="fr-FR" sz="2000" dirty="0" smtClean="0">
              <a:latin typeface="Bahnschrift" panose="020B0502040204020203" pitchFamily="34" charset="0"/>
            </a:endParaRPr>
          </a:p>
        </p:txBody>
      </p:sp>
    </p:spTree>
    <p:extLst>
      <p:ext uri="{BB962C8B-B14F-4D97-AF65-F5344CB8AC3E}">
        <p14:creationId xmlns:p14="http://schemas.microsoft.com/office/powerpoint/2010/main" val="3606706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2C7"/>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rgbClr val="2F464A"/>
                </a:solidFill>
              </a:rPr>
              <a:t>Spécifications Fonctionnelles</a:t>
            </a:r>
            <a:endParaRPr lang="fr-FR" dirty="0">
              <a:solidFill>
                <a:srgbClr val="2F464A"/>
              </a:solidFill>
            </a:endParaRP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991" y="1825625"/>
            <a:ext cx="9131762" cy="4044823"/>
          </a:xfrm>
        </p:spPr>
      </p:pic>
    </p:spTree>
    <p:extLst>
      <p:ext uri="{BB962C8B-B14F-4D97-AF65-F5344CB8AC3E}">
        <p14:creationId xmlns:p14="http://schemas.microsoft.com/office/powerpoint/2010/main" val="5509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2C7"/>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266701"/>
            <a:ext cx="10515600" cy="839724"/>
          </a:xfrm>
        </p:spPr>
        <p:txBody>
          <a:bodyPr>
            <a:normAutofit/>
          </a:bodyPr>
          <a:lstStyle/>
          <a:p>
            <a:r>
              <a:rPr lang="fr-FR" sz="2400" b="1" dirty="0" smtClean="0">
                <a:solidFill>
                  <a:srgbClr val="2F464A"/>
                </a:solidFill>
              </a:rPr>
              <a:t>2 – Spécifications Fonctionnelles.</a:t>
            </a:r>
            <a:br>
              <a:rPr lang="fr-FR" sz="2400" b="1" dirty="0" smtClean="0">
                <a:solidFill>
                  <a:srgbClr val="2F464A"/>
                </a:solidFill>
              </a:rPr>
            </a:br>
            <a:r>
              <a:rPr lang="fr-FR" sz="2000" i="1" dirty="0" smtClean="0">
                <a:solidFill>
                  <a:srgbClr val="2F464A"/>
                </a:solidFill>
              </a:rPr>
              <a:t>Volonté d’une navigation fonctionnelle.</a:t>
            </a:r>
            <a:endParaRPr lang="fr-FR" sz="2000" i="1" dirty="0">
              <a:solidFill>
                <a:srgbClr val="2F464A"/>
              </a:solidFill>
            </a:endParaRPr>
          </a:p>
        </p:txBody>
      </p:sp>
      <p:sp>
        <p:nvSpPr>
          <p:cNvPr id="3" name="Espace réservé du contenu 2"/>
          <p:cNvSpPr>
            <a:spLocks noGrp="1"/>
          </p:cNvSpPr>
          <p:nvPr>
            <p:ph idx="1"/>
          </p:nvPr>
        </p:nvSpPr>
        <p:spPr>
          <a:xfrm>
            <a:off x="838200" y="1106424"/>
            <a:ext cx="10515600" cy="5202936"/>
          </a:xfrm>
        </p:spPr>
        <p:txBody>
          <a:bodyPr>
            <a:normAutofit/>
          </a:bodyPr>
          <a:lstStyle/>
          <a:p>
            <a:pPr marL="0" indent="0">
              <a:buNone/>
            </a:pPr>
            <a:r>
              <a:rPr lang="fr-FR" sz="2000" dirty="0" smtClean="0">
                <a:solidFill>
                  <a:srgbClr val="2F464A"/>
                </a:solidFill>
              </a:rPr>
              <a:t>Le curriculum </a:t>
            </a:r>
            <a:r>
              <a:rPr lang="fr-FR" sz="2000" dirty="0" err="1" smtClean="0">
                <a:solidFill>
                  <a:srgbClr val="2F464A"/>
                </a:solidFill>
              </a:rPr>
              <a:t>vitea</a:t>
            </a:r>
            <a:r>
              <a:rPr lang="fr-FR" sz="2000" dirty="0" smtClean="0">
                <a:solidFill>
                  <a:srgbClr val="2F464A"/>
                </a:solidFill>
              </a:rPr>
              <a:t> a pour première fonction l’accès rapide a des informations. Et c’est bien la première fonction a quoi doit répondre l’ergonomie d’un </a:t>
            </a:r>
            <a:r>
              <a:rPr lang="fr-FR" sz="2000" dirty="0" err="1" smtClean="0">
                <a:solidFill>
                  <a:srgbClr val="2F464A"/>
                </a:solidFill>
              </a:rPr>
              <a:t>webcv</a:t>
            </a:r>
            <a:r>
              <a:rPr lang="fr-FR" sz="2000" dirty="0" smtClean="0">
                <a:solidFill>
                  <a:srgbClr val="2F464A"/>
                </a:solidFill>
              </a:rPr>
              <a:t>. Structurer l’œil et le clic de l’utilisateur est essentiel pour ce type de projet.</a:t>
            </a:r>
            <a:endParaRPr lang="fr-FR" sz="2000" dirty="0">
              <a:solidFill>
                <a:srgbClr val="2F464A"/>
              </a:solidFill>
            </a:endParaRPr>
          </a:p>
          <a:p>
            <a:pPr marL="0" indent="0">
              <a:buNone/>
            </a:pPr>
            <a:r>
              <a:rPr lang="fr-FR" sz="2000" dirty="0" smtClean="0">
                <a:solidFill>
                  <a:srgbClr val="2F464A"/>
                </a:solidFill>
              </a:rPr>
              <a:t>Le premier élément permettant cela est la barre de navigation.</a:t>
            </a:r>
          </a:p>
          <a:p>
            <a:pPr marL="0" indent="0">
              <a:buNone/>
            </a:pPr>
            <a:endParaRPr lang="fr-FR" sz="2000" dirty="0">
              <a:solidFill>
                <a:srgbClr val="2F464A"/>
              </a:solidFill>
            </a:endParaRPr>
          </a:p>
          <a:p>
            <a:pPr marL="0" indent="0">
              <a:buNone/>
            </a:pPr>
            <a:endParaRPr lang="fr-FR" sz="2000" dirty="0">
              <a:solidFill>
                <a:srgbClr val="2F464A"/>
              </a:solidFill>
            </a:endParaRPr>
          </a:p>
          <a:p>
            <a:pPr marL="0" indent="0">
              <a:buNone/>
            </a:pPr>
            <a:r>
              <a:rPr lang="fr-FR" sz="2000" dirty="0" smtClean="0">
                <a:solidFill>
                  <a:srgbClr val="2F464A"/>
                </a:solidFill>
              </a:rPr>
              <a:t>De design simple, son efficacité réside dans les ancres que contiennent ses différents onglets. Permettant rapidement de naviguer à travers les éléments contenant de la page.</a:t>
            </a:r>
          </a:p>
          <a:p>
            <a:pPr marL="0" indent="0">
              <a:buNone/>
            </a:pPr>
            <a:r>
              <a:rPr lang="fr-FR" sz="2000" dirty="0" smtClean="0">
                <a:solidFill>
                  <a:srgbClr val="2F464A"/>
                </a:solidFill>
              </a:rPr>
              <a:t>Home : Permettant de revenir au haut de page (au header).</a:t>
            </a:r>
          </a:p>
          <a:p>
            <a:pPr marL="0" indent="0">
              <a:buNone/>
            </a:pPr>
            <a:r>
              <a:rPr lang="fr-FR" sz="2000" dirty="0" smtClean="0">
                <a:solidFill>
                  <a:srgbClr val="2F464A"/>
                </a:solidFill>
              </a:rPr>
              <a:t>Présentation : Permettant de naviguer plus en bas dans la page, accès au profil.</a:t>
            </a:r>
          </a:p>
          <a:p>
            <a:pPr marL="0" indent="0">
              <a:buNone/>
            </a:pPr>
            <a:r>
              <a:rPr lang="fr-FR" sz="2000" dirty="0" smtClean="0">
                <a:solidFill>
                  <a:srgbClr val="2F464A"/>
                </a:solidFill>
              </a:rPr>
              <a:t>Expérience :  Permettant de naviguer jusqu’au tableau détaillant les expériences professionnelle.</a:t>
            </a:r>
          </a:p>
          <a:p>
            <a:pPr marL="0" indent="0">
              <a:buNone/>
            </a:pPr>
            <a:r>
              <a:rPr lang="fr-FR" sz="2000" dirty="0" smtClean="0">
                <a:solidFill>
                  <a:srgbClr val="2F464A"/>
                </a:solidFill>
              </a:rPr>
              <a:t>Contact : Permettant de naviguer jusqu’au bas de page, ou est placé mes informations de contact.</a:t>
            </a:r>
          </a:p>
          <a:p>
            <a:pPr marL="0" indent="0">
              <a:buNone/>
            </a:pPr>
            <a:r>
              <a:rPr lang="fr-FR" sz="2000" dirty="0" smtClean="0">
                <a:solidFill>
                  <a:srgbClr val="2F464A"/>
                </a:solidFill>
              </a:rPr>
              <a:t>	La page étant collée, au haut de page. Permettant un accès constant a ce menu.</a:t>
            </a:r>
          </a:p>
          <a:p>
            <a:pPr marL="0" indent="0">
              <a:buNone/>
            </a:pPr>
            <a:endParaRPr lang="fr-FR" dirty="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60962"/>
            <a:ext cx="10515600" cy="518400"/>
          </a:xfrm>
          <a:prstGeom prst="rect">
            <a:avLst/>
          </a:prstGeom>
        </p:spPr>
      </p:pic>
    </p:spTree>
    <p:extLst>
      <p:ext uri="{BB962C8B-B14F-4D97-AF65-F5344CB8AC3E}">
        <p14:creationId xmlns:p14="http://schemas.microsoft.com/office/powerpoint/2010/main" val="2297497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2C7"/>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700" b="1" dirty="0">
                <a:solidFill>
                  <a:srgbClr val="2F464A"/>
                </a:solidFill>
              </a:rPr>
              <a:t>2 – Spécifications </a:t>
            </a:r>
            <a:r>
              <a:rPr lang="fr-FR" sz="2700" b="1" dirty="0" smtClean="0">
                <a:solidFill>
                  <a:srgbClr val="2F464A"/>
                </a:solidFill>
              </a:rPr>
              <a:t>Fonctionnelles.</a:t>
            </a:r>
            <a:r>
              <a:rPr lang="fr-FR" sz="2700" b="1" dirty="0">
                <a:solidFill>
                  <a:srgbClr val="2F464A"/>
                </a:solidFill>
              </a:rPr>
              <a:t/>
            </a:r>
            <a:br>
              <a:rPr lang="fr-FR" sz="2700" b="1" dirty="0">
                <a:solidFill>
                  <a:srgbClr val="2F464A"/>
                </a:solidFill>
              </a:rPr>
            </a:br>
            <a:r>
              <a:rPr lang="fr-FR" sz="2000" i="1" dirty="0">
                <a:solidFill>
                  <a:srgbClr val="2F464A"/>
                </a:solidFill>
              </a:rPr>
              <a:t>Volonté d’une navigation fonctionnelle</a:t>
            </a:r>
            <a:r>
              <a:rPr lang="fr-FR" sz="2000" i="1" dirty="0" smtClean="0">
                <a:solidFill>
                  <a:srgbClr val="2F464A"/>
                </a:solidFill>
              </a:rPr>
              <a:t>. </a:t>
            </a:r>
            <a:endParaRPr lang="fr-FR" sz="2000" dirty="0"/>
          </a:p>
        </p:txBody>
      </p:sp>
      <p:pic>
        <p:nvPicPr>
          <p:cNvPr id="6" name="Espace réservé du contenu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9606" y="1690688"/>
            <a:ext cx="2455223" cy="4351338"/>
          </a:xfrm>
        </p:spPr>
      </p:pic>
      <p:sp>
        <p:nvSpPr>
          <p:cNvPr id="5" name="Espace réservé du contenu 4"/>
          <p:cNvSpPr>
            <a:spLocks noGrp="1"/>
          </p:cNvSpPr>
          <p:nvPr>
            <p:ph sz="half" idx="2"/>
          </p:nvPr>
        </p:nvSpPr>
        <p:spPr>
          <a:xfrm>
            <a:off x="3709851" y="1690689"/>
            <a:ext cx="7643949" cy="4351338"/>
          </a:xfrm>
        </p:spPr>
        <p:txBody>
          <a:bodyPr anchor="ctr"/>
          <a:lstStyle/>
          <a:p>
            <a:pPr marL="0" indent="0">
              <a:buNone/>
            </a:pPr>
            <a:r>
              <a:rPr lang="fr-FR" sz="1800" dirty="0" smtClean="0"/>
              <a:t>A la réponse de la responsivité de la barre de navigation. Le menu burger, me semble être la solution la plus adapté et surtout la plus intuitive, tout en étant une solution très utilisé par les internautes.</a:t>
            </a:r>
            <a:r>
              <a:rPr lang="fr-FR" dirty="0" smtClean="0"/>
              <a:t> </a:t>
            </a:r>
          </a:p>
          <a:p>
            <a:pPr marL="0" indent="0" algn="ctr">
              <a:buNone/>
            </a:pPr>
            <a:r>
              <a:rPr lang="fr-FR" sz="1600" dirty="0" err="1" smtClean="0"/>
              <a:t>Work</a:t>
            </a:r>
            <a:r>
              <a:rPr lang="fr-FR" sz="1600" dirty="0" smtClean="0"/>
              <a:t> in </a:t>
            </a:r>
            <a:r>
              <a:rPr lang="fr-FR" sz="1600" dirty="0" err="1" smtClean="0"/>
              <a:t>progress</a:t>
            </a:r>
            <a:endParaRPr lang="fr-FR" sz="1600" dirty="0"/>
          </a:p>
        </p:txBody>
      </p:sp>
    </p:spTree>
    <p:extLst>
      <p:ext uri="{BB962C8B-B14F-4D97-AF65-F5344CB8AC3E}">
        <p14:creationId xmlns:p14="http://schemas.microsoft.com/office/powerpoint/2010/main" val="58383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2C7"/>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b="1" dirty="0">
                <a:solidFill>
                  <a:srgbClr val="2F464A"/>
                </a:solidFill>
              </a:rPr>
              <a:t>2 – Spécifications </a:t>
            </a:r>
            <a:r>
              <a:rPr lang="fr-FR" sz="2400" b="1" dirty="0" smtClean="0">
                <a:solidFill>
                  <a:srgbClr val="2F464A"/>
                </a:solidFill>
              </a:rPr>
              <a:t>Fonctionnelles.</a:t>
            </a:r>
            <a:r>
              <a:rPr lang="fr-FR" sz="2000" b="1" dirty="0"/>
              <a:t/>
            </a:r>
            <a:br>
              <a:rPr lang="fr-FR" sz="2000" b="1" dirty="0"/>
            </a:br>
            <a:r>
              <a:rPr lang="fr-FR" sz="2000" dirty="0" smtClean="0"/>
              <a:t/>
            </a:r>
            <a:br>
              <a:rPr lang="fr-FR" sz="2000" dirty="0" smtClean="0"/>
            </a:br>
            <a:r>
              <a:rPr lang="fr-FR" sz="2000" dirty="0" smtClean="0">
                <a:solidFill>
                  <a:srgbClr val="2F464A"/>
                </a:solidFill>
              </a:rPr>
              <a:t>L’histoire d’</a:t>
            </a:r>
            <a:r>
              <a:rPr lang="fr-FR" sz="2000" i="1" dirty="0">
                <a:solidFill>
                  <a:srgbClr val="2F464A"/>
                </a:solidFill>
              </a:rPr>
              <a:t>u</a:t>
            </a:r>
            <a:r>
              <a:rPr lang="fr-FR" sz="2000" i="1" dirty="0" smtClean="0">
                <a:solidFill>
                  <a:srgbClr val="2F464A"/>
                </a:solidFill>
              </a:rPr>
              <a:t>n haut de page</a:t>
            </a:r>
            <a:endParaRPr lang="fr-FR" sz="2000" i="1" dirty="0">
              <a:solidFill>
                <a:srgbClr val="2F464A"/>
              </a:solidFill>
            </a:endParaRPr>
          </a:p>
        </p:txBody>
      </p:sp>
      <p:pic>
        <p:nvPicPr>
          <p:cNvPr id="10" name="Espace réservé du contenu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3825367"/>
          </a:xfrm>
        </p:spPr>
      </p:pic>
      <p:sp>
        <p:nvSpPr>
          <p:cNvPr id="9" name="Espace réservé du contenu 8"/>
          <p:cNvSpPr>
            <a:spLocks noGrp="1"/>
          </p:cNvSpPr>
          <p:nvPr>
            <p:ph sz="half" idx="2"/>
          </p:nvPr>
        </p:nvSpPr>
        <p:spPr>
          <a:xfrm>
            <a:off x="6172200" y="1825625"/>
            <a:ext cx="5181600" cy="3825367"/>
          </a:xfrm>
        </p:spPr>
        <p:txBody>
          <a:bodyPr anchor="ctr">
            <a:normAutofit lnSpcReduction="10000"/>
          </a:bodyPr>
          <a:lstStyle/>
          <a:p>
            <a:pPr marL="0" indent="0">
              <a:buNone/>
            </a:pPr>
            <a:r>
              <a:rPr lang="fr-FR" sz="1800" dirty="0" smtClean="0">
                <a:solidFill>
                  <a:srgbClr val="2F464A"/>
                </a:solidFill>
              </a:rPr>
              <a:t>Sur un fond plein, mon haut de page contient simplement une photo, le titre, mon identité ainsi qu’un rapide paragraphe.</a:t>
            </a:r>
          </a:p>
          <a:p>
            <a:pPr marL="0" indent="0">
              <a:buNone/>
            </a:pPr>
            <a:r>
              <a:rPr lang="fr-FR" sz="1800" dirty="0" smtClean="0">
                <a:solidFill>
                  <a:srgbClr val="2F464A"/>
                </a:solidFill>
              </a:rPr>
              <a:t>Mon choix de couleur, est assez classique, sans trop de modernité. </a:t>
            </a:r>
          </a:p>
          <a:p>
            <a:pPr marL="0" indent="0">
              <a:buNone/>
            </a:pPr>
            <a:r>
              <a:rPr lang="fr-FR" sz="1800" dirty="0" smtClean="0">
                <a:solidFill>
                  <a:srgbClr val="2F464A"/>
                </a:solidFill>
              </a:rPr>
              <a:t>Le choix design est l’un des axes d’améliorations qu’il me faut </a:t>
            </a:r>
            <a:r>
              <a:rPr lang="fr-FR" sz="1800" dirty="0" err="1" smtClean="0">
                <a:solidFill>
                  <a:srgbClr val="2F464A"/>
                </a:solidFill>
              </a:rPr>
              <a:t>dvlper</a:t>
            </a:r>
            <a:r>
              <a:rPr lang="fr-FR" sz="1800" dirty="0" smtClean="0">
                <a:solidFill>
                  <a:srgbClr val="2F464A"/>
                </a:solidFill>
              </a:rPr>
              <a:t>, afin de permettre à mon projet plus de dynamisme, dans un premier temps par la couleur. Et dans un second temps, parce que cela rendra possible, et plus facilement intégrable, des effets visuelles mobilisant des </a:t>
            </a:r>
            <a:r>
              <a:rPr lang="fr-FR" sz="1800" dirty="0" err="1" smtClean="0">
                <a:solidFill>
                  <a:srgbClr val="2F464A"/>
                </a:solidFill>
              </a:rPr>
              <a:t>techs</a:t>
            </a:r>
            <a:r>
              <a:rPr lang="fr-FR" sz="1800" dirty="0" smtClean="0">
                <a:solidFill>
                  <a:srgbClr val="2F464A"/>
                </a:solidFill>
              </a:rPr>
              <a:t> plus back (</a:t>
            </a:r>
            <a:r>
              <a:rPr lang="fr-FR" sz="1800" dirty="0" err="1" smtClean="0">
                <a:solidFill>
                  <a:srgbClr val="2F464A"/>
                </a:solidFill>
              </a:rPr>
              <a:t>cf</a:t>
            </a:r>
            <a:r>
              <a:rPr lang="fr-FR" sz="1800" dirty="0" smtClean="0">
                <a:solidFill>
                  <a:srgbClr val="2F464A"/>
                </a:solidFill>
              </a:rPr>
              <a:t> : </a:t>
            </a:r>
            <a:r>
              <a:rPr lang="fr-FR" sz="1800" dirty="0" err="1" smtClean="0">
                <a:solidFill>
                  <a:srgbClr val="2F464A"/>
                </a:solidFill>
              </a:rPr>
              <a:t>specks</a:t>
            </a:r>
            <a:r>
              <a:rPr lang="fr-FR" sz="1800" dirty="0" smtClean="0">
                <a:solidFill>
                  <a:srgbClr val="2F464A"/>
                </a:solidFill>
              </a:rPr>
              <a:t> </a:t>
            </a:r>
            <a:r>
              <a:rPr lang="fr-FR" sz="1800" dirty="0" err="1" smtClean="0">
                <a:solidFill>
                  <a:srgbClr val="2F464A"/>
                </a:solidFill>
              </a:rPr>
              <a:t>tech</a:t>
            </a:r>
            <a:r>
              <a:rPr lang="fr-FR" sz="1800" dirty="0" smtClean="0">
                <a:solidFill>
                  <a:srgbClr val="2F464A"/>
                </a:solidFill>
              </a:rPr>
              <a:t>).</a:t>
            </a:r>
          </a:p>
          <a:p>
            <a:pPr marL="0" indent="0">
              <a:buNone/>
            </a:pPr>
            <a:r>
              <a:rPr lang="fr-FR" sz="1800" dirty="0" smtClean="0">
                <a:solidFill>
                  <a:srgbClr val="2F464A"/>
                </a:solidFill>
              </a:rPr>
              <a:t>La responsive se traduit simplement par le fait que les éléments s’organiseront en colonne, évitant une perte d’information facilement évitable.</a:t>
            </a:r>
            <a:endParaRPr lang="fr-FR" sz="1800" dirty="0">
              <a:solidFill>
                <a:srgbClr val="2F464A"/>
              </a:solidFill>
            </a:endParaRPr>
          </a:p>
        </p:txBody>
      </p:sp>
    </p:spTree>
    <p:extLst>
      <p:ext uri="{BB962C8B-B14F-4D97-AF65-F5344CB8AC3E}">
        <p14:creationId xmlns:p14="http://schemas.microsoft.com/office/powerpoint/2010/main" val="3360832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7916E"/>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9047162" cy="1076325"/>
          </a:xfrm>
        </p:spPr>
        <p:txBody>
          <a:bodyPr anchor="ctr">
            <a:normAutofit/>
          </a:bodyPr>
          <a:lstStyle/>
          <a:p>
            <a:r>
              <a:rPr lang="fr-FR" sz="2400" b="1" dirty="0">
                <a:solidFill>
                  <a:srgbClr val="EEE2C7"/>
                </a:solidFill>
              </a:rPr>
              <a:t>2 – Spécifications </a:t>
            </a:r>
            <a:r>
              <a:rPr lang="fr-FR" sz="2400" b="1" dirty="0" smtClean="0">
                <a:solidFill>
                  <a:srgbClr val="EEE2C7"/>
                </a:solidFill>
              </a:rPr>
              <a:t>Fonctionnelles.</a:t>
            </a:r>
            <a:r>
              <a:rPr lang="fr-FR" sz="2800" i="1" dirty="0" smtClean="0">
                <a:solidFill>
                  <a:srgbClr val="EEE2C7"/>
                </a:solidFill>
              </a:rPr>
              <a:t/>
            </a:r>
            <a:br>
              <a:rPr lang="fr-FR" sz="2800" i="1" dirty="0" smtClean="0">
                <a:solidFill>
                  <a:srgbClr val="EEE2C7"/>
                </a:solidFill>
              </a:rPr>
            </a:br>
            <a:r>
              <a:rPr lang="fr-FR" sz="2800" i="1" dirty="0" smtClean="0">
                <a:solidFill>
                  <a:srgbClr val="EEE2C7"/>
                </a:solidFill>
              </a:rPr>
              <a:t>Volonté de simplifié l’accès à l’information.</a:t>
            </a:r>
            <a:endParaRPr lang="fr-FR" sz="2000" dirty="0">
              <a:solidFill>
                <a:srgbClr val="EEE2C7"/>
              </a:solidFill>
            </a:endParaRPr>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26012" y="2349343"/>
            <a:ext cx="7048603" cy="3227701"/>
          </a:xfrm>
        </p:spPr>
      </p:pic>
      <p:sp>
        <p:nvSpPr>
          <p:cNvPr id="4" name="Espace réservé du texte 3"/>
          <p:cNvSpPr>
            <a:spLocks noGrp="1"/>
          </p:cNvSpPr>
          <p:nvPr>
            <p:ph type="body" sz="half" idx="2"/>
          </p:nvPr>
        </p:nvSpPr>
        <p:spPr/>
        <p:txBody>
          <a:bodyPr anchor="ctr">
            <a:normAutofit/>
          </a:bodyPr>
          <a:lstStyle/>
          <a:p>
            <a:r>
              <a:rPr lang="fr-FR" sz="1800" dirty="0" smtClean="0"/>
              <a:t>Toujours dans la même palette couleur, passant à un arrière fond clair, je dispose quatre tableaux affichant chacun d’entre eux, des informations simples et courtes.</a:t>
            </a:r>
          </a:p>
          <a:p>
            <a:r>
              <a:rPr lang="fr-FR" sz="1800" dirty="0" smtClean="0"/>
              <a:t>S’installe un jeu entre les bordures doubles, captant l’œil de l’utilisateur, un titre court trônant en haut de ces dernier, et des listes d’informations concises.</a:t>
            </a:r>
            <a:endParaRPr lang="fr-FR" sz="1800" dirty="0"/>
          </a:p>
          <a:p>
            <a:r>
              <a:rPr lang="fr-FR" sz="1800" dirty="0" smtClean="0"/>
              <a:t>Les éléments sont responsives, s’organisant de cette façon, jusqu’à s’organiser sous forme d’une unique colonne.</a:t>
            </a:r>
          </a:p>
        </p:txBody>
      </p:sp>
    </p:spTree>
    <p:extLst>
      <p:ext uri="{BB962C8B-B14F-4D97-AF65-F5344CB8AC3E}">
        <p14:creationId xmlns:p14="http://schemas.microsoft.com/office/powerpoint/2010/main" val="533476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7916E"/>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787400"/>
          </a:xfrm>
        </p:spPr>
        <p:txBody>
          <a:bodyPr>
            <a:normAutofit/>
          </a:bodyPr>
          <a:lstStyle/>
          <a:p>
            <a:r>
              <a:rPr lang="fr-FR" sz="2700" b="1" dirty="0" smtClean="0">
                <a:solidFill>
                  <a:srgbClr val="EEE2C7"/>
                </a:solidFill>
              </a:rPr>
              <a:t>2 – Spécifications Fonctionnelles.</a:t>
            </a:r>
            <a:r>
              <a:rPr lang="fr-FR" sz="2700" i="1" dirty="0">
                <a:solidFill>
                  <a:srgbClr val="EEE2C7"/>
                </a:solidFill>
              </a:rPr>
              <a:t/>
            </a:r>
            <a:br>
              <a:rPr lang="fr-FR" sz="2700" i="1" dirty="0">
                <a:solidFill>
                  <a:srgbClr val="EEE2C7"/>
                </a:solidFill>
              </a:rPr>
            </a:br>
            <a:r>
              <a:rPr lang="fr-FR" sz="2200" i="1" dirty="0">
                <a:solidFill>
                  <a:srgbClr val="EEE2C7"/>
                </a:solidFill>
              </a:rPr>
              <a:t>Volonté de </a:t>
            </a:r>
            <a:r>
              <a:rPr lang="fr-FR" sz="2200" i="1" dirty="0" smtClean="0">
                <a:solidFill>
                  <a:srgbClr val="EEE2C7"/>
                </a:solidFill>
              </a:rPr>
              <a:t>simplifier </a:t>
            </a:r>
            <a:r>
              <a:rPr lang="fr-FR" sz="2200" i="1" dirty="0">
                <a:solidFill>
                  <a:srgbClr val="EEE2C7"/>
                </a:solidFill>
              </a:rPr>
              <a:t>l’accès à l’information.</a:t>
            </a:r>
            <a:endParaRPr lang="fr-FR" sz="2200" dirty="0">
              <a:solidFill>
                <a:srgbClr val="EEE2C7"/>
              </a:solidFill>
            </a:endParaRPr>
          </a:p>
        </p:txBody>
      </p:sp>
      <p:pic>
        <p:nvPicPr>
          <p:cNvPr id="7" name="Espace réservé du contenu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9789" y="3788228"/>
            <a:ext cx="3799934" cy="1740069"/>
          </a:xfrm>
        </p:spPr>
      </p:pic>
      <p:sp>
        <p:nvSpPr>
          <p:cNvPr id="5" name="Espace réservé du texte 4"/>
          <p:cNvSpPr>
            <a:spLocks noGrp="1"/>
          </p:cNvSpPr>
          <p:nvPr>
            <p:ph type="body" sz="quarter" idx="3"/>
          </p:nvPr>
        </p:nvSpPr>
        <p:spPr>
          <a:xfrm>
            <a:off x="839788" y="1362075"/>
            <a:ext cx="10515600" cy="1143000"/>
          </a:xfrm>
        </p:spPr>
        <p:txBody>
          <a:bodyPr>
            <a:normAutofit/>
          </a:bodyPr>
          <a:lstStyle/>
          <a:p>
            <a:r>
              <a:rPr lang="fr-FR" sz="1800" dirty="0" smtClean="0">
                <a:solidFill>
                  <a:srgbClr val="2F464A"/>
                </a:solidFill>
              </a:rPr>
              <a:t>Afin de rendre l’affichage des informations plus intuitive, je souhaite remplacer ce qui peux l’être par des icones, rendant l’accès à l’information plus rapide. Des </a:t>
            </a:r>
            <a:r>
              <a:rPr lang="fr-FR" sz="1800" dirty="0" err="1" smtClean="0">
                <a:solidFill>
                  <a:srgbClr val="2F464A"/>
                </a:solidFill>
              </a:rPr>
              <a:t>hovers</a:t>
            </a:r>
            <a:r>
              <a:rPr lang="fr-FR" sz="1800" dirty="0" smtClean="0">
                <a:solidFill>
                  <a:srgbClr val="2F464A"/>
                </a:solidFill>
              </a:rPr>
              <a:t>, permettant de cacher le texte derrière ces dernières. Des liens, permettant un affichage pop-up des certifications (par exemples).</a:t>
            </a:r>
            <a:endParaRPr lang="fr-FR" sz="1800" dirty="0">
              <a:solidFill>
                <a:srgbClr val="2F464A"/>
              </a:solidFill>
            </a:endParaRPr>
          </a:p>
        </p:txBody>
      </p:sp>
      <p:pic>
        <p:nvPicPr>
          <p:cNvPr id="8" name="Espace réservé du contenu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089692" y="2505075"/>
            <a:ext cx="5265696" cy="3949272"/>
          </a:xfrm>
        </p:spPr>
      </p:pic>
    </p:spTree>
    <p:extLst>
      <p:ext uri="{BB962C8B-B14F-4D97-AF65-F5344CB8AC3E}">
        <p14:creationId xmlns:p14="http://schemas.microsoft.com/office/powerpoint/2010/main" val="1620716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F464A"/>
        </a:solidFill>
        <a:effectLst/>
      </p:bgPr>
    </p:bg>
    <p:spTree>
      <p:nvGrpSpPr>
        <p:cNvPr id="1" name=""/>
        <p:cNvGrpSpPr/>
        <p:nvPr/>
      </p:nvGrpSpPr>
      <p:grpSpPr>
        <a:xfrm>
          <a:off x="0" y="0"/>
          <a:ext cx="0" cy="0"/>
          <a:chOff x="0" y="0"/>
          <a:chExt cx="0" cy="0"/>
        </a:xfrm>
      </p:grpSpPr>
      <p:sp>
        <p:nvSpPr>
          <p:cNvPr id="12" name="Titre 11"/>
          <p:cNvSpPr>
            <a:spLocks noGrp="1"/>
          </p:cNvSpPr>
          <p:nvPr>
            <p:ph type="title"/>
          </p:nvPr>
        </p:nvSpPr>
        <p:spPr>
          <a:xfrm>
            <a:off x="935038" y="537555"/>
            <a:ext cx="10420349" cy="809625"/>
          </a:xfrm>
        </p:spPr>
        <p:txBody>
          <a:bodyPr>
            <a:normAutofit/>
          </a:bodyPr>
          <a:lstStyle/>
          <a:p>
            <a:r>
              <a:rPr lang="fr-FR" sz="2700" b="1" dirty="0">
                <a:solidFill>
                  <a:srgbClr val="B7916E"/>
                </a:solidFill>
              </a:rPr>
              <a:t>2 – Spécifications </a:t>
            </a:r>
            <a:r>
              <a:rPr lang="fr-FR" sz="2700" b="1" dirty="0" smtClean="0">
                <a:solidFill>
                  <a:srgbClr val="B7916E"/>
                </a:solidFill>
              </a:rPr>
              <a:t>Fonctionnelles.</a:t>
            </a:r>
            <a:r>
              <a:rPr lang="fr-FR" sz="3600" i="1" dirty="0">
                <a:solidFill>
                  <a:srgbClr val="B7916E"/>
                </a:solidFill>
              </a:rPr>
              <a:t/>
            </a:r>
            <a:br>
              <a:rPr lang="fr-FR" sz="3600" i="1" dirty="0">
                <a:solidFill>
                  <a:srgbClr val="B7916E"/>
                </a:solidFill>
              </a:rPr>
            </a:br>
            <a:r>
              <a:rPr lang="fr-FR" sz="2000" i="1" dirty="0" smtClean="0">
                <a:solidFill>
                  <a:srgbClr val="B7916E"/>
                </a:solidFill>
              </a:rPr>
              <a:t>Un décalage imagé</a:t>
            </a:r>
            <a:endParaRPr lang="fr-FR" sz="2200" dirty="0">
              <a:solidFill>
                <a:srgbClr val="B7916E"/>
              </a:solidFill>
            </a:endParaRPr>
          </a:p>
        </p:txBody>
      </p:sp>
      <p:pic>
        <p:nvPicPr>
          <p:cNvPr id="9" name="Espace réservé du contenu 8"/>
          <p:cNvPicPr>
            <a:picLocks noGrp="1" noChangeAspect="1"/>
          </p:cNvPicPr>
          <p:nvPr>
            <p:ph type="pic" idx="1"/>
          </p:nvPr>
        </p:nvPicPr>
        <p:blipFill>
          <a:blip r:embed="rId2">
            <a:extLst>
              <a:ext uri="{28A0092B-C50C-407E-A947-70E740481C1C}">
                <a14:useLocalDpi xmlns:a14="http://schemas.microsoft.com/office/drawing/2010/main" val="0"/>
              </a:ext>
            </a:extLst>
          </a:blip>
          <a:srcRect l="20058" r="20058"/>
          <a:stretch>
            <a:fillRect/>
          </a:stretch>
        </p:blipFill>
        <p:spPr>
          <a:xfrm>
            <a:off x="5819774" y="1490080"/>
            <a:ext cx="5535613" cy="4370970"/>
          </a:xfrm>
        </p:spPr>
      </p:pic>
      <p:sp>
        <p:nvSpPr>
          <p:cNvPr id="13" name="Espace réservé du texte 12"/>
          <p:cNvSpPr>
            <a:spLocks noGrp="1"/>
          </p:cNvSpPr>
          <p:nvPr>
            <p:ph type="body" sz="half" idx="2"/>
          </p:nvPr>
        </p:nvSpPr>
        <p:spPr>
          <a:xfrm>
            <a:off x="839788" y="1647825"/>
            <a:ext cx="4646612" cy="4221163"/>
          </a:xfrm>
        </p:spPr>
        <p:txBody>
          <a:bodyPr/>
          <a:lstStyle/>
          <a:p>
            <a:r>
              <a:rPr lang="fr-FR" dirty="0" smtClean="0">
                <a:solidFill>
                  <a:srgbClr val="EEE2C7"/>
                </a:solidFill>
              </a:rPr>
              <a:t>La partie d’expérience professionnelle, est décomposé historiquement. </a:t>
            </a:r>
          </a:p>
          <a:p>
            <a:r>
              <a:rPr lang="fr-FR" dirty="0" smtClean="0">
                <a:solidFill>
                  <a:srgbClr val="EEE2C7"/>
                </a:solidFill>
              </a:rPr>
              <a:t>Elle se décompose alternativement par la gauche puis par la droite par l’insertion d’une image, juxtaposant le texte.</a:t>
            </a:r>
          </a:p>
          <a:p>
            <a:r>
              <a:rPr lang="fr-FR" dirty="0" smtClean="0">
                <a:solidFill>
                  <a:srgbClr val="EEE2C7"/>
                </a:solidFill>
              </a:rPr>
              <a:t>L’image trouvera son contenu dans le texte, et permet de le rendre moins lourd, plus aéré. Puisqu’il s’agit ici de l’élément paragraphe, le plus lourd, et textuel de la page. </a:t>
            </a:r>
          </a:p>
          <a:p>
            <a:r>
              <a:rPr lang="fr-FR" dirty="0" smtClean="0">
                <a:solidFill>
                  <a:srgbClr val="EEE2C7"/>
                </a:solidFill>
              </a:rPr>
              <a:t>Les marges, le </a:t>
            </a:r>
            <a:r>
              <a:rPr lang="fr-FR" dirty="0" err="1" smtClean="0">
                <a:solidFill>
                  <a:srgbClr val="EEE2C7"/>
                </a:solidFill>
              </a:rPr>
              <a:t>padding</a:t>
            </a:r>
            <a:r>
              <a:rPr lang="fr-FR" dirty="0" smtClean="0">
                <a:solidFill>
                  <a:srgbClr val="EEE2C7"/>
                </a:solidFill>
              </a:rPr>
              <a:t> permet aussi de rendre la composition moins imposante. </a:t>
            </a:r>
          </a:p>
          <a:p>
            <a:r>
              <a:rPr lang="fr-FR" dirty="0" smtClean="0">
                <a:solidFill>
                  <a:srgbClr val="EEE2C7"/>
                </a:solidFill>
              </a:rPr>
              <a:t>Les images tout comme les textes sont responsives et s’adapteront rapidement, afin de s’organiser en une seule colonne : le teste toujours au dessus de l’image lui correspondant.   </a:t>
            </a:r>
            <a:endParaRPr lang="fr-FR" dirty="0">
              <a:solidFill>
                <a:srgbClr val="EEE2C7"/>
              </a:solidFill>
            </a:endParaRPr>
          </a:p>
        </p:txBody>
      </p:sp>
    </p:spTree>
    <p:extLst>
      <p:ext uri="{BB962C8B-B14F-4D97-AF65-F5344CB8AC3E}">
        <p14:creationId xmlns:p14="http://schemas.microsoft.com/office/powerpoint/2010/main" val="2409855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1144</Words>
  <Application>Microsoft Office PowerPoint</Application>
  <PresentationFormat>Grand écran</PresentationFormat>
  <Paragraphs>77</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Bahnschrift</vt:lpstr>
      <vt:lpstr>Calibri</vt:lpstr>
      <vt:lpstr>Calibri Light</vt:lpstr>
      <vt:lpstr>Thème Office</vt:lpstr>
      <vt:lpstr>Spécifications </vt:lpstr>
      <vt:lpstr>Titre du projet : CV (Work in progress)</vt:lpstr>
      <vt:lpstr>Spécifications Fonctionnelles</vt:lpstr>
      <vt:lpstr>2 – Spécifications Fonctionnelles. Volonté d’une navigation fonctionnelle.</vt:lpstr>
      <vt:lpstr>2 – Spécifications Fonctionnelles. Volonté d’une navigation fonctionnelle. </vt:lpstr>
      <vt:lpstr>2 – Spécifications Fonctionnelles.  L’histoire d’un haut de page</vt:lpstr>
      <vt:lpstr>2 – Spécifications Fonctionnelles. Volonté de simplifié l’accès à l’information.</vt:lpstr>
      <vt:lpstr>2 – Spécifications Fonctionnelles. Volonté de simplifier l’accès à l’information.</vt:lpstr>
      <vt:lpstr>2 – Spécifications Fonctionnelles. Un décalage imagé</vt:lpstr>
      <vt:lpstr>2 – Spécifications Fonctionnelles. Les contacts … so work in progress</vt:lpstr>
      <vt:lpstr>Spécifications Techniques</vt:lpstr>
      <vt:lpstr>3 – Spécifications techniques Le responsive</vt:lpstr>
      <vt:lpstr>3 – Spécifications techniques La barre de navigation</vt:lpstr>
      <vt:lpstr>3 – Spécifications techniques La header</vt:lpstr>
      <vt:lpstr>3 – Spécifications techniques Les tableaux</vt:lpstr>
      <vt:lpstr>3 – Spécifications techniques La chronologie</vt:lpstr>
      <vt:lpstr>3 – Spécifications techniques Le footer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Spécification</dc:title>
  <dc:creator>afpa</dc:creator>
  <cp:lastModifiedBy>afpa</cp:lastModifiedBy>
  <cp:revision>40</cp:revision>
  <dcterms:created xsi:type="dcterms:W3CDTF">2019-05-15T12:10:15Z</dcterms:created>
  <dcterms:modified xsi:type="dcterms:W3CDTF">2019-05-17T07:37:08Z</dcterms:modified>
</cp:coreProperties>
</file>