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07" d="100"/>
          <a:sy n="107" d="100"/>
        </p:scale>
        <p:origin x="163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237432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FA95D25-C2AA-4F26-BB3F-F6FFDC378C58}" type="datetimeFigureOut">
              <a:rPr lang="es-MX" smtClean="0"/>
              <a:t>02/09/2024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427090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114089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28973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377471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69199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211744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2974954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3095155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153338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FA95D25-C2AA-4F26-BB3F-F6FFDC378C58}" type="datetimeFigureOut">
              <a:rPr lang="es-MX" smtClean="0"/>
              <a:t>02/09/2024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2597751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A95D25-C2AA-4F26-BB3F-F6FFDC378C58}" type="datetimeFigureOut">
              <a:rPr lang="es-MX" smtClean="0"/>
              <a:t>02/09/2024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113407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A95D25-C2AA-4F26-BB3F-F6FFDC378C58}" type="datetimeFigureOut">
              <a:rPr lang="es-MX" smtClean="0"/>
              <a:t>02/09/2024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2442140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A95D25-C2AA-4F26-BB3F-F6FFDC378C58}" type="datetimeFigureOut">
              <a:rPr lang="es-MX" smtClean="0"/>
              <a:t>02/09/2024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413279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95D25-C2AA-4F26-BB3F-F6FFDC378C58}" type="datetimeFigureOut">
              <a:rPr lang="es-MX" smtClean="0"/>
              <a:t>02/09/2024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63176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A95D25-C2AA-4F26-BB3F-F6FFDC378C58}" type="datetimeFigureOut">
              <a:rPr lang="es-MX" smtClean="0"/>
              <a:t>02/09/2024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127612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FA95D25-C2AA-4F26-BB3F-F6FFDC378C58}" type="datetimeFigureOut">
              <a:rPr lang="es-MX" smtClean="0"/>
              <a:t>02/09/2024</a:t>
            </a:fld>
            <a:endParaRPr lang="es-MX"/>
          </a:p>
        </p:txBody>
      </p:sp>
      <p:sp>
        <p:nvSpPr>
          <p:cNvPr id="6" name="Footer Placeholder 5"/>
          <p:cNvSpPr>
            <a:spLocks noGrp="1"/>
          </p:cNvSpPr>
          <p:nvPr>
            <p:ph type="ftr" sz="quarter" idx="11"/>
          </p:nvPr>
        </p:nvSpPr>
        <p:spPr>
          <a:xfrm>
            <a:off x="533400" y="6172200"/>
            <a:ext cx="5811724" cy="365125"/>
          </a:xfrm>
        </p:spPr>
        <p:txBody>
          <a:bodyPr/>
          <a:lstStyle/>
          <a:p>
            <a:endParaRPr lang="es-MX"/>
          </a:p>
        </p:txBody>
      </p:sp>
      <p:sp>
        <p:nvSpPr>
          <p:cNvPr id="7" name="Slide Number Placeholder 6"/>
          <p:cNvSpPr>
            <a:spLocks noGrp="1"/>
          </p:cNvSpPr>
          <p:nvPr>
            <p:ph type="sldNum" sz="quarter" idx="12"/>
          </p:nvPr>
        </p:nvSpPr>
        <p:spPr/>
        <p:txBody>
          <a:bodyPr/>
          <a:lstStyle/>
          <a:p>
            <a:fld id="{91480537-C5AF-4545-9067-85519F1FE20A}" type="slidenum">
              <a:rPr lang="es-MX" smtClean="0"/>
              <a:t>‹Nº›</a:t>
            </a:fld>
            <a:endParaRPr lang="es-MX"/>
          </a:p>
        </p:txBody>
      </p:sp>
    </p:spTree>
    <p:extLst>
      <p:ext uri="{BB962C8B-B14F-4D97-AF65-F5344CB8AC3E}">
        <p14:creationId xmlns:p14="http://schemas.microsoft.com/office/powerpoint/2010/main" val="315947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FA95D25-C2AA-4F26-BB3F-F6FFDC378C58}" type="datetimeFigureOut">
              <a:rPr lang="es-MX" smtClean="0"/>
              <a:t>02/09/2024</a:t>
            </a:fld>
            <a:endParaRPr lang="es-MX"/>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91480537-C5AF-4545-9067-85519F1FE20A}" type="slidenum">
              <a:rPr lang="es-MX" smtClean="0"/>
              <a:t>‹Nº›</a:t>
            </a:fld>
            <a:endParaRPr lang="es-MX"/>
          </a:p>
        </p:txBody>
      </p:sp>
    </p:spTree>
    <p:extLst>
      <p:ext uri="{BB962C8B-B14F-4D97-AF65-F5344CB8AC3E}">
        <p14:creationId xmlns:p14="http://schemas.microsoft.com/office/powerpoint/2010/main" val="156330979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echa: arriba y abajo 7">
            <a:extLst>
              <a:ext uri="{FF2B5EF4-FFF2-40B4-BE49-F238E27FC236}">
                <a16:creationId xmlns:a16="http://schemas.microsoft.com/office/drawing/2014/main" id="{028B81FF-8924-BEAA-2F5B-D308B5AB5350}"/>
              </a:ext>
            </a:extLst>
          </p:cNvPr>
          <p:cNvSpPr/>
          <p:nvPr/>
        </p:nvSpPr>
        <p:spPr>
          <a:xfrm>
            <a:off x="3006309" y="981635"/>
            <a:ext cx="47065" cy="489473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Flecha: arriba y abajo 8">
            <a:extLst>
              <a:ext uri="{FF2B5EF4-FFF2-40B4-BE49-F238E27FC236}">
                <a16:creationId xmlns:a16="http://schemas.microsoft.com/office/drawing/2014/main" id="{CA886F48-6C5E-C74A-CC7D-354DDE1B36E7}"/>
              </a:ext>
            </a:extLst>
          </p:cNvPr>
          <p:cNvSpPr/>
          <p:nvPr/>
        </p:nvSpPr>
        <p:spPr>
          <a:xfrm>
            <a:off x="6090625" y="981635"/>
            <a:ext cx="47065" cy="489473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12" name="Rectángulo: esquinas redondeadas 11">
            <a:extLst>
              <a:ext uri="{FF2B5EF4-FFF2-40B4-BE49-F238E27FC236}">
                <a16:creationId xmlns:a16="http://schemas.microsoft.com/office/drawing/2014/main" id="{9C81ACF8-C38C-C4E8-2C0C-D427FCA2A1D0}"/>
              </a:ext>
            </a:extLst>
          </p:cNvPr>
          <p:cNvSpPr/>
          <p:nvPr/>
        </p:nvSpPr>
        <p:spPr>
          <a:xfrm>
            <a:off x="3239156" y="410136"/>
            <a:ext cx="2648672" cy="6138582"/>
          </a:xfrm>
          <a:prstGeom prst="roundRect">
            <a:avLst>
              <a:gd name="adj" fmla="val 3213"/>
            </a:avLst>
          </a:prstGeom>
          <a:noFill/>
          <a:ln w="38100">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MX" sz="1350" dirty="0"/>
          </a:p>
        </p:txBody>
      </p:sp>
      <p:sp>
        <p:nvSpPr>
          <p:cNvPr id="14" name="Rectángulo: esquinas redondeadas 13">
            <a:extLst>
              <a:ext uri="{FF2B5EF4-FFF2-40B4-BE49-F238E27FC236}">
                <a16:creationId xmlns:a16="http://schemas.microsoft.com/office/drawing/2014/main" id="{FA3FA8C4-9D46-9DCE-534C-6D496E14B16E}"/>
              </a:ext>
            </a:extLst>
          </p:cNvPr>
          <p:cNvSpPr/>
          <p:nvPr/>
        </p:nvSpPr>
        <p:spPr>
          <a:xfrm>
            <a:off x="6323473" y="410136"/>
            <a:ext cx="2648672" cy="6138582"/>
          </a:xfrm>
          <a:prstGeom prst="roundRect">
            <a:avLst>
              <a:gd name="adj" fmla="val 5751"/>
            </a:avLst>
          </a:prstGeom>
          <a:blipFill dpi="0" rotWithShape="1">
            <a:blip r:embed="rId2">
              <a:extLst>
                <a:ext uri="{28A0092B-C50C-407E-A947-70E740481C1C}">
                  <a14:useLocalDpi xmlns:a14="http://schemas.microsoft.com/office/drawing/2010/main" val="0"/>
                </a:ext>
              </a:extLst>
            </a:blip>
            <a:srcRect/>
            <a:stretch>
              <a:fillRect/>
            </a:stretch>
          </a:blipFill>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MX" sz="135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15" name="CuadroTexto 14">
            <a:extLst>
              <a:ext uri="{FF2B5EF4-FFF2-40B4-BE49-F238E27FC236}">
                <a16:creationId xmlns:a16="http://schemas.microsoft.com/office/drawing/2014/main" id="{DAB15991-F618-AB1D-5B94-8A4DBD2A3560}"/>
              </a:ext>
            </a:extLst>
          </p:cNvPr>
          <p:cNvSpPr txBox="1"/>
          <p:nvPr/>
        </p:nvSpPr>
        <p:spPr>
          <a:xfrm>
            <a:off x="6527991" y="945454"/>
            <a:ext cx="2273663" cy="715581"/>
          </a:xfrm>
          <a:prstGeom prst="rect">
            <a:avLst/>
          </a:prstGeom>
          <a:noFill/>
        </p:spPr>
        <p:txBody>
          <a:bodyPr wrap="square" rtlCol="0">
            <a:spAutoFit/>
          </a:bodyPr>
          <a:lstStyle/>
          <a:p>
            <a:pPr algn="ctr"/>
            <a:r>
              <a:rPr lang="es-419" sz="135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ANALYSIS AND SOFTWARE DEVELOPMENT</a:t>
            </a:r>
            <a:endParaRPr lang="es-MX" sz="1350"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ctr"/>
            <a:endParaRPr lang="es-MX" sz="1350" dirty="0"/>
          </a:p>
        </p:txBody>
      </p:sp>
      <p:sp>
        <p:nvSpPr>
          <p:cNvPr id="16" name="CuadroTexto 15">
            <a:extLst>
              <a:ext uri="{FF2B5EF4-FFF2-40B4-BE49-F238E27FC236}">
                <a16:creationId xmlns:a16="http://schemas.microsoft.com/office/drawing/2014/main" id="{F0D6CD97-F684-8550-92C3-D0BAF0A1F3B4}"/>
              </a:ext>
            </a:extLst>
          </p:cNvPr>
          <p:cNvSpPr txBox="1"/>
          <p:nvPr/>
        </p:nvSpPr>
        <p:spPr>
          <a:xfrm>
            <a:off x="6583466" y="1684229"/>
            <a:ext cx="2145699" cy="646331"/>
          </a:xfrm>
          <a:prstGeom prst="rect">
            <a:avLst/>
          </a:prstGeom>
          <a:noFill/>
        </p:spPr>
        <p:txBody>
          <a:bodyPr wrap="square" rtlCol="0">
            <a:spAutoFit/>
          </a:bodyPr>
          <a:lstStyle/>
          <a:p>
            <a:pPr algn="ctr"/>
            <a:r>
              <a:rPr lang="es-419"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ENGLISH</a:t>
            </a:r>
          </a:p>
          <a:p>
            <a:pPr algn="ctr"/>
            <a:r>
              <a:rPr lang="es-419"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AA1 EV03</a:t>
            </a:r>
          </a:p>
          <a:p>
            <a:pPr algn="ctr"/>
            <a:r>
              <a:rPr lang="es-419"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BROCHURE</a:t>
            </a:r>
            <a:endParaRPr lang="es-MX"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ctr"/>
            <a:endParaRPr lang="es-MX" sz="900" b="1" dirty="0"/>
          </a:p>
        </p:txBody>
      </p:sp>
      <p:sp>
        <p:nvSpPr>
          <p:cNvPr id="17" name="Forma libre: forma 16">
            <a:extLst>
              <a:ext uri="{FF2B5EF4-FFF2-40B4-BE49-F238E27FC236}">
                <a16:creationId xmlns:a16="http://schemas.microsoft.com/office/drawing/2014/main" id="{01BB2A40-980A-D674-EC01-74B67649B757}"/>
              </a:ext>
            </a:extLst>
          </p:cNvPr>
          <p:cNvSpPr/>
          <p:nvPr/>
        </p:nvSpPr>
        <p:spPr>
          <a:xfrm>
            <a:off x="6331980" y="2196353"/>
            <a:ext cx="1305950" cy="1344706"/>
          </a:xfrm>
          <a:custGeom>
            <a:avLst/>
            <a:gdLst>
              <a:gd name="connsiteX0" fmla="*/ 0 w 1783977"/>
              <a:gd name="connsiteY0" fmla="*/ 0 h 1452282"/>
              <a:gd name="connsiteX1" fmla="*/ 1550894 w 1783977"/>
              <a:gd name="connsiteY1" fmla="*/ 224118 h 1452282"/>
              <a:gd name="connsiteX2" fmla="*/ 1577788 w 1783977"/>
              <a:gd name="connsiteY2" fmla="*/ 233082 h 1452282"/>
              <a:gd name="connsiteX3" fmla="*/ 1595718 w 1783977"/>
              <a:gd name="connsiteY3" fmla="*/ 259976 h 1452282"/>
              <a:gd name="connsiteX4" fmla="*/ 1613647 w 1783977"/>
              <a:gd name="connsiteY4" fmla="*/ 313765 h 1452282"/>
              <a:gd name="connsiteX5" fmla="*/ 1783977 w 1783977"/>
              <a:gd name="connsiteY5" fmla="*/ 1281953 h 1452282"/>
              <a:gd name="connsiteX6" fmla="*/ 8965 w 1783977"/>
              <a:gd name="connsiteY6" fmla="*/ 1452282 h 1452282"/>
              <a:gd name="connsiteX7" fmla="*/ 0 w 1783977"/>
              <a:gd name="connsiteY7" fmla="*/ 0 h 145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83977" h="1452282">
                <a:moveTo>
                  <a:pt x="0" y="0"/>
                </a:moveTo>
                <a:lnTo>
                  <a:pt x="1550894" y="224118"/>
                </a:lnTo>
                <a:lnTo>
                  <a:pt x="1577788" y="233082"/>
                </a:lnTo>
                <a:lnTo>
                  <a:pt x="1595718" y="259976"/>
                </a:lnTo>
                <a:lnTo>
                  <a:pt x="1613647" y="313765"/>
                </a:lnTo>
                <a:lnTo>
                  <a:pt x="1783977" y="1281953"/>
                </a:lnTo>
                <a:lnTo>
                  <a:pt x="8965" y="1452282"/>
                </a:lnTo>
                <a:cubicBezTo>
                  <a:pt x="5977" y="968188"/>
                  <a:pt x="2988" y="484094"/>
                  <a:pt x="0" y="0"/>
                </a:cubicBezTo>
                <a:close/>
              </a:path>
            </a:pathLst>
          </a:cu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350" dirty="0"/>
          </a:p>
        </p:txBody>
      </p:sp>
      <p:sp>
        <p:nvSpPr>
          <p:cNvPr id="18" name="CuadroTexto 17">
            <a:extLst>
              <a:ext uri="{FF2B5EF4-FFF2-40B4-BE49-F238E27FC236}">
                <a16:creationId xmlns:a16="http://schemas.microsoft.com/office/drawing/2014/main" id="{6F84846C-35A4-283F-99F3-7BA080108E04}"/>
              </a:ext>
            </a:extLst>
          </p:cNvPr>
          <p:cNvSpPr txBox="1"/>
          <p:nvPr/>
        </p:nvSpPr>
        <p:spPr>
          <a:xfrm>
            <a:off x="8132835" y="6055219"/>
            <a:ext cx="839310" cy="230832"/>
          </a:xfrm>
          <a:prstGeom prst="rect">
            <a:avLst/>
          </a:prstGeom>
          <a:solidFill>
            <a:srgbClr val="FFC000"/>
          </a:solidFill>
        </p:spPr>
        <p:txBody>
          <a:bodyPr wrap="square" rtlCol="0">
            <a:spAutoFit/>
          </a:bodyPr>
          <a:lstStyle/>
          <a:p>
            <a:pPr algn="ctr"/>
            <a:r>
              <a:rPr lang="es-419" sz="450">
                <a:solidFill>
                  <a:schemeClr val="bg1"/>
                </a:solidFill>
                <a:latin typeface="Arial" panose="020B0604020202020204" pitchFamily="34" charset="0"/>
                <a:ea typeface="Cascadia Code SemiBold" panose="020B0609020000020004" pitchFamily="49" charset="0"/>
                <a:cs typeface="Arial" panose="020B0604020202020204" pitchFamily="34" charset="0"/>
              </a:rPr>
              <a:t>https://cz.pinterest.com/pin/64598575894031755/</a:t>
            </a:r>
            <a:endParaRPr lang="es-MX" sz="450" dirty="0">
              <a:latin typeface="Arial" panose="020B0604020202020204" pitchFamily="34" charset="0"/>
              <a:cs typeface="Arial" panose="020B0604020202020204" pitchFamily="34" charset="0"/>
            </a:endParaRPr>
          </a:p>
        </p:txBody>
      </p:sp>
      <p:sp>
        <p:nvSpPr>
          <p:cNvPr id="19" name="CuadroTexto 18">
            <a:extLst>
              <a:ext uri="{FF2B5EF4-FFF2-40B4-BE49-F238E27FC236}">
                <a16:creationId xmlns:a16="http://schemas.microsoft.com/office/drawing/2014/main" id="{76775E01-3AB4-2798-13F5-2FFAC732F052}"/>
              </a:ext>
            </a:extLst>
          </p:cNvPr>
          <p:cNvSpPr txBox="1"/>
          <p:nvPr/>
        </p:nvSpPr>
        <p:spPr>
          <a:xfrm>
            <a:off x="6591974" y="4860792"/>
            <a:ext cx="2145699" cy="507831"/>
          </a:xfrm>
          <a:prstGeom prst="rect">
            <a:avLst/>
          </a:prstGeom>
          <a:noFill/>
        </p:spPr>
        <p:txBody>
          <a:bodyPr wrap="square" rtlCol="0">
            <a:spAutoFit/>
          </a:bodyPr>
          <a:lstStyle/>
          <a:p>
            <a:pPr algn="ctr"/>
            <a:r>
              <a:rPr lang="es-419" sz="1350" dirty="0">
                <a:solidFill>
                  <a:schemeClr val="tx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MANUEL PERTUZ PÉREZ</a:t>
            </a:r>
          </a:p>
          <a:p>
            <a:pPr algn="ctr"/>
            <a:r>
              <a:rPr lang="es-419" sz="1350" dirty="0">
                <a:solidFill>
                  <a:schemeClr val="tx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2977343</a:t>
            </a:r>
            <a:endParaRPr lang="es-MX" sz="1350" dirty="0">
              <a:solidFill>
                <a:schemeClr val="tx1">
                  <a:lumMod val="75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20" name="Rectángulo: esquinas redondeadas 19">
            <a:extLst>
              <a:ext uri="{FF2B5EF4-FFF2-40B4-BE49-F238E27FC236}">
                <a16:creationId xmlns:a16="http://schemas.microsoft.com/office/drawing/2014/main" id="{5BBB5FF6-408A-1B21-E212-84646267F5C3}"/>
              </a:ext>
            </a:extLst>
          </p:cNvPr>
          <p:cNvSpPr/>
          <p:nvPr/>
        </p:nvSpPr>
        <p:spPr>
          <a:xfrm rot="1200000">
            <a:off x="3738282" y="2971800"/>
            <a:ext cx="1667435" cy="914400"/>
          </a:xfrm>
          <a:prstGeom prst="roundRect">
            <a:avLst>
              <a:gd name="adj" fmla="val 10785"/>
            </a:avLst>
          </a:prstGeom>
          <a:solidFill>
            <a:schemeClr val="accent1">
              <a:alpha val="54000"/>
            </a:schemeClr>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b="1" dirty="0"/>
              <a:t>THANKS</a:t>
            </a:r>
            <a:endParaRPr lang="es-MX" b="1" dirty="0"/>
          </a:p>
        </p:txBody>
      </p:sp>
      <p:sp>
        <p:nvSpPr>
          <p:cNvPr id="25" name="Rectángulo: esquinas redondeadas 24">
            <a:extLst>
              <a:ext uri="{FF2B5EF4-FFF2-40B4-BE49-F238E27FC236}">
                <a16:creationId xmlns:a16="http://schemas.microsoft.com/office/drawing/2014/main" id="{BE8179FE-814B-5146-5D0F-D6D493B80EED}"/>
              </a:ext>
            </a:extLst>
          </p:cNvPr>
          <p:cNvSpPr/>
          <p:nvPr/>
        </p:nvSpPr>
        <p:spPr>
          <a:xfrm>
            <a:off x="187146" y="471768"/>
            <a:ext cx="2648672" cy="6138582"/>
          </a:xfrm>
          <a:prstGeom prst="roundRect">
            <a:avLst>
              <a:gd name="adj" fmla="val 3213"/>
            </a:avLst>
          </a:prstGeom>
          <a:noFill/>
          <a:ln w="38100">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MX" sz="1350" dirty="0"/>
          </a:p>
        </p:txBody>
      </p:sp>
      <p:sp>
        <p:nvSpPr>
          <p:cNvPr id="26" name="CuadroTexto 25">
            <a:extLst>
              <a:ext uri="{FF2B5EF4-FFF2-40B4-BE49-F238E27FC236}">
                <a16:creationId xmlns:a16="http://schemas.microsoft.com/office/drawing/2014/main" id="{F65A9033-AAB7-B9C9-6BDA-5C359AFA03E3}"/>
              </a:ext>
            </a:extLst>
          </p:cNvPr>
          <p:cNvSpPr txBox="1"/>
          <p:nvPr/>
        </p:nvSpPr>
        <p:spPr>
          <a:xfrm>
            <a:off x="409387" y="981635"/>
            <a:ext cx="2145699" cy="2400657"/>
          </a:xfrm>
          <a:prstGeom prst="rect">
            <a:avLst/>
          </a:prstGeom>
          <a:noFill/>
        </p:spPr>
        <p:txBody>
          <a:bodyPr wrap="square" rtlCol="0">
            <a:spAutoFit/>
          </a:bodyPr>
          <a:lstStyle/>
          <a:p>
            <a:pPr algn="ctr"/>
            <a:r>
              <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WHY ARE YOU STUDENT A.S.D.</a:t>
            </a: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		  New 				  technologies 		  have become a 		  basic and 			  essential 			  part of human life.</a:t>
            </a:r>
          </a:p>
          <a:p>
            <a:pPr algn="just"/>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Nowadays, all these advances force us to keep learning constantly, in order to be at the forefront and develop new skills.</a:t>
            </a:r>
            <a:endParaRPr lang="es-MX" sz="900" b="1" dirty="0"/>
          </a:p>
        </p:txBody>
      </p:sp>
      <p:pic>
        <p:nvPicPr>
          <p:cNvPr id="1028" name="Picture 4">
            <a:extLst>
              <a:ext uri="{FF2B5EF4-FFF2-40B4-BE49-F238E27FC236}">
                <a16:creationId xmlns:a16="http://schemas.microsoft.com/office/drawing/2014/main" id="{C6A883C8-D63B-6B72-6046-2C7DC2B12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586" y="1595783"/>
            <a:ext cx="982650" cy="823221"/>
          </a:xfrm>
          <a:prstGeom prst="rect">
            <a:avLst/>
          </a:prstGeom>
          <a:noFill/>
          <a:extLst>
            <a:ext uri="{909E8E84-426E-40DD-AFC4-6F175D3DCCD1}">
              <a14:hiddenFill xmlns:a14="http://schemas.microsoft.com/office/drawing/2010/main">
                <a:solidFill>
                  <a:srgbClr val="FFFFFF"/>
                </a:solidFill>
              </a14:hiddenFill>
            </a:ext>
          </a:extLst>
        </p:spPr>
      </p:pic>
      <p:sp>
        <p:nvSpPr>
          <p:cNvPr id="27" name="CuadroTexto 26">
            <a:extLst>
              <a:ext uri="{FF2B5EF4-FFF2-40B4-BE49-F238E27FC236}">
                <a16:creationId xmlns:a16="http://schemas.microsoft.com/office/drawing/2014/main" id="{F4E400B5-1248-3FB0-6DEF-A01026C38ADE}"/>
              </a:ext>
            </a:extLst>
          </p:cNvPr>
          <p:cNvSpPr txBox="1"/>
          <p:nvPr/>
        </p:nvSpPr>
        <p:spPr>
          <a:xfrm>
            <a:off x="433220" y="3672839"/>
            <a:ext cx="2145699" cy="2754600"/>
          </a:xfrm>
          <a:prstGeom prst="rect">
            <a:avLst/>
          </a:prstGeom>
          <a:noFill/>
        </p:spPr>
        <p:txBody>
          <a:bodyPr wrap="square" rtlCol="0">
            <a:spAutoFit/>
          </a:bodyPr>
          <a:lstStyle/>
          <a:p>
            <a:pPr algn="ctr"/>
            <a:r>
              <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WHAT IS THE IMPORTANCE OF THE PROGRAM.</a:t>
            </a: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I consider that in this program, the students will develop skills in the analysis of real-life situations in order to, through design and programming, find solutions that satisfy the needs of users in different aspects of daily life, such as health, education, transportation, environment, communication, entertainment, and others.</a:t>
            </a:r>
            <a:endParaRPr lang="es-MX" sz="900" b="1" dirty="0"/>
          </a:p>
        </p:txBody>
      </p:sp>
    </p:spTree>
    <p:extLst>
      <p:ext uri="{BB962C8B-B14F-4D97-AF65-F5344CB8AC3E}">
        <p14:creationId xmlns:p14="http://schemas.microsoft.com/office/powerpoint/2010/main" val="393015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F1BF-DC08-8BDA-D026-099A1E631A1E}"/>
            </a:ext>
          </a:extLst>
        </p:cNvPr>
        <p:cNvGrpSpPr/>
        <p:nvPr/>
      </p:nvGrpSpPr>
      <p:grpSpPr>
        <a:xfrm>
          <a:off x="0" y="0"/>
          <a:ext cx="0" cy="0"/>
          <a:chOff x="0" y="0"/>
          <a:chExt cx="0" cy="0"/>
        </a:xfrm>
      </p:grpSpPr>
      <p:sp>
        <p:nvSpPr>
          <p:cNvPr id="8" name="Flecha: arriba y abajo 7">
            <a:extLst>
              <a:ext uri="{FF2B5EF4-FFF2-40B4-BE49-F238E27FC236}">
                <a16:creationId xmlns:a16="http://schemas.microsoft.com/office/drawing/2014/main" id="{B0ACE055-8E27-C70A-8E5F-F73031B0C1A8}"/>
              </a:ext>
            </a:extLst>
          </p:cNvPr>
          <p:cNvSpPr/>
          <p:nvPr/>
        </p:nvSpPr>
        <p:spPr>
          <a:xfrm>
            <a:off x="3006309" y="981635"/>
            <a:ext cx="47065" cy="489473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9" name="Flecha: arriba y abajo 8">
            <a:extLst>
              <a:ext uri="{FF2B5EF4-FFF2-40B4-BE49-F238E27FC236}">
                <a16:creationId xmlns:a16="http://schemas.microsoft.com/office/drawing/2014/main" id="{C981AA51-F914-4A6E-48B1-5F71C9AA0D00}"/>
              </a:ext>
            </a:extLst>
          </p:cNvPr>
          <p:cNvSpPr/>
          <p:nvPr/>
        </p:nvSpPr>
        <p:spPr>
          <a:xfrm>
            <a:off x="6090625" y="981635"/>
            <a:ext cx="47065" cy="489473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sz="1350"/>
          </a:p>
        </p:txBody>
      </p:sp>
      <p:sp>
        <p:nvSpPr>
          <p:cNvPr id="3" name="Rectángulo: esquinas redondeadas 2">
            <a:extLst>
              <a:ext uri="{FF2B5EF4-FFF2-40B4-BE49-F238E27FC236}">
                <a16:creationId xmlns:a16="http://schemas.microsoft.com/office/drawing/2014/main" id="{A85B791D-7B95-5AFD-35F2-48680EFDC0A2}"/>
              </a:ext>
            </a:extLst>
          </p:cNvPr>
          <p:cNvSpPr/>
          <p:nvPr/>
        </p:nvSpPr>
        <p:spPr>
          <a:xfrm>
            <a:off x="154840" y="410136"/>
            <a:ext cx="2648672" cy="6138582"/>
          </a:xfrm>
          <a:prstGeom prst="roundRect">
            <a:avLst>
              <a:gd name="adj" fmla="val 3213"/>
            </a:avLst>
          </a:prstGeom>
          <a:noFill/>
          <a:ln w="38100">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MX" sz="1350" dirty="0"/>
          </a:p>
        </p:txBody>
      </p:sp>
      <p:sp>
        <p:nvSpPr>
          <p:cNvPr id="4" name="Rectángulo: esquinas redondeadas 3">
            <a:extLst>
              <a:ext uri="{FF2B5EF4-FFF2-40B4-BE49-F238E27FC236}">
                <a16:creationId xmlns:a16="http://schemas.microsoft.com/office/drawing/2014/main" id="{50C42672-15E7-9F12-2F77-6D3066044D54}"/>
              </a:ext>
            </a:extLst>
          </p:cNvPr>
          <p:cNvSpPr/>
          <p:nvPr/>
        </p:nvSpPr>
        <p:spPr>
          <a:xfrm>
            <a:off x="3239156" y="410136"/>
            <a:ext cx="2648672" cy="6138582"/>
          </a:xfrm>
          <a:prstGeom prst="roundRect">
            <a:avLst>
              <a:gd name="adj" fmla="val 3213"/>
            </a:avLst>
          </a:prstGeom>
          <a:noFill/>
          <a:ln w="38100">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MX" sz="1350" dirty="0"/>
          </a:p>
        </p:txBody>
      </p:sp>
      <p:sp>
        <p:nvSpPr>
          <p:cNvPr id="5" name="Rectángulo: esquinas redondeadas 4">
            <a:extLst>
              <a:ext uri="{FF2B5EF4-FFF2-40B4-BE49-F238E27FC236}">
                <a16:creationId xmlns:a16="http://schemas.microsoft.com/office/drawing/2014/main" id="{C906264A-5FE8-EE54-F9B8-0213D207B8B0}"/>
              </a:ext>
            </a:extLst>
          </p:cNvPr>
          <p:cNvSpPr/>
          <p:nvPr/>
        </p:nvSpPr>
        <p:spPr>
          <a:xfrm>
            <a:off x="6340487" y="410136"/>
            <a:ext cx="2648672" cy="6138582"/>
          </a:xfrm>
          <a:prstGeom prst="roundRect">
            <a:avLst>
              <a:gd name="adj" fmla="val 3213"/>
            </a:avLst>
          </a:prstGeom>
          <a:noFill/>
          <a:ln w="38100">
            <a:noFill/>
          </a:ln>
          <a:effectLst/>
          <a:scene3d>
            <a:camera prst="orthographicFront">
              <a:rot lat="0" lon="0" rev="0"/>
            </a:camera>
            <a:lightRig rig="chilly" dir="t">
              <a:rot lat="0" lon="0" rev="18480000"/>
            </a:lightRig>
          </a:scene3d>
          <a:sp3d prstMaterial="clear">
            <a:bevelT h="63500"/>
          </a:sp3d>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MX" sz="1350" dirty="0"/>
          </a:p>
        </p:txBody>
      </p:sp>
      <p:pic>
        <p:nvPicPr>
          <p:cNvPr id="21" name="Imagen 20">
            <a:extLst>
              <a:ext uri="{FF2B5EF4-FFF2-40B4-BE49-F238E27FC236}">
                <a16:creationId xmlns:a16="http://schemas.microsoft.com/office/drawing/2014/main" id="{6185EC6B-7628-84F7-9016-A840A8AA5FF5}"/>
              </a:ext>
            </a:extLst>
          </p:cNvPr>
          <p:cNvPicPr>
            <a:picLocks noChangeAspect="1"/>
          </p:cNvPicPr>
          <p:nvPr/>
        </p:nvPicPr>
        <p:blipFill>
          <a:blip r:embed="rId2"/>
          <a:srcRect l="24337" t="2431" r="26118" b="-2431"/>
          <a:stretch/>
        </p:blipFill>
        <p:spPr>
          <a:xfrm>
            <a:off x="427804" y="1140621"/>
            <a:ext cx="2078415" cy="1841126"/>
          </a:xfrm>
          <a:prstGeom prst="rect">
            <a:avLst/>
          </a:prstGeom>
        </p:spPr>
      </p:pic>
      <p:sp>
        <p:nvSpPr>
          <p:cNvPr id="23" name="CuadroTexto 22">
            <a:extLst>
              <a:ext uri="{FF2B5EF4-FFF2-40B4-BE49-F238E27FC236}">
                <a16:creationId xmlns:a16="http://schemas.microsoft.com/office/drawing/2014/main" id="{CD293438-63B0-E6C0-9F57-A046513063C9}"/>
              </a:ext>
            </a:extLst>
          </p:cNvPr>
          <p:cNvSpPr txBox="1"/>
          <p:nvPr/>
        </p:nvSpPr>
        <p:spPr>
          <a:xfrm>
            <a:off x="394161" y="3713353"/>
            <a:ext cx="2145699" cy="2262158"/>
          </a:xfrm>
          <a:prstGeom prst="rect">
            <a:avLst/>
          </a:prstGeom>
          <a:noFill/>
        </p:spPr>
        <p:txBody>
          <a:bodyPr wrap="square" rtlCol="0">
            <a:spAutoFit/>
          </a:bodyPr>
          <a:lstStyle/>
          <a:p>
            <a:pPr algn="ctr"/>
            <a:r>
              <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INTRODUCTION</a:t>
            </a: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Technology Analysis and Software Development, is an educational program offered by SENA, where the apprentice is educated in the process of designing and maintaining programs and applications, in the computer field, that tend to satisfy the needs of users, institutions and organizations.</a:t>
            </a:r>
            <a:endParaRPr lang="es-MX" sz="900" b="1" dirty="0"/>
          </a:p>
        </p:txBody>
      </p:sp>
      <p:sp>
        <p:nvSpPr>
          <p:cNvPr id="24" name="CuadroTexto 23">
            <a:extLst>
              <a:ext uri="{FF2B5EF4-FFF2-40B4-BE49-F238E27FC236}">
                <a16:creationId xmlns:a16="http://schemas.microsoft.com/office/drawing/2014/main" id="{EA9E72DE-283C-F708-0704-E18631E1005A}"/>
              </a:ext>
            </a:extLst>
          </p:cNvPr>
          <p:cNvSpPr txBox="1"/>
          <p:nvPr/>
        </p:nvSpPr>
        <p:spPr>
          <a:xfrm>
            <a:off x="879269" y="2838404"/>
            <a:ext cx="1199814" cy="184666"/>
          </a:xfrm>
          <a:prstGeom prst="rect">
            <a:avLst/>
          </a:prstGeom>
          <a:noFill/>
        </p:spPr>
        <p:txBody>
          <a:bodyPr wrap="square" rtlCol="0">
            <a:spAutoFit/>
          </a:bodyPr>
          <a:lstStyle/>
          <a:p>
            <a:r>
              <a:rPr lang="es-MX" sz="600" dirty="0">
                <a:solidFill>
                  <a:schemeClr val="bg1"/>
                </a:solidFill>
                <a:highlight>
                  <a:srgbClr val="FFFF00"/>
                </a:highlight>
              </a:rPr>
              <a:t>TOMADA DE: hostinger.es/</a:t>
            </a:r>
          </a:p>
        </p:txBody>
      </p:sp>
      <p:sp>
        <p:nvSpPr>
          <p:cNvPr id="6" name="CuadroTexto 5">
            <a:extLst>
              <a:ext uri="{FF2B5EF4-FFF2-40B4-BE49-F238E27FC236}">
                <a16:creationId xmlns:a16="http://schemas.microsoft.com/office/drawing/2014/main" id="{6EECE385-A4B4-7829-E781-6DF1CFE25DDC}"/>
              </a:ext>
            </a:extLst>
          </p:cNvPr>
          <p:cNvSpPr txBox="1"/>
          <p:nvPr/>
        </p:nvSpPr>
        <p:spPr>
          <a:xfrm>
            <a:off x="3490642" y="981635"/>
            <a:ext cx="2145699" cy="3662541"/>
          </a:xfrm>
          <a:prstGeom prst="rect">
            <a:avLst/>
          </a:prstGeom>
          <a:noFill/>
        </p:spPr>
        <p:txBody>
          <a:bodyPr wrap="square" rtlCol="0">
            <a:spAutoFit/>
          </a:bodyPr>
          <a:lstStyle/>
          <a:p>
            <a:pPr algn="ctr"/>
            <a:r>
              <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WHAT DO YOU LIKE THE MOST ABOUT THE PROGRAM</a:t>
            </a: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There are several reasons why I like the program, but some can be highlighted as :</a:t>
            </a:r>
          </a:p>
          <a:p>
            <a:pPr algn="just"/>
            <a:endPar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171450" indent="-171450" algn="just">
              <a:buFont typeface="Arial" panose="020B0604020202020204" pitchFamily="34" charset="0"/>
              <a:buChar char="•"/>
            </a:pPr>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Working independently and remotely.</a:t>
            </a:r>
          </a:p>
          <a:p>
            <a:pPr marL="171450" indent="-171450" algn="just">
              <a:buFont typeface="Arial" panose="020B0604020202020204" pitchFamily="34" charset="0"/>
              <a:buChar char="•"/>
            </a:pPr>
            <a:endPar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171450" indent="-171450" algn="just">
              <a:buFont typeface="Arial" panose="020B0604020202020204" pitchFamily="34" charset="0"/>
              <a:buChar char="•"/>
            </a:pPr>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The high labor demand in different roles.</a:t>
            </a:r>
          </a:p>
          <a:p>
            <a:pPr marL="171450" indent="-171450" algn="just">
              <a:buFont typeface="Arial" panose="020B0604020202020204" pitchFamily="34" charset="0"/>
              <a:buChar char="•"/>
            </a:pPr>
            <a:endPar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171450" indent="-171450" algn="just">
              <a:buFont typeface="Arial" panose="020B0604020202020204" pitchFamily="34" charset="0"/>
              <a:buChar char="•"/>
            </a:pPr>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Constant development of creativity.</a:t>
            </a:r>
          </a:p>
          <a:p>
            <a:pPr marL="171450" indent="-171450" algn="just">
              <a:buFont typeface="Arial" panose="020B0604020202020204" pitchFamily="34" charset="0"/>
              <a:buChar char="•"/>
            </a:pPr>
            <a:endPar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171450" indent="-171450" algn="just">
              <a:buFont typeface="Arial" panose="020B0604020202020204" pitchFamily="34" charset="0"/>
              <a:buChar char="•"/>
            </a:pPr>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And last but not least, the job offer with the possibility of remuneration in different currencies.</a:t>
            </a:r>
            <a:endParaRPr lang="es-MX" sz="900" b="1" dirty="0"/>
          </a:p>
        </p:txBody>
      </p:sp>
      <p:pic>
        <p:nvPicPr>
          <p:cNvPr id="7" name="Imagen 6">
            <a:extLst>
              <a:ext uri="{FF2B5EF4-FFF2-40B4-BE49-F238E27FC236}">
                <a16:creationId xmlns:a16="http://schemas.microsoft.com/office/drawing/2014/main" id="{C103DF7F-88F5-752D-F4DF-BC2526A135FB}"/>
              </a:ext>
            </a:extLst>
          </p:cNvPr>
          <p:cNvPicPr>
            <a:picLocks noChangeAspect="1"/>
          </p:cNvPicPr>
          <p:nvPr/>
        </p:nvPicPr>
        <p:blipFill>
          <a:blip r:embed="rId3"/>
          <a:stretch>
            <a:fillRect/>
          </a:stretch>
        </p:blipFill>
        <p:spPr>
          <a:xfrm>
            <a:off x="3468770" y="4644176"/>
            <a:ext cx="2145699" cy="1337486"/>
          </a:xfrm>
          <a:prstGeom prst="rect">
            <a:avLst/>
          </a:prstGeom>
        </p:spPr>
      </p:pic>
      <p:sp>
        <p:nvSpPr>
          <p:cNvPr id="11" name="CuadroTexto 10">
            <a:extLst>
              <a:ext uri="{FF2B5EF4-FFF2-40B4-BE49-F238E27FC236}">
                <a16:creationId xmlns:a16="http://schemas.microsoft.com/office/drawing/2014/main" id="{6822092C-B8A5-5557-02F6-7DE011EDAC5E}"/>
              </a:ext>
            </a:extLst>
          </p:cNvPr>
          <p:cNvSpPr txBox="1"/>
          <p:nvPr/>
        </p:nvSpPr>
        <p:spPr>
          <a:xfrm>
            <a:off x="6590349" y="3005467"/>
            <a:ext cx="2145699" cy="2970044"/>
          </a:xfrm>
          <a:prstGeom prst="rect">
            <a:avLst/>
          </a:prstGeom>
          <a:noFill/>
        </p:spPr>
        <p:txBody>
          <a:bodyPr wrap="square" rtlCol="0">
            <a:spAutoFit/>
          </a:bodyPr>
          <a:lstStyle/>
          <a:p>
            <a:pPr algn="ctr"/>
            <a:r>
              <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WHY WOULD YOU RECOMMENDED THE PROGRAM</a:t>
            </a: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ctr"/>
            <a:endParaRPr lang="en-US" sz="14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US" sz="900" b="1"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The Technology in Software Analysis and Development program offered by SENA is a comprehensive training program that helps to develop individuals with the ability to integrate technologies, pose and solve problems, thereby developing skills that, from the beginning of their training, can become the spearhead of personal and professional life projects.</a:t>
            </a:r>
            <a:endParaRPr lang="es-MX" sz="900" b="1" dirty="0"/>
          </a:p>
        </p:txBody>
      </p:sp>
      <p:pic>
        <p:nvPicPr>
          <p:cNvPr id="20" name="Imagen 19">
            <a:extLst>
              <a:ext uri="{FF2B5EF4-FFF2-40B4-BE49-F238E27FC236}">
                <a16:creationId xmlns:a16="http://schemas.microsoft.com/office/drawing/2014/main" id="{045401AB-C084-89C5-28CD-F445361005AD}"/>
              </a:ext>
            </a:extLst>
          </p:cNvPr>
          <p:cNvPicPr>
            <a:picLocks noChangeAspect="1"/>
          </p:cNvPicPr>
          <p:nvPr/>
        </p:nvPicPr>
        <p:blipFill>
          <a:blip r:embed="rId4"/>
          <a:stretch>
            <a:fillRect/>
          </a:stretch>
        </p:blipFill>
        <p:spPr>
          <a:xfrm>
            <a:off x="6614825" y="1140621"/>
            <a:ext cx="2096745" cy="1697783"/>
          </a:xfrm>
          <a:prstGeom prst="rect">
            <a:avLst/>
          </a:prstGeom>
        </p:spPr>
      </p:pic>
      <p:sp>
        <p:nvSpPr>
          <p:cNvPr id="22" name="CuadroTexto 21">
            <a:extLst>
              <a:ext uri="{FF2B5EF4-FFF2-40B4-BE49-F238E27FC236}">
                <a16:creationId xmlns:a16="http://schemas.microsoft.com/office/drawing/2014/main" id="{446E8F4C-06BD-5BC3-03C7-CEAC067E6A29}"/>
              </a:ext>
            </a:extLst>
          </p:cNvPr>
          <p:cNvSpPr txBox="1"/>
          <p:nvPr/>
        </p:nvSpPr>
        <p:spPr>
          <a:xfrm>
            <a:off x="7084160" y="2720572"/>
            <a:ext cx="1158074" cy="184666"/>
          </a:xfrm>
          <a:prstGeom prst="rect">
            <a:avLst/>
          </a:prstGeom>
          <a:solidFill>
            <a:srgbClr val="FFC000"/>
          </a:solidFill>
        </p:spPr>
        <p:txBody>
          <a:bodyPr wrap="square" rtlCol="0">
            <a:spAutoFit/>
          </a:bodyPr>
          <a:lstStyle/>
          <a:p>
            <a:r>
              <a:rPr lang="es-MX" sz="600" dirty="0">
                <a:solidFill>
                  <a:schemeClr val="bg1"/>
                </a:solidFill>
                <a:latin typeface="Arial" panose="020B0604020202020204" pitchFamily="34" charset="0"/>
                <a:cs typeface="Arial" panose="020B0604020202020204" pitchFamily="34" charset="0"/>
              </a:rPr>
              <a:t>Tomado de: starkcloud.com</a:t>
            </a:r>
          </a:p>
        </p:txBody>
      </p:sp>
      <p:sp>
        <p:nvSpPr>
          <p:cNvPr id="25" name="CuadroTexto 24">
            <a:extLst>
              <a:ext uri="{FF2B5EF4-FFF2-40B4-BE49-F238E27FC236}">
                <a16:creationId xmlns:a16="http://schemas.microsoft.com/office/drawing/2014/main" id="{D8949D02-2C2D-D362-0D1E-0B3E8FC3CEA4}"/>
              </a:ext>
            </a:extLst>
          </p:cNvPr>
          <p:cNvSpPr txBox="1"/>
          <p:nvPr/>
        </p:nvSpPr>
        <p:spPr>
          <a:xfrm>
            <a:off x="3801463" y="5883178"/>
            <a:ext cx="1524055" cy="184666"/>
          </a:xfrm>
          <a:prstGeom prst="rect">
            <a:avLst/>
          </a:prstGeom>
          <a:solidFill>
            <a:srgbClr val="FFC000"/>
          </a:solidFill>
        </p:spPr>
        <p:txBody>
          <a:bodyPr wrap="square" rtlCol="0">
            <a:spAutoFit/>
          </a:bodyPr>
          <a:lstStyle/>
          <a:p>
            <a:r>
              <a:rPr lang="es-MX" sz="600" dirty="0">
                <a:solidFill>
                  <a:schemeClr val="bg1"/>
                </a:solidFill>
                <a:latin typeface="Arial" panose="020B0604020202020204" pitchFamily="34" charset="0"/>
                <a:cs typeface="Arial" panose="020B0604020202020204" pitchFamily="34" charset="0"/>
              </a:rPr>
              <a:t>Tomado de: micarrerauniversitaria.com</a:t>
            </a:r>
          </a:p>
        </p:txBody>
      </p:sp>
    </p:spTree>
    <p:extLst>
      <p:ext uri="{BB962C8B-B14F-4D97-AF65-F5344CB8AC3E}">
        <p14:creationId xmlns:p14="http://schemas.microsoft.com/office/powerpoint/2010/main" val="600667389"/>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180</TotalTime>
  <Words>353</Words>
  <Application>Microsoft Office PowerPoint</Application>
  <PresentationFormat>Carta (216 x 279 mm)</PresentationFormat>
  <Paragraphs>38</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Cascadia Code SemiBold</vt:lpstr>
      <vt:lpstr>Century Gothic</vt:lpstr>
      <vt:lpstr>Wingdings 3</vt:lpstr>
      <vt:lpstr>Sector</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MP3syst</dc:creator>
  <cp:lastModifiedBy>MP3syst</cp:lastModifiedBy>
  <cp:revision>3</cp:revision>
  <dcterms:created xsi:type="dcterms:W3CDTF">2024-09-02T19:34:17Z</dcterms:created>
  <dcterms:modified xsi:type="dcterms:W3CDTF">2024-09-02T22:34:46Z</dcterms:modified>
</cp:coreProperties>
</file>