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2" r:id="rId7"/>
    <p:sldId id="263" r:id="rId8"/>
    <p:sldId id="261" r:id="rId9"/>
    <p:sldId id="260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E39656C9-F937-4DDB-BCF9-B1F39906183B}">
          <p14:sldIdLst>
            <p14:sldId id="256"/>
          </p14:sldIdLst>
        </p14:section>
        <p14:section name="1" id="{1CF41461-4A48-4BE0-AEB3-6821116FD58A}">
          <p14:sldIdLst>
            <p14:sldId id="267"/>
            <p14:sldId id="257"/>
            <p14:sldId id="258"/>
            <p14:sldId id="259"/>
            <p14:sldId id="262"/>
            <p14:sldId id="263"/>
            <p14:sldId id="261"/>
            <p14:sldId id="260"/>
            <p14:sldId id="265"/>
            <p14:sldId id="266"/>
            <p14:sldId id="264"/>
          </p14:sldIdLst>
        </p14:section>
        <p14:section name="Second" id="{673C7FE0-EC99-40E1-A62F-9EFC95F516F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51" d="100"/>
          <a:sy n="51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hrome%20Downloads\multiTimelin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 smtClean="0"/>
              <a:t>Search</a:t>
            </a:r>
            <a:r>
              <a:rPr lang="en-US" altLang="zh-CN" sz="1800" baseline="0" dirty="0" smtClean="0"/>
              <a:t> interest for 3 different keywords over time</a:t>
            </a:r>
            <a:endParaRPr lang="zh-CN" altLang="en-US" sz="1800" dirty="0"/>
          </a:p>
        </c:rich>
      </c:tx>
      <c:layout>
        <c:manualLayout>
          <c:xMode val="edge"/>
          <c:yMode val="edge"/>
          <c:x val="0.2385978627888265"/>
          <c:y val="4.7169811320754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0121330760086246E-2"/>
          <c:y val="1.9088050314465411E-2"/>
          <c:w val="0.95040102664046899"/>
          <c:h val="0.79523077304016243"/>
        </c:manualLayout>
      </c:layout>
      <c:lineChart>
        <c:grouping val="standard"/>
        <c:varyColors val="0"/>
        <c:ser>
          <c:idx val="0"/>
          <c:order val="0"/>
          <c:tx>
            <c:strRef>
              <c:f>multiTimeline!$B$3</c:f>
              <c:strCache>
                <c:ptCount val="1"/>
                <c:pt idx="0">
                  <c:v>impeachment: (Worldwide)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multiTimeline!$A$4:$A$56</c:f>
              <c:numCache>
                <c:formatCode>m/d/yyyy</c:formatCode>
                <c:ptCount val="53"/>
                <c:pt idx="0">
                  <c:v>43457</c:v>
                </c:pt>
                <c:pt idx="1">
                  <c:v>43464</c:v>
                </c:pt>
                <c:pt idx="2">
                  <c:v>43471</c:v>
                </c:pt>
                <c:pt idx="3">
                  <c:v>43478</c:v>
                </c:pt>
                <c:pt idx="4">
                  <c:v>43485</c:v>
                </c:pt>
                <c:pt idx="5">
                  <c:v>43492</c:v>
                </c:pt>
                <c:pt idx="6">
                  <c:v>43499</c:v>
                </c:pt>
                <c:pt idx="7">
                  <c:v>43506</c:v>
                </c:pt>
                <c:pt idx="8">
                  <c:v>43513</c:v>
                </c:pt>
                <c:pt idx="9">
                  <c:v>43520</c:v>
                </c:pt>
                <c:pt idx="10">
                  <c:v>43527</c:v>
                </c:pt>
                <c:pt idx="11">
                  <c:v>43534</c:v>
                </c:pt>
                <c:pt idx="12">
                  <c:v>43541</c:v>
                </c:pt>
                <c:pt idx="13">
                  <c:v>43548</c:v>
                </c:pt>
                <c:pt idx="14">
                  <c:v>43555</c:v>
                </c:pt>
                <c:pt idx="15">
                  <c:v>43562</c:v>
                </c:pt>
                <c:pt idx="16">
                  <c:v>43569</c:v>
                </c:pt>
                <c:pt idx="17">
                  <c:v>43576</c:v>
                </c:pt>
                <c:pt idx="18">
                  <c:v>43583</c:v>
                </c:pt>
                <c:pt idx="19">
                  <c:v>43590</c:v>
                </c:pt>
                <c:pt idx="20">
                  <c:v>43597</c:v>
                </c:pt>
                <c:pt idx="21">
                  <c:v>43604</c:v>
                </c:pt>
                <c:pt idx="22">
                  <c:v>43611</c:v>
                </c:pt>
                <c:pt idx="23">
                  <c:v>43618</c:v>
                </c:pt>
                <c:pt idx="24">
                  <c:v>43625</c:v>
                </c:pt>
                <c:pt idx="25">
                  <c:v>43632</c:v>
                </c:pt>
                <c:pt idx="26">
                  <c:v>43639</c:v>
                </c:pt>
                <c:pt idx="27">
                  <c:v>43646</c:v>
                </c:pt>
                <c:pt idx="28">
                  <c:v>43653</c:v>
                </c:pt>
                <c:pt idx="29">
                  <c:v>43660</c:v>
                </c:pt>
                <c:pt idx="30">
                  <c:v>43667</c:v>
                </c:pt>
                <c:pt idx="31">
                  <c:v>43674</c:v>
                </c:pt>
                <c:pt idx="32">
                  <c:v>43681</c:v>
                </c:pt>
                <c:pt idx="33">
                  <c:v>43688</c:v>
                </c:pt>
                <c:pt idx="34">
                  <c:v>43695</c:v>
                </c:pt>
                <c:pt idx="35">
                  <c:v>43702</c:v>
                </c:pt>
                <c:pt idx="36">
                  <c:v>43709</c:v>
                </c:pt>
                <c:pt idx="37">
                  <c:v>43716</c:v>
                </c:pt>
                <c:pt idx="38">
                  <c:v>43723</c:v>
                </c:pt>
                <c:pt idx="39">
                  <c:v>43730</c:v>
                </c:pt>
                <c:pt idx="40">
                  <c:v>43737</c:v>
                </c:pt>
                <c:pt idx="41">
                  <c:v>43744</c:v>
                </c:pt>
                <c:pt idx="42">
                  <c:v>43751</c:v>
                </c:pt>
                <c:pt idx="43">
                  <c:v>43758</c:v>
                </c:pt>
                <c:pt idx="44">
                  <c:v>43765</c:v>
                </c:pt>
                <c:pt idx="45">
                  <c:v>43772</c:v>
                </c:pt>
                <c:pt idx="46">
                  <c:v>43779</c:v>
                </c:pt>
                <c:pt idx="47">
                  <c:v>43786</c:v>
                </c:pt>
                <c:pt idx="48">
                  <c:v>43793</c:v>
                </c:pt>
                <c:pt idx="49">
                  <c:v>43800</c:v>
                </c:pt>
                <c:pt idx="50">
                  <c:v>43807</c:v>
                </c:pt>
                <c:pt idx="51">
                  <c:v>43814</c:v>
                </c:pt>
              </c:numCache>
            </c:numRef>
          </c:cat>
          <c:val>
            <c:numRef>
              <c:f>multiTimeline!$B$4:$B$56</c:f>
              <c:numCache>
                <c:formatCode>General</c:formatCode>
                <c:ptCount val="53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33</c:v>
                </c:pt>
                <c:pt idx="40">
                  <c:v>16</c:v>
                </c:pt>
                <c:pt idx="41">
                  <c:v>11</c:v>
                </c:pt>
                <c:pt idx="42">
                  <c:v>8</c:v>
                </c:pt>
                <c:pt idx="43">
                  <c:v>8</c:v>
                </c:pt>
                <c:pt idx="44">
                  <c:v>15</c:v>
                </c:pt>
                <c:pt idx="45">
                  <c:v>8</c:v>
                </c:pt>
                <c:pt idx="46">
                  <c:v>33</c:v>
                </c:pt>
                <c:pt idx="47">
                  <c:v>38</c:v>
                </c:pt>
                <c:pt idx="48">
                  <c:v>9</c:v>
                </c:pt>
                <c:pt idx="49">
                  <c:v>17</c:v>
                </c:pt>
                <c:pt idx="50">
                  <c:v>30</c:v>
                </c:pt>
                <c:pt idx="51">
                  <c:v>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multiTimeline!$C$3</c:f>
              <c:strCache>
                <c:ptCount val="1"/>
                <c:pt idx="0">
                  <c:v>Frozen 2: (Worldwide)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multiTimeline!$A$4:$A$56</c:f>
              <c:numCache>
                <c:formatCode>m/d/yyyy</c:formatCode>
                <c:ptCount val="53"/>
                <c:pt idx="0">
                  <c:v>43457</c:v>
                </c:pt>
                <c:pt idx="1">
                  <c:v>43464</c:v>
                </c:pt>
                <c:pt idx="2">
                  <c:v>43471</c:v>
                </c:pt>
                <c:pt idx="3">
                  <c:v>43478</c:v>
                </c:pt>
                <c:pt idx="4">
                  <c:v>43485</c:v>
                </c:pt>
                <c:pt idx="5">
                  <c:v>43492</c:v>
                </c:pt>
                <c:pt idx="6">
                  <c:v>43499</c:v>
                </c:pt>
                <c:pt idx="7">
                  <c:v>43506</c:v>
                </c:pt>
                <c:pt idx="8">
                  <c:v>43513</c:v>
                </c:pt>
                <c:pt idx="9">
                  <c:v>43520</c:v>
                </c:pt>
                <c:pt idx="10">
                  <c:v>43527</c:v>
                </c:pt>
                <c:pt idx="11">
                  <c:v>43534</c:v>
                </c:pt>
                <c:pt idx="12">
                  <c:v>43541</c:v>
                </c:pt>
                <c:pt idx="13">
                  <c:v>43548</c:v>
                </c:pt>
                <c:pt idx="14">
                  <c:v>43555</c:v>
                </c:pt>
                <c:pt idx="15">
                  <c:v>43562</c:v>
                </c:pt>
                <c:pt idx="16">
                  <c:v>43569</c:v>
                </c:pt>
                <c:pt idx="17">
                  <c:v>43576</c:v>
                </c:pt>
                <c:pt idx="18">
                  <c:v>43583</c:v>
                </c:pt>
                <c:pt idx="19">
                  <c:v>43590</c:v>
                </c:pt>
                <c:pt idx="20">
                  <c:v>43597</c:v>
                </c:pt>
                <c:pt idx="21">
                  <c:v>43604</c:v>
                </c:pt>
                <c:pt idx="22">
                  <c:v>43611</c:v>
                </c:pt>
                <c:pt idx="23">
                  <c:v>43618</c:v>
                </c:pt>
                <c:pt idx="24">
                  <c:v>43625</c:v>
                </c:pt>
                <c:pt idx="25">
                  <c:v>43632</c:v>
                </c:pt>
                <c:pt idx="26">
                  <c:v>43639</c:v>
                </c:pt>
                <c:pt idx="27">
                  <c:v>43646</c:v>
                </c:pt>
                <c:pt idx="28">
                  <c:v>43653</c:v>
                </c:pt>
                <c:pt idx="29">
                  <c:v>43660</c:v>
                </c:pt>
                <c:pt idx="30">
                  <c:v>43667</c:v>
                </c:pt>
                <c:pt idx="31">
                  <c:v>43674</c:v>
                </c:pt>
                <c:pt idx="32">
                  <c:v>43681</c:v>
                </c:pt>
                <c:pt idx="33">
                  <c:v>43688</c:v>
                </c:pt>
                <c:pt idx="34">
                  <c:v>43695</c:v>
                </c:pt>
                <c:pt idx="35">
                  <c:v>43702</c:v>
                </c:pt>
                <c:pt idx="36">
                  <c:v>43709</c:v>
                </c:pt>
                <c:pt idx="37">
                  <c:v>43716</c:v>
                </c:pt>
                <c:pt idx="38">
                  <c:v>43723</c:v>
                </c:pt>
                <c:pt idx="39">
                  <c:v>43730</c:v>
                </c:pt>
                <c:pt idx="40">
                  <c:v>43737</c:v>
                </c:pt>
                <c:pt idx="41">
                  <c:v>43744</c:v>
                </c:pt>
                <c:pt idx="42">
                  <c:v>43751</c:v>
                </c:pt>
                <c:pt idx="43">
                  <c:v>43758</c:v>
                </c:pt>
                <c:pt idx="44">
                  <c:v>43765</c:v>
                </c:pt>
                <c:pt idx="45">
                  <c:v>43772</c:v>
                </c:pt>
                <c:pt idx="46">
                  <c:v>43779</c:v>
                </c:pt>
                <c:pt idx="47">
                  <c:v>43786</c:v>
                </c:pt>
                <c:pt idx="48">
                  <c:v>43793</c:v>
                </c:pt>
                <c:pt idx="49">
                  <c:v>43800</c:v>
                </c:pt>
                <c:pt idx="50">
                  <c:v>43807</c:v>
                </c:pt>
                <c:pt idx="51">
                  <c:v>43814</c:v>
                </c:pt>
              </c:numCache>
            </c:numRef>
          </c:cat>
          <c:val>
            <c:numRef>
              <c:f>multiTimeline!$C$4:$C$56</c:f>
              <c:numCache>
                <c:formatCode>General</c:formatCode>
                <c:ptCount val="53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14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7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7</c:v>
                </c:pt>
                <c:pt idx="40">
                  <c:v>7</c:v>
                </c:pt>
                <c:pt idx="41">
                  <c:v>6</c:v>
                </c:pt>
                <c:pt idx="42">
                  <c:v>7</c:v>
                </c:pt>
                <c:pt idx="43">
                  <c:v>8</c:v>
                </c:pt>
                <c:pt idx="44">
                  <c:v>10</c:v>
                </c:pt>
                <c:pt idx="45">
                  <c:v>17</c:v>
                </c:pt>
                <c:pt idx="46">
                  <c:v>23</c:v>
                </c:pt>
                <c:pt idx="47">
                  <c:v>70</c:v>
                </c:pt>
                <c:pt idx="48">
                  <c:v>100</c:v>
                </c:pt>
                <c:pt idx="49">
                  <c:v>67</c:v>
                </c:pt>
                <c:pt idx="50">
                  <c:v>47</c:v>
                </c:pt>
                <c:pt idx="51">
                  <c:v>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multiTimeline!$D$3</c:f>
              <c:strCache>
                <c:ptCount val="1"/>
                <c:pt idx="0">
                  <c:v>Singles day: (Worldwide)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multiTimeline!$A$4:$A$56</c:f>
              <c:numCache>
                <c:formatCode>m/d/yyyy</c:formatCode>
                <c:ptCount val="53"/>
                <c:pt idx="0">
                  <c:v>43457</c:v>
                </c:pt>
                <c:pt idx="1">
                  <c:v>43464</c:v>
                </c:pt>
                <c:pt idx="2">
                  <c:v>43471</c:v>
                </c:pt>
                <c:pt idx="3">
                  <c:v>43478</c:v>
                </c:pt>
                <c:pt idx="4">
                  <c:v>43485</c:v>
                </c:pt>
                <c:pt idx="5">
                  <c:v>43492</c:v>
                </c:pt>
                <c:pt idx="6">
                  <c:v>43499</c:v>
                </c:pt>
                <c:pt idx="7">
                  <c:v>43506</c:v>
                </c:pt>
                <c:pt idx="8">
                  <c:v>43513</c:v>
                </c:pt>
                <c:pt idx="9">
                  <c:v>43520</c:v>
                </c:pt>
                <c:pt idx="10">
                  <c:v>43527</c:v>
                </c:pt>
                <c:pt idx="11">
                  <c:v>43534</c:v>
                </c:pt>
                <c:pt idx="12">
                  <c:v>43541</c:v>
                </c:pt>
                <c:pt idx="13">
                  <c:v>43548</c:v>
                </c:pt>
                <c:pt idx="14">
                  <c:v>43555</c:v>
                </c:pt>
                <c:pt idx="15">
                  <c:v>43562</c:v>
                </c:pt>
                <c:pt idx="16">
                  <c:v>43569</c:v>
                </c:pt>
                <c:pt idx="17">
                  <c:v>43576</c:v>
                </c:pt>
                <c:pt idx="18">
                  <c:v>43583</c:v>
                </c:pt>
                <c:pt idx="19">
                  <c:v>43590</c:v>
                </c:pt>
                <c:pt idx="20">
                  <c:v>43597</c:v>
                </c:pt>
                <c:pt idx="21">
                  <c:v>43604</c:v>
                </c:pt>
                <c:pt idx="22">
                  <c:v>43611</c:v>
                </c:pt>
                <c:pt idx="23">
                  <c:v>43618</c:v>
                </c:pt>
                <c:pt idx="24">
                  <c:v>43625</c:v>
                </c:pt>
                <c:pt idx="25">
                  <c:v>43632</c:v>
                </c:pt>
                <c:pt idx="26">
                  <c:v>43639</c:v>
                </c:pt>
                <c:pt idx="27">
                  <c:v>43646</c:v>
                </c:pt>
                <c:pt idx="28">
                  <c:v>43653</c:v>
                </c:pt>
                <c:pt idx="29">
                  <c:v>43660</c:v>
                </c:pt>
                <c:pt idx="30">
                  <c:v>43667</c:v>
                </c:pt>
                <c:pt idx="31">
                  <c:v>43674</c:v>
                </c:pt>
                <c:pt idx="32">
                  <c:v>43681</c:v>
                </c:pt>
                <c:pt idx="33">
                  <c:v>43688</c:v>
                </c:pt>
                <c:pt idx="34">
                  <c:v>43695</c:v>
                </c:pt>
                <c:pt idx="35">
                  <c:v>43702</c:v>
                </c:pt>
                <c:pt idx="36">
                  <c:v>43709</c:v>
                </c:pt>
                <c:pt idx="37">
                  <c:v>43716</c:v>
                </c:pt>
                <c:pt idx="38">
                  <c:v>43723</c:v>
                </c:pt>
                <c:pt idx="39">
                  <c:v>43730</c:v>
                </c:pt>
                <c:pt idx="40">
                  <c:v>43737</c:v>
                </c:pt>
                <c:pt idx="41">
                  <c:v>43744</c:v>
                </c:pt>
                <c:pt idx="42">
                  <c:v>43751</c:v>
                </c:pt>
                <c:pt idx="43">
                  <c:v>43758</c:v>
                </c:pt>
                <c:pt idx="44">
                  <c:v>43765</c:v>
                </c:pt>
                <c:pt idx="45">
                  <c:v>43772</c:v>
                </c:pt>
                <c:pt idx="46">
                  <c:v>43779</c:v>
                </c:pt>
                <c:pt idx="47">
                  <c:v>43786</c:v>
                </c:pt>
                <c:pt idx="48">
                  <c:v>43793</c:v>
                </c:pt>
                <c:pt idx="49">
                  <c:v>43800</c:v>
                </c:pt>
                <c:pt idx="50">
                  <c:v>43807</c:v>
                </c:pt>
                <c:pt idx="51">
                  <c:v>43814</c:v>
                </c:pt>
              </c:numCache>
            </c:numRef>
          </c:cat>
          <c:val>
            <c:numRef>
              <c:f>multiTimeline!$D$4:$D$56</c:f>
              <c:numCache>
                <c:formatCode>General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7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94296"/>
        <c:axId val="148794680"/>
      </c:lineChart>
      <c:dateAx>
        <c:axId val="14879429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794680"/>
        <c:crosses val="autoZero"/>
        <c:auto val="1"/>
        <c:lblOffset val="100"/>
        <c:baseTimeUnit val="days"/>
      </c:dateAx>
      <c:valAx>
        <c:axId val="148794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79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Alibaba</a:t>
            </a:r>
            <a:r>
              <a:rPr lang="en-US" altLang="zh-CN" baseline="0" dirty="0" smtClean="0"/>
              <a:t> singles’ day sales</a:t>
            </a:r>
            <a:endParaRPr lang="zh-CN" dirty="0"/>
          </a:p>
        </c:rich>
      </c:tx>
      <c:layout>
        <c:manualLayout>
          <c:xMode val="edge"/>
          <c:yMode val="edge"/>
          <c:x val="0.16718673265599221"/>
          <c:y val="2.5282518457358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4">
                <a:shade val="4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2009-2019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2009-2019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2009-2019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5.2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2009-2019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19.100000000000001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4">
                <a:shade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2009-2019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2009-2019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57.1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4">
                <a:tint val="8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2009-2019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91.2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2009-2019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120.7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2009-2019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168.2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2009-2019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213.5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4">
                <a:tint val="4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2009-2019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268.39999999999998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55559416"/>
        <c:axId val="255559808"/>
      </c:barChart>
      <c:catAx>
        <c:axId val="255559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5559808"/>
        <c:crosses val="autoZero"/>
        <c:auto val="1"/>
        <c:lblAlgn val="ctr"/>
        <c:lblOffset val="100"/>
        <c:noMultiLvlLbl val="0"/>
      </c:catAx>
      <c:valAx>
        <c:axId val="255559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5559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med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explore?q=impeachment,%2Fg%2F11btxgryx0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reuters.com/SINGLES-DAY-ALIBABA/0100B30E24T/index.html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atlantic.com/technology/archive/2013/02/why-does-privacy-matter-one-scholars-answer/273521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akeout.google.co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yactivity.google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atlantic.com/technology/archive/2013/02/why-does-privacy-matter-one-scholars-answer/273521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901148"/>
            <a:ext cx="7527235" cy="1593546"/>
          </a:xfrm>
        </p:spPr>
        <p:txBody>
          <a:bodyPr/>
          <a:lstStyle/>
          <a:p>
            <a:r>
              <a:rPr lang="en-US" altLang="zh-CN" dirty="0" smtClean="0"/>
              <a:t>Privacy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3017852"/>
            <a:ext cx="8825658" cy="27179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Prat one by </a:t>
            </a:r>
            <a:r>
              <a:rPr lang="en-US" altLang="zh-CN" i="1" dirty="0"/>
              <a:t>Xiaobao</a:t>
            </a:r>
            <a:r>
              <a:rPr lang="en-US" altLang="zh-CN" dirty="0"/>
              <a:t> : </a:t>
            </a:r>
            <a:r>
              <a:rPr lang="en-US" altLang="zh-CN" b="1" dirty="0" smtClean="0"/>
              <a:t>privacy &amp; Data </a:t>
            </a:r>
            <a:endParaRPr lang="en-US" altLang="zh-CN" b="1" dirty="0" smtClean="0"/>
          </a:p>
          <a:p>
            <a:r>
              <a:rPr lang="en-US" altLang="zh-CN" dirty="0" smtClean="0"/>
              <a:t>Part two by</a:t>
            </a:r>
          </a:p>
          <a:p>
            <a:r>
              <a:rPr lang="en-US" altLang="zh-CN" dirty="0" smtClean="0"/>
              <a:t>Part three by</a:t>
            </a:r>
          </a:p>
          <a:p>
            <a:r>
              <a:rPr lang="en-US" altLang="zh-CN" dirty="0" smtClean="0"/>
              <a:t>Part four by</a:t>
            </a:r>
          </a:p>
        </p:txBody>
      </p:sp>
    </p:spTree>
    <p:extLst>
      <p:ext uri="{BB962C8B-B14F-4D97-AF65-F5344CB8AC3E}">
        <p14:creationId xmlns:p14="http://schemas.microsoft.com/office/powerpoint/2010/main" val="389338302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5964" y="2766027"/>
            <a:ext cx="10196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With so much data in hand, assisted by smarter and smarter AI, </a:t>
            </a:r>
            <a:r>
              <a:rPr lang="en-US" altLang="zh-C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nothing is impossible.</a:t>
            </a:r>
          </a:p>
        </p:txBody>
      </p:sp>
    </p:spTree>
    <p:extLst>
      <p:ext uri="{BB962C8B-B14F-4D97-AF65-F5344CB8AC3E}">
        <p14:creationId xmlns:p14="http://schemas.microsoft.com/office/powerpoint/2010/main" val="202777976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7735" y="1156644"/>
            <a:ext cx="1122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By tracking your search history, search engines know what you like 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more than you do. </a:t>
            </a:r>
            <a:r>
              <a:rPr lang="en-US" altLang="zh-CN" sz="2400" dirty="0"/>
              <a:t>And they are constantly recording your everyday life.</a:t>
            </a:r>
            <a:endParaRPr lang="en-US" altLang="zh-CN" sz="2400" i="1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248861"/>
              </p:ext>
            </p:extLst>
          </p:nvPr>
        </p:nvGraphicFramePr>
        <p:xfrm>
          <a:off x="609599" y="2306782"/>
          <a:ext cx="10432474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圆角矩形 4"/>
          <p:cNvSpPr/>
          <p:nvPr/>
        </p:nvSpPr>
        <p:spPr>
          <a:xfrm>
            <a:off x="7176654" y="6248399"/>
            <a:ext cx="4613563" cy="42949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from </a:t>
            </a:r>
            <a:r>
              <a:rPr lang="en-US" altLang="zh-CN" dirty="0" smtClean="0">
                <a:hlinkClick r:id="rId3"/>
              </a:rPr>
              <a:t>trend.google.com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32753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7735" y="1156644"/>
            <a:ext cx="1122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Ecommerce sites know what you like, and they trick you to add things </a:t>
            </a:r>
            <a:r>
              <a:rPr lang="en-US" altLang="zh-CN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you think you need</a:t>
            </a: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(but actually not) </a:t>
            </a:r>
            <a:r>
              <a:rPr lang="en-US" altLang="zh-CN" sz="2400" dirty="0" smtClean="0"/>
              <a:t>to carts filled with ever-growing items.</a:t>
            </a:r>
            <a:endParaRPr lang="en-US" altLang="zh-CN" sz="2400" i="1" dirty="0" smtClean="0"/>
          </a:p>
        </p:txBody>
      </p:sp>
      <p:graphicFrame>
        <p:nvGraphicFramePr>
          <p:cNvPr id="36" name="图表 35"/>
          <p:cNvGraphicFramePr/>
          <p:nvPr>
            <p:extLst>
              <p:ext uri="{D42A27DB-BD31-4B8C-83A1-F6EECF244321}">
                <p14:modId xmlns:p14="http://schemas.microsoft.com/office/powerpoint/2010/main" val="2059934629"/>
              </p:ext>
            </p:extLst>
          </p:nvPr>
        </p:nvGraphicFramePr>
        <p:xfrm>
          <a:off x="958272" y="2244020"/>
          <a:ext cx="10236201" cy="4018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圆角矩形 36"/>
          <p:cNvSpPr/>
          <p:nvPr/>
        </p:nvSpPr>
        <p:spPr>
          <a:xfrm>
            <a:off x="7176654" y="6248399"/>
            <a:ext cx="4613563" cy="42949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from </a:t>
            </a:r>
            <a:r>
              <a:rPr lang="en-US" altLang="zh-CN" dirty="0" smtClean="0">
                <a:hlinkClick r:id="rId3"/>
              </a:rPr>
              <a:t>reuters.com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968836" y="239683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 billion yuan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4601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7321" y="1656522"/>
            <a:ext cx="11396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Privacy is not just something we enjoy. It is something that is </a:t>
            </a:r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necessary</a:t>
            </a:r>
            <a:r>
              <a:rPr lang="en-US" altLang="zh-CN" sz="2400" dirty="0"/>
              <a:t> for us to: </a:t>
            </a:r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develop who we are</a:t>
            </a:r>
            <a:r>
              <a:rPr lang="en-US" altLang="zh-CN" sz="2400" dirty="0"/>
              <a:t>; </a:t>
            </a:r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form an identity </a:t>
            </a:r>
            <a:r>
              <a:rPr lang="en-US" altLang="zh-CN" sz="2400" dirty="0"/>
              <a:t>that is not dictated by the social conditions that directly or indirectly influence our thinking, decisions, and behaviors; and </a:t>
            </a:r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decide what type of society we want to live in</a:t>
            </a:r>
            <a:r>
              <a:rPr lang="en-US" altLang="zh-CN" sz="2400" dirty="0"/>
              <a:t>. </a:t>
            </a:r>
            <a:endParaRPr lang="en-US" altLang="zh-CN" sz="2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7176654" y="6248399"/>
            <a:ext cx="4613563" cy="42949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Quote </a:t>
            </a:r>
            <a:r>
              <a:rPr lang="en-US" altLang="zh-CN" dirty="0" smtClean="0"/>
              <a:t>from </a:t>
            </a:r>
            <a:r>
              <a:rPr lang="en-US" altLang="zh-CN" dirty="0" smtClean="0">
                <a:hlinkClick r:id="rId2"/>
              </a:rPr>
              <a:t>theAtlantic.com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321" y="3332199"/>
            <a:ext cx="11352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Whether we like it or not constant data collection about everything we do 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shapes and produces our actions</a:t>
            </a:r>
            <a:r>
              <a:rPr lang="en-US" altLang="zh-CN" sz="2400" dirty="0"/>
              <a:t>. We are different people when under surveillance than we are when enjoying some privacy. And the breathing room provided by </a:t>
            </a:r>
            <a:r>
              <a:rPr lang="en-US" altLang="zh-C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privacy is essential to being a complete, fulfilled person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307292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789135" y="1214717"/>
            <a:ext cx="10668574" cy="1610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much </a:t>
            </a:r>
            <a:r>
              <a:rPr lang="en-US" altLang="zh-CN" dirty="0" smtClean="0"/>
              <a:t>data has been generated by you so far?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89135" y="2824856"/>
            <a:ext cx="10668574" cy="1610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What </a:t>
            </a:r>
            <a:r>
              <a:rPr lang="en-US" altLang="zh-CN" dirty="0" smtClean="0">
                <a:solidFill>
                  <a:schemeClr val="accent3"/>
                </a:solidFill>
              </a:rPr>
              <a:t>kind of data </a:t>
            </a:r>
            <a:r>
              <a:rPr lang="en-US" altLang="zh-CN" dirty="0" smtClean="0"/>
              <a:t>do tech giants take from you?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789135" y="4434995"/>
            <a:ext cx="10668574" cy="1610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And what does anything </a:t>
            </a:r>
            <a:r>
              <a:rPr lang="en-US" altLang="zh-CN" dirty="0"/>
              <a:t>above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have to do </a:t>
            </a:r>
            <a:r>
              <a:rPr lang="en-US" altLang="zh-CN" dirty="0" smtClean="0"/>
              <a:t>with me?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5431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17814" y="719231"/>
            <a:ext cx="3320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</a:t>
            </a:r>
            <a:r>
              <a:rPr lang="en-US" altLang="zh-CN" sz="6600" b="1" dirty="0" smtClean="0">
                <a:solidFill>
                  <a:schemeClr val="accent2"/>
                </a:solidFill>
              </a:rPr>
              <a:t>o</a:t>
            </a:r>
            <a:r>
              <a:rPr lang="en-US" altLang="zh-CN" sz="6600" b="1" dirty="0" smtClean="0">
                <a:solidFill>
                  <a:schemeClr val="accent3"/>
                </a:solidFill>
              </a:rPr>
              <a:t>o</a:t>
            </a:r>
            <a:r>
              <a:rPr lang="en-US" altLang="zh-CN" sz="6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</a:t>
            </a:r>
            <a:r>
              <a:rPr lang="en-US" altLang="zh-CN" sz="6600" b="1" dirty="0" smtClean="0">
                <a:solidFill>
                  <a:srgbClr val="00B050"/>
                </a:solidFill>
              </a:rPr>
              <a:t>l</a:t>
            </a:r>
            <a:r>
              <a:rPr lang="en-US" altLang="zh-CN" sz="6600" b="1" dirty="0" smtClean="0">
                <a:solidFill>
                  <a:schemeClr val="accent3"/>
                </a:solidFill>
              </a:rPr>
              <a:t>e</a:t>
            </a:r>
            <a:endParaRPr lang="zh-CN" altLang="en-US" sz="6600" b="1" dirty="0">
              <a:solidFill>
                <a:schemeClr val="accent3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7527" y="2286000"/>
            <a:ext cx="10792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From Aug 1, 2016 to Dec 20, 2019 </a:t>
            </a:r>
            <a:r>
              <a:rPr lang="en-US" altLang="zh-C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(1,238 days), </a:t>
            </a:r>
            <a:r>
              <a:rPr lang="en-US" altLang="zh-CN" sz="2400" dirty="0" smtClean="0"/>
              <a:t>I have created an incredible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13,690 MB </a:t>
            </a:r>
            <a:r>
              <a:rPr lang="en-US" altLang="zh-CN" sz="2400" dirty="0" smtClean="0"/>
              <a:t>size of </a:t>
            </a:r>
            <a:r>
              <a:rPr lang="en-US" altLang="zh-CN" sz="2400" b="1" dirty="0" smtClean="0"/>
              <a:t>compressed</a:t>
            </a:r>
            <a:r>
              <a:rPr lang="en-US" altLang="zh-CN" sz="2400" dirty="0" smtClean="0"/>
              <a:t> data on Google alone.</a:t>
            </a:r>
            <a:endParaRPr lang="zh-CN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3229406"/>
            <a:ext cx="10534855" cy="228675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176655" y="6248400"/>
            <a:ext cx="4613563" cy="42949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from </a:t>
            </a:r>
            <a:r>
              <a:rPr lang="en-US" altLang="zh-CN" dirty="0" smtClean="0">
                <a:hlinkClick r:id="rId3"/>
              </a:rPr>
              <a:t>takeout.google.com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4828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2836" y="1759112"/>
            <a:ext cx="10792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 I downloaded the whole file and started an investigation on what on earth does Google collect from me. 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366163" y="2114037"/>
            <a:ext cx="331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And the result ? 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825884" y="2099630"/>
            <a:ext cx="283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 smtClean="0">
                <a:solidFill>
                  <a:schemeClr val="accent3"/>
                </a:solidFill>
              </a:rPr>
              <a:t>Astonishing :-)</a:t>
            </a:r>
            <a:r>
              <a:rPr lang="en-GB" altLang="zh-CN" sz="2400" dirty="0"/>
              <a:t> 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72836" y="2945034"/>
            <a:ext cx="10792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Google recorded </a:t>
            </a: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everything it possibly could get from me</a:t>
            </a:r>
            <a:r>
              <a:rPr lang="en-US" altLang="zh-CN" sz="2400" dirty="0" smtClean="0"/>
              <a:t>, including pages I’ve visited, videos I’ve watched and posted, people I’ve contacted, even places I’ve been to; more frightening, Google knows exactly 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when and where </a:t>
            </a:r>
            <a:r>
              <a:rPr lang="en-US" altLang="zh-CN" sz="2400" dirty="0" smtClean="0"/>
              <a:t>I did all these things.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30950" y="5193199"/>
            <a:ext cx="667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Take Google search results for example.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067543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548255" y="2604654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Google knows 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</a:t>
            </a:r>
            <a:r>
              <a:rPr lang="en-US" altLang="zh-CN" sz="2400" dirty="0" smtClean="0"/>
              <a:t> did I search, as well as the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location and time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1" y="1842742"/>
            <a:ext cx="7344641" cy="318750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176654" y="6248399"/>
            <a:ext cx="4613563" cy="42949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from </a:t>
            </a:r>
            <a:r>
              <a:rPr lang="en-US" altLang="zh-CN" dirty="0" smtClean="0">
                <a:hlinkClick r:id="rId3"/>
              </a:rPr>
              <a:t>myactivity.google.com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9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9" y="864609"/>
            <a:ext cx="7344641" cy="55084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8255" y="2604654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Google knows 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</a:t>
            </a:r>
            <a:r>
              <a:rPr lang="en-US" altLang="zh-CN" sz="2400" dirty="0" smtClean="0"/>
              <a:t> did I search, as well as the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location and time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1" y="864610"/>
            <a:ext cx="7344641" cy="55084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48255" y="2604654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And it also knows 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specific</a:t>
            </a:r>
            <a:r>
              <a:rPr lang="en-US" altLang="zh-CN" sz="2400" dirty="0" smtClean="0"/>
              <a:t> app did I open on 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</a:t>
            </a:r>
            <a:r>
              <a:rPr lang="en-US" altLang="zh-CN" sz="2400" dirty="0" smtClean="0"/>
              <a:t> time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67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9287" y="2188370"/>
            <a:ext cx="108619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You might think it is a good idea to willfully hand over your data in exchange for personalized coupons or promotions, or to broadcast your location to friends. But consumption -- perusing a store and buying stuff -- and quiet, alone time are </a:t>
            </a:r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both important parts of how we define ourselves</a:t>
            </a: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US" altLang="zh-CN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6739" y="1275762"/>
            <a:ext cx="804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 what? You might ask, what’s going to happen?</a:t>
            </a:r>
          </a:p>
        </p:txBody>
      </p:sp>
      <p:sp>
        <p:nvSpPr>
          <p:cNvPr id="5" name="矩形 4"/>
          <p:cNvSpPr/>
          <p:nvPr/>
        </p:nvSpPr>
        <p:spPr>
          <a:xfrm>
            <a:off x="809287" y="4287634"/>
            <a:ext cx="10861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If how we do that becomes subject to ever-present monitoring it can, if even unconsciously, 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 our behaviors and self-perception</a:t>
            </a:r>
            <a:r>
              <a:rPr lang="en-US" altLang="zh-CN" sz="2400" dirty="0"/>
              <a:t>.</a:t>
            </a:r>
            <a:endParaRPr lang="en-US" altLang="zh-CN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76654" y="6248399"/>
            <a:ext cx="4613563" cy="42949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Quote </a:t>
            </a:r>
            <a:r>
              <a:rPr lang="en-US" altLang="zh-CN" dirty="0" smtClean="0"/>
              <a:t>from </a:t>
            </a:r>
            <a:r>
              <a:rPr lang="en-US" altLang="zh-CN" dirty="0" smtClean="0">
                <a:hlinkClick r:id="rId2"/>
              </a:rPr>
              <a:t>theAtlantic.com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8716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507</Words>
  <Application>Microsoft Office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Century Gothic</vt:lpstr>
      <vt:lpstr>Wingdings 3</vt:lpstr>
      <vt:lpstr>离子</vt:lpstr>
      <vt:lpstr>Privacy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</dc:title>
  <dc:creator>Xiaobao</dc:creator>
  <cp:lastModifiedBy>Xiaobao</cp:lastModifiedBy>
  <cp:revision>36</cp:revision>
  <dcterms:created xsi:type="dcterms:W3CDTF">2019-12-19T11:45:30Z</dcterms:created>
  <dcterms:modified xsi:type="dcterms:W3CDTF">2019-12-20T02:28:05Z</dcterms:modified>
</cp:coreProperties>
</file>