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82" r:id="rId15"/>
    <p:sldId id="271" r:id="rId16"/>
    <p:sldId id="277" r:id="rId17"/>
    <p:sldId id="278" r:id="rId18"/>
    <p:sldId id="280" r:id="rId19"/>
    <p:sldId id="281" r:id="rId20"/>
    <p:sldId id="269" r:id="rId21"/>
    <p:sldId id="270" r:id="rId22"/>
    <p:sldId id="276" r:id="rId23"/>
    <p:sldId id="279" r:id="rId24"/>
    <p:sldId id="272" r:id="rId25"/>
    <p:sldId id="273" r:id="rId26"/>
    <p:sldId id="274" r:id="rId27"/>
    <p:sldId id="283" r:id="rId2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26" y="77"/>
      </p:cViewPr>
      <p:guideLst>
        <p:guide orient="horz" pos="2880"/>
        <p:guide pos="2160"/>
      </p:guideLst>
    </p:cSldViewPr>
  </p:slideViewPr>
  <p:notesTextViewPr>
    <p:cViewPr>
      <p:scale>
        <a:sx n="100" d="100"/>
        <a:sy n="100" d="100"/>
      </p:scale>
      <p:origin x="0" y="0"/>
    </p:cViewPr>
  </p:notesTextViewPr>
  <p:sorterViewPr>
    <p:cViewPr>
      <p:scale>
        <a:sx n="66" d="100"/>
        <a:sy n="66" d="100"/>
      </p:scale>
      <p:origin x="0" y="-14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150" b="1" i="0">
                <a:solidFill>
                  <a:schemeClr val="tx1"/>
                </a:solidFill>
                <a:latin typeface="Georgia"/>
                <a:cs typeface="Georg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chemeClr val="tx1"/>
                </a:solidFill>
                <a:latin typeface="Georgia"/>
                <a:cs typeface="Georg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81" cy="5143489"/>
          </a:xfrm>
          <a:prstGeom prst="rect">
            <a:avLst/>
          </a:prstGeom>
        </p:spPr>
      </p:pic>
      <p:sp>
        <p:nvSpPr>
          <p:cNvPr id="2" name="Holder 2"/>
          <p:cNvSpPr>
            <a:spLocks noGrp="1"/>
          </p:cNvSpPr>
          <p:nvPr>
            <p:ph type="title"/>
          </p:nvPr>
        </p:nvSpPr>
        <p:spPr>
          <a:xfrm>
            <a:off x="730426" y="104922"/>
            <a:ext cx="7683146" cy="695960"/>
          </a:xfrm>
          <a:prstGeom prst="rect">
            <a:avLst/>
          </a:prstGeom>
        </p:spPr>
        <p:txBody>
          <a:bodyPr wrap="square" lIns="0" tIns="0" rIns="0" bIns="0">
            <a:spAutoFit/>
          </a:bodyPr>
          <a:lstStyle>
            <a:lvl1pPr>
              <a:defRPr sz="3150" b="1" i="0">
                <a:solidFill>
                  <a:schemeClr val="tx1"/>
                </a:solidFill>
                <a:latin typeface="Georgia"/>
                <a:cs typeface="Georgia"/>
              </a:defRPr>
            </a:lvl1pPr>
          </a:lstStyle>
          <a:p>
            <a:endParaRPr/>
          </a:p>
        </p:txBody>
      </p:sp>
      <p:sp>
        <p:nvSpPr>
          <p:cNvPr id="3" name="Holder 3"/>
          <p:cNvSpPr>
            <a:spLocks noGrp="1"/>
          </p:cNvSpPr>
          <p:nvPr>
            <p:ph type="body" idx="1"/>
          </p:nvPr>
        </p:nvSpPr>
        <p:spPr>
          <a:xfrm>
            <a:off x="378986" y="965948"/>
            <a:ext cx="8386445" cy="35337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449" y="53374"/>
            <a:ext cx="989558" cy="772798"/>
          </a:xfrm>
          <a:prstGeom prst="rect">
            <a:avLst/>
          </a:prstGeom>
        </p:spPr>
      </p:pic>
      <p:sp>
        <p:nvSpPr>
          <p:cNvPr id="3" name="object 3"/>
          <p:cNvSpPr txBox="1"/>
          <p:nvPr/>
        </p:nvSpPr>
        <p:spPr>
          <a:xfrm>
            <a:off x="3276600" y="3907688"/>
            <a:ext cx="2846956" cy="1069460"/>
          </a:xfrm>
          <a:prstGeom prst="rect">
            <a:avLst/>
          </a:prstGeom>
        </p:spPr>
        <p:txBody>
          <a:bodyPr vert="horz" wrap="square" lIns="0" tIns="12700" rIns="0" bIns="0" rtlCol="0">
            <a:spAutoFit/>
          </a:bodyPr>
          <a:lstStyle/>
          <a:p>
            <a:pPr marL="12700">
              <a:lnSpc>
                <a:spcPct val="100000"/>
              </a:lnSpc>
              <a:spcBef>
                <a:spcPts val="100"/>
              </a:spcBef>
            </a:pPr>
            <a:r>
              <a:rPr sz="1200" b="1" dirty="0">
                <a:latin typeface="Georgia"/>
                <a:cs typeface="Georgia"/>
              </a:rPr>
              <a:t>21BD1A66</a:t>
            </a:r>
            <a:r>
              <a:rPr lang="en-IN" sz="1200" b="1" dirty="0">
                <a:latin typeface="Georgia"/>
                <a:cs typeface="Georgia"/>
              </a:rPr>
              <a:t>57</a:t>
            </a:r>
            <a:r>
              <a:rPr sz="1200" b="1" spc="-35" dirty="0">
                <a:latin typeface="Georgia"/>
                <a:cs typeface="Georgia"/>
              </a:rPr>
              <a:t> </a:t>
            </a:r>
            <a:r>
              <a:rPr lang="en-IN" sz="1200" b="1" dirty="0">
                <a:latin typeface="Georgia"/>
                <a:cs typeface="Georgia"/>
              </a:rPr>
              <a:t>–</a:t>
            </a:r>
            <a:r>
              <a:rPr sz="1200" b="1" spc="-30" dirty="0">
                <a:latin typeface="Georgia"/>
                <a:cs typeface="Georgia"/>
              </a:rPr>
              <a:t> </a:t>
            </a:r>
            <a:r>
              <a:rPr lang="en-IN" sz="1200" b="1" spc="-30" dirty="0">
                <a:latin typeface="Georgia"/>
                <a:cs typeface="Georgia"/>
              </a:rPr>
              <a:t>M. Pranava SeshaSai</a:t>
            </a:r>
            <a:endParaRPr sz="1200" dirty="0">
              <a:latin typeface="Georgia"/>
              <a:cs typeface="Georgia"/>
            </a:endParaRPr>
          </a:p>
          <a:p>
            <a:pPr marL="12700">
              <a:lnSpc>
                <a:spcPct val="100000"/>
              </a:lnSpc>
              <a:spcBef>
                <a:spcPts val="894"/>
              </a:spcBef>
            </a:pPr>
            <a:r>
              <a:rPr sz="1200" b="1" dirty="0">
                <a:latin typeface="Georgia"/>
                <a:cs typeface="Georgia"/>
              </a:rPr>
              <a:t>21BD1A66</a:t>
            </a:r>
            <a:r>
              <a:rPr lang="en-IN" sz="1200" b="1" dirty="0">
                <a:latin typeface="Georgia"/>
                <a:cs typeface="Georgia"/>
              </a:rPr>
              <a:t>5N–</a:t>
            </a:r>
            <a:r>
              <a:rPr sz="1200" b="1" spc="-25" dirty="0">
                <a:latin typeface="Georgia"/>
                <a:cs typeface="Georgia"/>
              </a:rPr>
              <a:t> </a:t>
            </a:r>
            <a:r>
              <a:rPr lang="en-IN" sz="1200" b="1" spc="-25" dirty="0">
                <a:latin typeface="Georgia"/>
                <a:cs typeface="Georgia"/>
              </a:rPr>
              <a:t>P. Sai Rahul</a:t>
            </a:r>
            <a:endParaRPr sz="1200" dirty="0">
              <a:latin typeface="Georgia"/>
              <a:cs typeface="Georgia"/>
            </a:endParaRPr>
          </a:p>
          <a:p>
            <a:pPr marL="12700" marR="5080">
              <a:lnSpc>
                <a:spcPct val="157800"/>
              </a:lnSpc>
              <a:spcBef>
                <a:spcPts val="145"/>
              </a:spcBef>
            </a:pPr>
            <a:r>
              <a:rPr sz="1200" b="1" dirty="0">
                <a:latin typeface="Georgia"/>
                <a:cs typeface="Georgia"/>
              </a:rPr>
              <a:t>21BD1A66</a:t>
            </a:r>
            <a:r>
              <a:rPr lang="en-IN" sz="1200" b="1" dirty="0">
                <a:latin typeface="Georgia"/>
                <a:cs typeface="Georgia"/>
              </a:rPr>
              <a:t>4J–</a:t>
            </a:r>
            <a:r>
              <a:rPr lang="en-IN" sz="1200" b="1" spc="-25" dirty="0">
                <a:latin typeface="Georgia"/>
                <a:cs typeface="Georgia"/>
              </a:rPr>
              <a:t> G. Praneeth Sai</a:t>
            </a:r>
            <a:endParaRPr lang="en-IN" sz="1200" b="1" dirty="0">
              <a:latin typeface="Georgia"/>
              <a:cs typeface="Georgia"/>
            </a:endParaRPr>
          </a:p>
          <a:p>
            <a:pPr marL="12700" marR="5080">
              <a:lnSpc>
                <a:spcPct val="157800"/>
              </a:lnSpc>
              <a:spcBef>
                <a:spcPts val="145"/>
              </a:spcBef>
            </a:pPr>
            <a:r>
              <a:rPr sz="1200" b="1" dirty="0">
                <a:latin typeface="Georgia"/>
                <a:cs typeface="Georgia"/>
              </a:rPr>
              <a:t>21BD1A66</a:t>
            </a:r>
            <a:r>
              <a:rPr lang="en-IN" sz="1200" b="1" dirty="0">
                <a:latin typeface="Georgia"/>
                <a:cs typeface="Georgia"/>
              </a:rPr>
              <a:t>4H–</a:t>
            </a:r>
            <a:r>
              <a:rPr sz="1200" b="1" spc="-25" dirty="0">
                <a:latin typeface="Georgia"/>
                <a:cs typeface="Georgia"/>
              </a:rPr>
              <a:t> </a:t>
            </a:r>
            <a:r>
              <a:rPr sz="1200" b="1" dirty="0">
                <a:latin typeface="Georgia"/>
                <a:cs typeface="Georgia"/>
              </a:rPr>
              <a:t>G</a:t>
            </a:r>
            <a:r>
              <a:rPr lang="en-IN" sz="1200" b="1" dirty="0">
                <a:latin typeface="Georgia"/>
                <a:cs typeface="Georgia"/>
              </a:rPr>
              <a:t>. Mouneesh</a:t>
            </a:r>
            <a:endParaRPr sz="1200" dirty="0">
              <a:latin typeface="Georgia"/>
              <a:cs typeface="Georgia"/>
            </a:endParaRPr>
          </a:p>
        </p:txBody>
      </p:sp>
      <p:sp>
        <p:nvSpPr>
          <p:cNvPr id="4" name="object 4"/>
          <p:cNvSpPr txBox="1"/>
          <p:nvPr/>
        </p:nvSpPr>
        <p:spPr>
          <a:xfrm>
            <a:off x="304800" y="2022401"/>
            <a:ext cx="8740775" cy="1909818"/>
          </a:xfrm>
          <a:prstGeom prst="rect">
            <a:avLst/>
          </a:prstGeom>
        </p:spPr>
        <p:txBody>
          <a:bodyPr vert="horz" wrap="square" lIns="0" tIns="12700" rIns="0" bIns="0" rtlCol="0">
            <a:spAutoFit/>
          </a:bodyPr>
          <a:lstStyle/>
          <a:p>
            <a:pPr marL="12700" algn="ctr">
              <a:lnSpc>
                <a:spcPct val="100000"/>
              </a:lnSpc>
              <a:spcBef>
                <a:spcPts val="100"/>
              </a:spcBef>
            </a:pPr>
            <a:r>
              <a:rPr lang="en-US" sz="2500" b="1" i="0" dirty="0">
                <a:solidFill>
                  <a:srgbClr val="000000"/>
                </a:solidFill>
                <a:effectLst/>
                <a:latin typeface="Georgia" panose="02040502050405020303" pitchFamily="18" charset="0"/>
              </a:rPr>
              <a:t>EtherVote - Empowering Secure Elections with Blockchain Technology</a:t>
            </a:r>
            <a:endParaRPr sz="2500" b="1" dirty="0">
              <a:latin typeface="Georgia" panose="02040502050405020303" pitchFamily="18" charset="0"/>
              <a:cs typeface="Georgia"/>
            </a:endParaRPr>
          </a:p>
          <a:p>
            <a:pPr marR="132080" algn="ctr">
              <a:lnSpc>
                <a:spcPct val="150000"/>
              </a:lnSpc>
              <a:spcBef>
                <a:spcPts val="1245"/>
              </a:spcBef>
            </a:pPr>
            <a:r>
              <a:rPr sz="1400" b="1" dirty="0">
                <a:latin typeface="Georgia"/>
                <a:cs typeface="Georgia"/>
              </a:rPr>
              <a:t>Under</a:t>
            </a:r>
            <a:r>
              <a:rPr sz="1400" b="1" spc="-25" dirty="0">
                <a:latin typeface="Georgia"/>
                <a:cs typeface="Georgia"/>
              </a:rPr>
              <a:t> </a:t>
            </a:r>
            <a:r>
              <a:rPr sz="1400" b="1" dirty="0">
                <a:latin typeface="Georgia"/>
                <a:cs typeface="Georgia"/>
              </a:rPr>
              <a:t>the</a:t>
            </a:r>
            <a:r>
              <a:rPr sz="1400" b="1" spc="-20" dirty="0">
                <a:latin typeface="Georgia"/>
                <a:cs typeface="Georgia"/>
              </a:rPr>
              <a:t> </a:t>
            </a:r>
            <a:r>
              <a:rPr sz="1400" b="1" spc="-10" dirty="0">
                <a:latin typeface="Georgia"/>
                <a:cs typeface="Georgia"/>
              </a:rPr>
              <a:t>Guidance</a:t>
            </a:r>
            <a:r>
              <a:rPr sz="1400" b="1" spc="-20" dirty="0">
                <a:latin typeface="Georgia"/>
                <a:cs typeface="Georgia"/>
              </a:rPr>
              <a:t> </a:t>
            </a:r>
            <a:r>
              <a:rPr sz="1400" b="1" dirty="0">
                <a:latin typeface="Georgia"/>
                <a:cs typeface="Georgia"/>
              </a:rPr>
              <a:t>of</a:t>
            </a:r>
            <a:r>
              <a:rPr sz="1400" b="1" spc="-20" dirty="0">
                <a:latin typeface="Georgia"/>
                <a:cs typeface="Georgia"/>
              </a:rPr>
              <a:t> </a:t>
            </a:r>
            <a:r>
              <a:rPr sz="1400" b="1" dirty="0">
                <a:latin typeface="Georgia"/>
                <a:cs typeface="Gautami" panose="020B0502040204020203" pitchFamily="34" charset="0"/>
              </a:rPr>
              <a:t>:</a:t>
            </a:r>
            <a:r>
              <a:rPr lang="en-IN" sz="1400" b="1" spc="315" dirty="0">
                <a:latin typeface="Georgia"/>
                <a:cs typeface="Georgia"/>
              </a:rPr>
              <a:t> </a:t>
            </a:r>
            <a:r>
              <a:rPr lang="en-IN" sz="1400" b="1" i="0" dirty="0">
                <a:solidFill>
                  <a:srgbClr val="000000"/>
                </a:solidFill>
                <a:effectLst/>
                <a:latin typeface="Georgia" panose="02040502050405020303" pitchFamily="18" charset="0"/>
              </a:rPr>
              <a:t>Mr.M.Srinivas</a:t>
            </a:r>
            <a:endParaRPr lang="en-US" sz="1400" dirty="0">
              <a:latin typeface="Georgia"/>
              <a:cs typeface="Georgia"/>
            </a:endParaRPr>
          </a:p>
          <a:p>
            <a:pPr marR="1293495" algn="ctr">
              <a:lnSpc>
                <a:spcPct val="150000"/>
              </a:lnSpc>
            </a:pPr>
            <a:r>
              <a:rPr lang="en-US" sz="1500" b="1" dirty="0">
                <a:latin typeface="Georgia"/>
                <a:cs typeface="Georgia"/>
              </a:rPr>
              <a:t>	     Batch No:7 </a:t>
            </a:r>
          </a:p>
          <a:p>
            <a:pPr marR="1293495" algn="ctr">
              <a:lnSpc>
                <a:spcPct val="150000"/>
              </a:lnSpc>
            </a:pPr>
            <a:r>
              <a:rPr lang="en-US" sz="1500" b="1" dirty="0">
                <a:latin typeface="Georgia"/>
                <a:cs typeface="Georgia"/>
              </a:rPr>
              <a:t>Team</a:t>
            </a:r>
            <a:r>
              <a:rPr lang="en-US" sz="1500" b="1" spc="-20" dirty="0">
                <a:latin typeface="Georgia"/>
                <a:cs typeface="Georgia"/>
              </a:rPr>
              <a:t> </a:t>
            </a:r>
            <a:r>
              <a:rPr lang="en-US" sz="1500" b="1" spc="-10" dirty="0">
                <a:latin typeface="Georgia"/>
                <a:cs typeface="Georgia"/>
              </a:rPr>
              <a:t>Members</a:t>
            </a:r>
            <a:endParaRPr lang="en-US" sz="1500" dirty="0">
              <a:latin typeface="Georgia"/>
              <a:cs typeface="Georgia"/>
            </a:endParaRPr>
          </a:p>
        </p:txBody>
      </p:sp>
      <p:pic>
        <p:nvPicPr>
          <p:cNvPr id="5" name="object 5"/>
          <p:cNvPicPr/>
          <p:nvPr/>
        </p:nvPicPr>
        <p:blipFill>
          <a:blip r:embed="rId3" cstate="print"/>
          <a:stretch>
            <a:fillRect/>
          </a:stretch>
        </p:blipFill>
        <p:spPr>
          <a:xfrm>
            <a:off x="3898315" y="145691"/>
            <a:ext cx="1347347" cy="987365"/>
          </a:xfrm>
          <a:prstGeom prst="rect">
            <a:avLst/>
          </a:prstGeom>
        </p:spPr>
      </p:pic>
      <p:sp>
        <p:nvSpPr>
          <p:cNvPr id="6" name="object 6"/>
          <p:cNvSpPr txBox="1">
            <a:spLocks noGrp="1"/>
          </p:cNvSpPr>
          <p:nvPr>
            <p:ph type="title"/>
          </p:nvPr>
        </p:nvSpPr>
        <p:spPr>
          <a:xfrm>
            <a:off x="1153565" y="1182002"/>
            <a:ext cx="6910705" cy="330200"/>
          </a:xfrm>
          <a:prstGeom prst="rect">
            <a:avLst/>
          </a:prstGeom>
        </p:spPr>
        <p:txBody>
          <a:bodyPr vert="horz" wrap="square" lIns="0" tIns="12700" rIns="0" bIns="0" rtlCol="0">
            <a:spAutoFit/>
          </a:bodyPr>
          <a:lstStyle/>
          <a:p>
            <a:pPr marL="12700">
              <a:lnSpc>
                <a:spcPct val="100000"/>
              </a:lnSpc>
              <a:spcBef>
                <a:spcPts val="100"/>
              </a:spcBef>
            </a:pPr>
            <a:r>
              <a:rPr sz="2000" dirty="0"/>
              <a:t>KESHAV</a:t>
            </a:r>
            <a:r>
              <a:rPr sz="2000" spc="-35" dirty="0"/>
              <a:t> </a:t>
            </a:r>
            <a:r>
              <a:rPr sz="2000" dirty="0"/>
              <a:t>MEMORIAL</a:t>
            </a:r>
            <a:r>
              <a:rPr sz="2000" spc="-30" dirty="0"/>
              <a:t> </a:t>
            </a:r>
            <a:r>
              <a:rPr sz="2000" dirty="0"/>
              <a:t>INSTITUTE</a:t>
            </a:r>
            <a:r>
              <a:rPr sz="2000" spc="-30" dirty="0"/>
              <a:t> </a:t>
            </a:r>
            <a:r>
              <a:rPr sz="2000" dirty="0"/>
              <a:t>OF</a:t>
            </a:r>
            <a:r>
              <a:rPr sz="2000" spc="-30" dirty="0"/>
              <a:t> </a:t>
            </a:r>
            <a:r>
              <a:rPr sz="2000" spc="-10" dirty="0"/>
              <a:t>TECHNOLOGY</a:t>
            </a:r>
            <a:endParaRPr sz="2000" dirty="0"/>
          </a:p>
        </p:txBody>
      </p:sp>
      <p:sp>
        <p:nvSpPr>
          <p:cNvPr id="7" name="object 7"/>
          <p:cNvSpPr txBox="1"/>
          <p:nvPr/>
        </p:nvSpPr>
        <p:spPr>
          <a:xfrm>
            <a:off x="1902864" y="1561148"/>
            <a:ext cx="5412105" cy="516255"/>
          </a:xfrm>
          <a:prstGeom prst="rect">
            <a:avLst/>
          </a:prstGeom>
        </p:spPr>
        <p:txBody>
          <a:bodyPr vert="horz" wrap="square" lIns="0" tIns="12700" rIns="0" bIns="0" rtlCol="0">
            <a:spAutoFit/>
          </a:bodyPr>
          <a:lstStyle/>
          <a:p>
            <a:pPr marL="12700">
              <a:lnSpc>
                <a:spcPct val="100000"/>
              </a:lnSpc>
              <a:spcBef>
                <a:spcPts val="100"/>
              </a:spcBef>
            </a:pPr>
            <a:r>
              <a:rPr sz="1200" dirty="0">
                <a:latin typeface="Georgia"/>
                <a:cs typeface="Georgia"/>
              </a:rPr>
              <a:t>AN</a:t>
            </a:r>
            <a:r>
              <a:rPr sz="1200" spc="-20" dirty="0">
                <a:latin typeface="Georgia"/>
                <a:cs typeface="Georgia"/>
              </a:rPr>
              <a:t> </a:t>
            </a:r>
            <a:r>
              <a:rPr sz="1200" dirty="0">
                <a:latin typeface="Georgia"/>
                <a:cs typeface="Georgia"/>
              </a:rPr>
              <a:t>AUTONOMOUS</a:t>
            </a:r>
            <a:r>
              <a:rPr sz="1200" spc="-15" dirty="0">
                <a:latin typeface="Georgia"/>
                <a:cs typeface="Georgia"/>
              </a:rPr>
              <a:t> </a:t>
            </a:r>
            <a:r>
              <a:rPr sz="1200" dirty="0">
                <a:latin typeface="Georgia"/>
                <a:cs typeface="Georgia"/>
              </a:rPr>
              <a:t>INSTITUTION</a:t>
            </a:r>
            <a:r>
              <a:rPr sz="1200" spc="-20" dirty="0">
                <a:latin typeface="Georgia"/>
                <a:cs typeface="Georgia"/>
              </a:rPr>
              <a:t> </a:t>
            </a:r>
            <a:r>
              <a:rPr sz="1200" dirty="0">
                <a:latin typeface="Georgia"/>
                <a:cs typeface="Georgia"/>
              </a:rPr>
              <a:t>-</a:t>
            </a:r>
            <a:r>
              <a:rPr sz="1200" spc="-15" dirty="0">
                <a:latin typeface="Georgia"/>
                <a:cs typeface="Georgia"/>
              </a:rPr>
              <a:t> </a:t>
            </a:r>
            <a:r>
              <a:rPr sz="1200" dirty="0">
                <a:latin typeface="Georgia"/>
                <a:cs typeface="Georgia"/>
              </a:rPr>
              <a:t>ACCREDITED</a:t>
            </a:r>
            <a:r>
              <a:rPr sz="1200" spc="-20" dirty="0">
                <a:latin typeface="Georgia"/>
                <a:cs typeface="Georgia"/>
              </a:rPr>
              <a:t> </a:t>
            </a:r>
            <a:r>
              <a:rPr sz="1200" dirty="0">
                <a:latin typeface="Georgia"/>
                <a:cs typeface="Georgia"/>
              </a:rPr>
              <a:t>BY</a:t>
            </a:r>
            <a:r>
              <a:rPr sz="1200" spc="-15" dirty="0">
                <a:latin typeface="Georgia"/>
                <a:cs typeface="Georgia"/>
              </a:rPr>
              <a:t> </a:t>
            </a:r>
            <a:r>
              <a:rPr sz="1200" dirty="0">
                <a:latin typeface="Georgia"/>
                <a:cs typeface="Georgia"/>
              </a:rPr>
              <a:t>NAAC</a:t>
            </a:r>
            <a:r>
              <a:rPr sz="1200" spc="-20" dirty="0">
                <a:latin typeface="Georgia"/>
                <a:cs typeface="Georgia"/>
              </a:rPr>
              <a:t> </a:t>
            </a:r>
            <a:r>
              <a:rPr sz="1200" dirty="0">
                <a:latin typeface="Georgia"/>
                <a:cs typeface="Georgia"/>
              </a:rPr>
              <a:t>WITH</a:t>
            </a:r>
            <a:r>
              <a:rPr sz="1200" spc="-15" dirty="0">
                <a:latin typeface="Georgia"/>
                <a:cs typeface="Georgia"/>
              </a:rPr>
              <a:t> </a:t>
            </a:r>
            <a:r>
              <a:rPr sz="1200" dirty="0">
                <a:latin typeface="Georgia"/>
                <a:cs typeface="Georgia"/>
              </a:rPr>
              <a:t>A</a:t>
            </a:r>
            <a:r>
              <a:rPr sz="1200" spc="-15" dirty="0">
                <a:latin typeface="Georgia"/>
                <a:cs typeface="Georgia"/>
              </a:rPr>
              <a:t> </a:t>
            </a:r>
            <a:r>
              <a:rPr sz="1200" spc="-10" dirty="0">
                <a:latin typeface="Georgia"/>
                <a:cs typeface="Georgia"/>
              </a:rPr>
              <a:t>GRADE</a:t>
            </a:r>
            <a:endParaRPr sz="1200" dirty="0">
              <a:latin typeface="Georgia"/>
              <a:cs typeface="Georgia"/>
            </a:endParaRPr>
          </a:p>
          <a:p>
            <a:pPr marR="197485" algn="ctr">
              <a:lnSpc>
                <a:spcPct val="100000"/>
              </a:lnSpc>
              <a:spcBef>
                <a:spcPts val="980"/>
              </a:spcBef>
            </a:pPr>
            <a:r>
              <a:rPr sz="1200" dirty="0">
                <a:latin typeface="Georgia"/>
                <a:cs typeface="Georgia"/>
              </a:rPr>
              <a:t>Narayanaguda,</a:t>
            </a:r>
            <a:r>
              <a:rPr sz="1200" spc="-65" dirty="0">
                <a:latin typeface="Georgia"/>
                <a:cs typeface="Georgia"/>
              </a:rPr>
              <a:t> </a:t>
            </a:r>
            <a:r>
              <a:rPr sz="1200" spc="-10" dirty="0">
                <a:latin typeface="Georgia"/>
                <a:cs typeface="Georgia"/>
              </a:rPr>
              <a:t>Hyderabad</a:t>
            </a:r>
            <a:endParaRPr sz="12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04922"/>
            <a:ext cx="9144000" cy="636072"/>
          </a:xfrm>
          <a:prstGeom prst="rect">
            <a:avLst/>
          </a:prstGeom>
        </p:spPr>
        <p:txBody>
          <a:bodyPr vert="horz" wrap="square" lIns="0" tIns="203200" rIns="0" bIns="0" rtlCol="0">
            <a:spAutoFit/>
          </a:bodyPr>
          <a:lstStyle/>
          <a:p>
            <a:pPr marL="695960">
              <a:lnSpc>
                <a:spcPct val="100000"/>
              </a:lnSpc>
              <a:spcBef>
                <a:spcPts val="100"/>
              </a:spcBef>
            </a:pPr>
            <a:r>
              <a:rPr lang="en-US" sz="2800" dirty="0"/>
              <a:t>Limitations of the Existing E-Voting Models</a:t>
            </a:r>
            <a:endParaRPr sz="2800" spc="-10" dirty="0"/>
          </a:p>
        </p:txBody>
      </p:sp>
      <p:sp>
        <p:nvSpPr>
          <p:cNvPr id="3" name="object 3"/>
          <p:cNvSpPr txBox="1"/>
          <p:nvPr/>
        </p:nvSpPr>
        <p:spPr>
          <a:xfrm>
            <a:off x="457200" y="1123950"/>
            <a:ext cx="8229600" cy="3256533"/>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pPr>
            <a:r>
              <a:rPr lang="en-US" sz="1400" b="1" dirty="0">
                <a:latin typeface="Georgia"/>
                <a:cs typeface="Georgia"/>
              </a:rPr>
              <a:t>Security Risks</a:t>
            </a:r>
            <a:r>
              <a:rPr lang="en-US" sz="1400" dirty="0">
                <a:latin typeface="Georgia"/>
                <a:cs typeface="Georgia"/>
              </a:rPr>
              <a:t>: Many e-voting systems lack robust security features, making them vulnerable to hacking and vote tampering.</a:t>
            </a:r>
          </a:p>
          <a:p>
            <a:pPr marL="298450" marR="5080" indent="-285750" algn="just">
              <a:lnSpc>
                <a:spcPct val="150000"/>
              </a:lnSpc>
              <a:spcBef>
                <a:spcPts val="100"/>
              </a:spcBef>
              <a:buFont typeface="Arial" panose="020B0604020202020204" pitchFamily="34" charset="0"/>
              <a:buChar char="•"/>
            </a:pPr>
            <a:r>
              <a:rPr lang="en-US" sz="1400" b="1" dirty="0">
                <a:latin typeface="Georgia"/>
                <a:cs typeface="Georgia"/>
              </a:rPr>
              <a:t>Centralization: </a:t>
            </a:r>
            <a:r>
              <a:rPr lang="en-US" sz="1400" dirty="0">
                <a:latin typeface="Georgia"/>
                <a:cs typeface="Georgia"/>
              </a:rPr>
              <a:t>Traditional e-voting platforms often rely on centralized servers, which can create single points of failure and increase risks of data manipulation.</a:t>
            </a:r>
          </a:p>
          <a:p>
            <a:pPr marL="298450" marR="5080" indent="-285750" algn="just">
              <a:lnSpc>
                <a:spcPct val="150000"/>
              </a:lnSpc>
              <a:spcBef>
                <a:spcPts val="100"/>
              </a:spcBef>
              <a:buFont typeface="Arial" panose="020B0604020202020204" pitchFamily="34" charset="0"/>
              <a:buChar char="•"/>
            </a:pPr>
            <a:r>
              <a:rPr lang="en-US" sz="1400" b="1" dirty="0">
                <a:latin typeface="Georgia"/>
                <a:cs typeface="Georgia"/>
              </a:rPr>
              <a:t>User Authentication Issues: </a:t>
            </a:r>
            <a:r>
              <a:rPr lang="en-US" sz="1400" dirty="0">
                <a:latin typeface="Georgia"/>
                <a:cs typeface="Georgia"/>
              </a:rPr>
              <a:t>Existing models may not effectively verify voter identities, leading to potential cases of identity fraud or unauthorized voting.</a:t>
            </a:r>
          </a:p>
          <a:p>
            <a:pPr marL="298450" marR="5080" indent="-285750" algn="just">
              <a:lnSpc>
                <a:spcPct val="150000"/>
              </a:lnSpc>
              <a:spcBef>
                <a:spcPts val="100"/>
              </a:spcBef>
              <a:buFont typeface="Arial" panose="020B0604020202020204" pitchFamily="34" charset="0"/>
              <a:buChar char="•"/>
            </a:pPr>
            <a:r>
              <a:rPr lang="en-US" sz="1400" b="1" dirty="0">
                <a:latin typeface="Georgia"/>
                <a:cs typeface="Georgia"/>
              </a:rPr>
              <a:t>Lack of Transparency: </a:t>
            </a:r>
            <a:r>
              <a:rPr lang="en-US" sz="1400" dirty="0">
                <a:latin typeface="Georgia"/>
                <a:cs typeface="Georgia"/>
              </a:rPr>
              <a:t>Voters have limited ways to verify that their votes are counted accurately, which reduces trust in the voting process.</a:t>
            </a:r>
          </a:p>
          <a:p>
            <a:pPr marL="298450" marR="5080" indent="-285750" algn="just">
              <a:lnSpc>
                <a:spcPct val="150000"/>
              </a:lnSpc>
              <a:spcBef>
                <a:spcPts val="100"/>
              </a:spcBef>
              <a:buFont typeface="Arial" panose="020B0604020202020204" pitchFamily="34" charset="0"/>
              <a:buChar char="•"/>
            </a:pPr>
            <a:r>
              <a:rPr lang="en-US" sz="1400" b="1" dirty="0">
                <a:latin typeface="Georgia"/>
                <a:cs typeface="Georgia"/>
              </a:rPr>
              <a:t>Accessibility Constraints: </a:t>
            </a:r>
            <a:r>
              <a:rPr lang="en-US" sz="1400" dirty="0">
                <a:latin typeface="Georgia"/>
                <a:cs typeface="Georgia"/>
              </a:rPr>
              <a:t>Some systems require physical presence or specific devices, limiting access for remote voters or individuals with disabilities.</a:t>
            </a:r>
            <a:endParaRPr sz="1400" dirty="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4314" y="-95250"/>
            <a:ext cx="7651571" cy="689932"/>
          </a:xfrm>
          <a:prstGeom prst="rect">
            <a:avLst/>
          </a:prstGeom>
        </p:spPr>
        <p:txBody>
          <a:bodyPr vert="horz" wrap="square" lIns="0" tIns="203200" rIns="0" bIns="0" rtlCol="0">
            <a:spAutoFit/>
          </a:bodyPr>
          <a:lstStyle/>
          <a:p>
            <a:pPr marL="2388870">
              <a:lnSpc>
                <a:spcPct val="100000"/>
              </a:lnSpc>
              <a:spcBef>
                <a:spcPts val="100"/>
              </a:spcBef>
            </a:pPr>
            <a:r>
              <a:rPr dirty="0"/>
              <a:t>Flow</a:t>
            </a:r>
            <a:r>
              <a:rPr spc="-100" dirty="0"/>
              <a:t> </a:t>
            </a:r>
            <a:r>
              <a:rPr spc="-10" dirty="0"/>
              <a:t>Diagram</a:t>
            </a:r>
          </a:p>
        </p:txBody>
      </p:sp>
      <p:pic>
        <p:nvPicPr>
          <p:cNvPr id="4" name="Picture 3">
            <a:extLst>
              <a:ext uri="{FF2B5EF4-FFF2-40B4-BE49-F238E27FC236}">
                <a16:creationId xmlns:a16="http://schemas.microsoft.com/office/drawing/2014/main" id="{1ABCB05C-8553-F01B-B874-89C81B0A0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9" y="594682"/>
            <a:ext cx="2362200" cy="44562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E2095-5FC3-05EE-A885-58849909468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7D5C3F5-A0AC-1F9B-B2F5-A94E8359E1D3}"/>
              </a:ext>
            </a:extLst>
          </p:cNvPr>
          <p:cNvSpPr txBox="1">
            <a:spLocks noGrp="1"/>
          </p:cNvSpPr>
          <p:nvPr>
            <p:ph type="title"/>
          </p:nvPr>
        </p:nvSpPr>
        <p:spPr>
          <a:xfrm>
            <a:off x="730427" y="0"/>
            <a:ext cx="7683146" cy="695960"/>
          </a:xfrm>
          <a:prstGeom prst="rect">
            <a:avLst/>
          </a:prstGeom>
        </p:spPr>
        <p:txBody>
          <a:bodyPr vert="horz" wrap="square" lIns="0" tIns="203200" rIns="0" bIns="0" rtlCol="0">
            <a:spAutoFit/>
          </a:bodyPr>
          <a:lstStyle/>
          <a:p>
            <a:pPr marL="1840864">
              <a:lnSpc>
                <a:spcPct val="100000"/>
              </a:lnSpc>
              <a:spcBef>
                <a:spcPts val="100"/>
              </a:spcBef>
            </a:pPr>
            <a:r>
              <a:rPr dirty="0"/>
              <a:t>Model</a:t>
            </a:r>
            <a:r>
              <a:rPr spc="-25" dirty="0"/>
              <a:t> </a:t>
            </a:r>
            <a:r>
              <a:rPr spc="-10" dirty="0"/>
              <a:t>Architecture</a:t>
            </a:r>
          </a:p>
        </p:txBody>
      </p:sp>
      <p:pic>
        <p:nvPicPr>
          <p:cNvPr id="5" name="Picture 4">
            <a:extLst>
              <a:ext uri="{FF2B5EF4-FFF2-40B4-BE49-F238E27FC236}">
                <a16:creationId xmlns:a16="http://schemas.microsoft.com/office/drawing/2014/main" id="{45170C36-EEFB-2B84-E55A-68C7D1227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195" y="742951"/>
            <a:ext cx="6873005" cy="4295628"/>
          </a:xfrm>
          <a:prstGeom prst="rect">
            <a:avLst/>
          </a:prstGeom>
        </p:spPr>
      </p:pic>
    </p:spTree>
    <p:extLst>
      <p:ext uri="{BB962C8B-B14F-4D97-AF65-F5344CB8AC3E}">
        <p14:creationId xmlns:p14="http://schemas.microsoft.com/office/powerpoint/2010/main" val="264921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427" y="0"/>
            <a:ext cx="7683146" cy="695960"/>
          </a:xfrm>
          <a:prstGeom prst="rect">
            <a:avLst/>
          </a:prstGeom>
        </p:spPr>
        <p:txBody>
          <a:bodyPr vert="horz" wrap="square" lIns="0" tIns="203200" rIns="0" bIns="0" rtlCol="0">
            <a:spAutoFit/>
          </a:bodyPr>
          <a:lstStyle/>
          <a:p>
            <a:pPr marL="1840864">
              <a:lnSpc>
                <a:spcPct val="100000"/>
              </a:lnSpc>
              <a:spcBef>
                <a:spcPts val="100"/>
              </a:spcBef>
            </a:pPr>
            <a:r>
              <a:rPr dirty="0"/>
              <a:t>Model</a:t>
            </a:r>
            <a:r>
              <a:rPr spc="-25" dirty="0"/>
              <a:t> </a:t>
            </a:r>
            <a:r>
              <a:rPr spc="-10" dirty="0"/>
              <a:t>Architecture</a:t>
            </a:r>
          </a:p>
        </p:txBody>
      </p:sp>
      <p:pic>
        <p:nvPicPr>
          <p:cNvPr id="4" name="Picture 3">
            <a:extLst>
              <a:ext uri="{FF2B5EF4-FFF2-40B4-BE49-F238E27FC236}">
                <a16:creationId xmlns:a16="http://schemas.microsoft.com/office/drawing/2014/main" id="{ECC7F797-5E8F-BC55-036D-0658FD165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42950"/>
            <a:ext cx="7683145" cy="41646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92675-9B12-1C1F-3418-9B38D596253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DCC3CFB-BC9F-C828-7709-698097CEEC44}"/>
              </a:ext>
            </a:extLst>
          </p:cNvPr>
          <p:cNvSpPr txBox="1">
            <a:spLocks noGrp="1"/>
          </p:cNvSpPr>
          <p:nvPr>
            <p:ph type="title"/>
          </p:nvPr>
        </p:nvSpPr>
        <p:spPr>
          <a:xfrm>
            <a:off x="-914400" y="57150"/>
            <a:ext cx="8870772" cy="689932"/>
          </a:xfrm>
          <a:prstGeom prst="rect">
            <a:avLst/>
          </a:prstGeom>
        </p:spPr>
        <p:txBody>
          <a:bodyPr vert="horz" wrap="square" lIns="0" tIns="203200" rIns="0" bIns="0" rtlCol="0">
            <a:spAutoFit/>
          </a:bodyPr>
          <a:lstStyle/>
          <a:p>
            <a:pPr marL="2825115" algn="ctr">
              <a:lnSpc>
                <a:spcPct val="100000"/>
              </a:lnSpc>
              <a:spcBef>
                <a:spcPts val="100"/>
              </a:spcBef>
            </a:pPr>
            <a:r>
              <a:rPr lang="en-IN" spc="-10" dirty="0"/>
              <a:t>Smart Contract Creation</a:t>
            </a:r>
            <a:endParaRPr spc="-10" dirty="0"/>
          </a:p>
        </p:txBody>
      </p:sp>
      <p:pic>
        <p:nvPicPr>
          <p:cNvPr id="5" name="Picture 4">
            <a:extLst>
              <a:ext uri="{FF2B5EF4-FFF2-40B4-BE49-F238E27FC236}">
                <a16:creationId xmlns:a16="http://schemas.microsoft.com/office/drawing/2014/main" id="{A1A86F04-551D-C9BA-B49F-599EF128A4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895350"/>
            <a:ext cx="6347994" cy="4019074"/>
          </a:xfrm>
          <a:prstGeom prst="rect">
            <a:avLst/>
          </a:prstGeom>
        </p:spPr>
      </p:pic>
    </p:spTree>
    <p:extLst>
      <p:ext uri="{BB962C8B-B14F-4D97-AF65-F5344CB8AC3E}">
        <p14:creationId xmlns:p14="http://schemas.microsoft.com/office/powerpoint/2010/main" val="148287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06346"/>
            <a:ext cx="7683146" cy="695960"/>
          </a:xfrm>
          <a:prstGeom prst="rect">
            <a:avLst/>
          </a:prstGeom>
        </p:spPr>
        <p:txBody>
          <a:bodyPr vert="horz" wrap="square" lIns="0" tIns="203200" rIns="0" bIns="0" rtlCol="0">
            <a:spAutoFit/>
          </a:bodyPr>
          <a:lstStyle/>
          <a:p>
            <a:pPr marL="2825115">
              <a:lnSpc>
                <a:spcPct val="100000"/>
              </a:lnSpc>
              <a:spcBef>
                <a:spcPts val="100"/>
              </a:spcBef>
            </a:pPr>
            <a:r>
              <a:rPr spc="-10" dirty="0"/>
              <a:t>Prototype</a:t>
            </a:r>
          </a:p>
        </p:txBody>
      </p:sp>
      <p:pic>
        <p:nvPicPr>
          <p:cNvPr id="5" name="Picture 4">
            <a:extLst>
              <a:ext uri="{FF2B5EF4-FFF2-40B4-BE49-F238E27FC236}">
                <a16:creationId xmlns:a16="http://schemas.microsoft.com/office/drawing/2014/main" id="{0FC20FD2-7CD8-93FD-D29E-7FB147893A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66750"/>
            <a:ext cx="8229600" cy="42742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533BC-5D4B-54B1-86BC-C82EB006008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89037D2-C344-17A5-8CCA-CCD3A8DA500B}"/>
              </a:ext>
            </a:extLst>
          </p:cNvPr>
          <p:cNvSpPr txBox="1">
            <a:spLocks noGrp="1"/>
          </p:cNvSpPr>
          <p:nvPr>
            <p:ph type="title"/>
          </p:nvPr>
        </p:nvSpPr>
        <p:spPr>
          <a:xfrm>
            <a:off x="730427" y="-95250"/>
            <a:ext cx="7683146" cy="695960"/>
          </a:xfrm>
          <a:prstGeom prst="rect">
            <a:avLst/>
          </a:prstGeom>
        </p:spPr>
        <p:txBody>
          <a:bodyPr vert="horz" wrap="square" lIns="0" tIns="203200" rIns="0" bIns="0" rtlCol="0">
            <a:spAutoFit/>
          </a:bodyPr>
          <a:lstStyle/>
          <a:p>
            <a:pPr marL="2825115">
              <a:lnSpc>
                <a:spcPct val="100000"/>
              </a:lnSpc>
              <a:spcBef>
                <a:spcPts val="100"/>
              </a:spcBef>
            </a:pPr>
            <a:r>
              <a:rPr spc="-10" dirty="0"/>
              <a:t>Prototype</a:t>
            </a:r>
          </a:p>
        </p:txBody>
      </p:sp>
      <p:pic>
        <p:nvPicPr>
          <p:cNvPr id="5" name="Picture 4">
            <a:extLst>
              <a:ext uri="{FF2B5EF4-FFF2-40B4-BE49-F238E27FC236}">
                <a16:creationId xmlns:a16="http://schemas.microsoft.com/office/drawing/2014/main" id="{9C032462-EE3F-1206-532A-17939B55ED76}"/>
              </a:ext>
            </a:extLst>
          </p:cNvPr>
          <p:cNvPicPr>
            <a:picLocks noChangeAspect="1"/>
          </p:cNvPicPr>
          <p:nvPr/>
        </p:nvPicPr>
        <p:blipFill>
          <a:blip r:embed="rId2" cstate="print">
            <a:extLst>
              <a:ext uri="{28A0092B-C50C-407E-A947-70E740481C1C}">
                <a14:useLocalDpi xmlns:a14="http://schemas.microsoft.com/office/drawing/2010/main" val="0"/>
              </a:ext>
            </a:extLst>
          </a:blip>
          <a:srcRect t="8550"/>
          <a:stretch/>
        </p:blipFill>
        <p:spPr>
          <a:xfrm>
            <a:off x="593098" y="666751"/>
            <a:ext cx="8288230" cy="4296674"/>
          </a:xfrm>
          <a:prstGeom prst="rect">
            <a:avLst/>
          </a:prstGeom>
        </p:spPr>
      </p:pic>
    </p:spTree>
    <p:extLst>
      <p:ext uri="{BB962C8B-B14F-4D97-AF65-F5344CB8AC3E}">
        <p14:creationId xmlns:p14="http://schemas.microsoft.com/office/powerpoint/2010/main" val="94722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22A5E-76A6-F1CE-EE74-D835C580FCC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1F9EA9-3C06-A745-E71C-CE957BA1AEE6}"/>
              </a:ext>
            </a:extLst>
          </p:cNvPr>
          <p:cNvSpPr txBox="1">
            <a:spLocks noGrp="1"/>
          </p:cNvSpPr>
          <p:nvPr>
            <p:ph type="title"/>
          </p:nvPr>
        </p:nvSpPr>
        <p:spPr>
          <a:xfrm>
            <a:off x="730426" y="-48121"/>
            <a:ext cx="7683146" cy="695960"/>
          </a:xfrm>
          <a:prstGeom prst="rect">
            <a:avLst/>
          </a:prstGeom>
        </p:spPr>
        <p:txBody>
          <a:bodyPr vert="horz" wrap="square" lIns="0" tIns="203200" rIns="0" bIns="0" rtlCol="0">
            <a:spAutoFit/>
          </a:bodyPr>
          <a:lstStyle/>
          <a:p>
            <a:pPr marL="2825115">
              <a:lnSpc>
                <a:spcPct val="100000"/>
              </a:lnSpc>
              <a:spcBef>
                <a:spcPts val="100"/>
              </a:spcBef>
            </a:pPr>
            <a:r>
              <a:rPr spc="-10" dirty="0"/>
              <a:t>Prototype</a:t>
            </a:r>
          </a:p>
        </p:txBody>
      </p:sp>
      <p:pic>
        <p:nvPicPr>
          <p:cNvPr id="4" name="Picture 3">
            <a:extLst>
              <a:ext uri="{FF2B5EF4-FFF2-40B4-BE49-F238E27FC236}">
                <a16:creationId xmlns:a16="http://schemas.microsoft.com/office/drawing/2014/main" id="{4BC889FD-C8C1-40BE-55EF-3AA5EC69C79A}"/>
              </a:ext>
            </a:extLst>
          </p:cNvPr>
          <p:cNvPicPr>
            <a:picLocks noChangeAspect="1"/>
          </p:cNvPicPr>
          <p:nvPr/>
        </p:nvPicPr>
        <p:blipFill>
          <a:blip r:embed="rId2" cstate="print">
            <a:extLst>
              <a:ext uri="{28A0092B-C50C-407E-A947-70E740481C1C}">
                <a14:useLocalDpi xmlns:a14="http://schemas.microsoft.com/office/drawing/2010/main" val="0"/>
              </a:ext>
            </a:extLst>
          </a:blip>
          <a:srcRect b="26258"/>
          <a:stretch/>
        </p:blipFill>
        <p:spPr>
          <a:xfrm>
            <a:off x="136238" y="971550"/>
            <a:ext cx="8871523" cy="3872091"/>
          </a:xfrm>
          <a:prstGeom prst="rect">
            <a:avLst/>
          </a:prstGeom>
        </p:spPr>
      </p:pic>
    </p:spTree>
    <p:extLst>
      <p:ext uri="{BB962C8B-B14F-4D97-AF65-F5344CB8AC3E}">
        <p14:creationId xmlns:p14="http://schemas.microsoft.com/office/powerpoint/2010/main" val="1899667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F7E06-8795-7577-25FC-49E67EEA653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0C33661-586E-9DC6-C68A-C4621A37AD5E}"/>
              </a:ext>
            </a:extLst>
          </p:cNvPr>
          <p:cNvSpPr txBox="1">
            <a:spLocks noGrp="1"/>
          </p:cNvSpPr>
          <p:nvPr>
            <p:ph type="title"/>
          </p:nvPr>
        </p:nvSpPr>
        <p:spPr>
          <a:xfrm>
            <a:off x="730427" y="0"/>
            <a:ext cx="7683146" cy="695960"/>
          </a:xfrm>
          <a:prstGeom prst="rect">
            <a:avLst/>
          </a:prstGeom>
        </p:spPr>
        <p:txBody>
          <a:bodyPr vert="horz" wrap="square" lIns="0" tIns="203200" rIns="0" bIns="0" rtlCol="0">
            <a:spAutoFit/>
          </a:bodyPr>
          <a:lstStyle/>
          <a:p>
            <a:pPr marL="2825115">
              <a:lnSpc>
                <a:spcPct val="100000"/>
              </a:lnSpc>
              <a:spcBef>
                <a:spcPts val="100"/>
              </a:spcBef>
            </a:pPr>
            <a:r>
              <a:rPr spc="-10" dirty="0"/>
              <a:t>Prototype</a:t>
            </a:r>
          </a:p>
        </p:txBody>
      </p:sp>
      <p:pic>
        <p:nvPicPr>
          <p:cNvPr id="5" name="Picture 4">
            <a:extLst>
              <a:ext uri="{FF2B5EF4-FFF2-40B4-BE49-F238E27FC236}">
                <a16:creationId xmlns:a16="http://schemas.microsoft.com/office/drawing/2014/main" id="{025E50A4-F5CB-5D50-421E-F5EA9759971E}"/>
              </a:ext>
            </a:extLst>
          </p:cNvPr>
          <p:cNvPicPr>
            <a:picLocks noChangeAspect="1"/>
          </p:cNvPicPr>
          <p:nvPr/>
        </p:nvPicPr>
        <p:blipFill>
          <a:blip r:embed="rId2" cstate="print">
            <a:extLst>
              <a:ext uri="{28A0092B-C50C-407E-A947-70E740481C1C}">
                <a14:useLocalDpi xmlns:a14="http://schemas.microsoft.com/office/drawing/2010/main" val="0"/>
              </a:ext>
            </a:extLst>
          </a:blip>
          <a:srcRect b="27770"/>
          <a:stretch/>
        </p:blipFill>
        <p:spPr>
          <a:xfrm>
            <a:off x="152400" y="971550"/>
            <a:ext cx="8827685" cy="3886200"/>
          </a:xfrm>
          <a:prstGeom prst="rect">
            <a:avLst/>
          </a:prstGeom>
        </p:spPr>
      </p:pic>
    </p:spTree>
    <p:extLst>
      <p:ext uri="{BB962C8B-B14F-4D97-AF65-F5344CB8AC3E}">
        <p14:creationId xmlns:p14="http://schemas.microsoft.com/office/powerpoint/2010/main" val="2695896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2BA2C-AD93-8A72-B86D-23F628E9CE7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B97B5AE-4821-2ACD-37ED-648DDA30E459}"/>
              </a:ext>
            </a:extLst>
          </p:cNvPr>
          <p:cNvSpPr txBox="1">
            <a:spLocks noGrp="1"/>
          </p:cNvSpPr>
          <p:nvPr>
            <p:ph type="title"/>
          </p:nvPr>
        </p:nvSpPr>
        <p:spPr>
          <a:xfrm>
            <a:off x="730427" y="-115549"/>
            <a:ext cx="7683146" cy="695960"/>
          </a:xfrm>
          <a:prstGeom prst="rect">
            <a:avLst/>
          </a:prstGeom>
        </p:spPr>
        <p:txBody>
          <a:bodyPr vert="horz" wrap="square" lIns="0" tIns="203200" rIns="0" bIns="0" rtlCol="0">
            <a:spAutoFit/>
          </a:bodyPr>
          <a:lstStyle/>
          <a:p>
            <a:pPr marL="2825115">
              <a:lnSpc>
                <a:spcPct val="100000"/>
              </a:lnSpc>
              <a:spcBef>
                <a:spcPts val="100"/>
              </a:spcBef>
            </a:pPr>
            <a:r>
              <a:rPr spc="-10" dirty="0"/>
              <a:t>Prototype</a:t>
            </a:r>
          </a:p>
        </p:txBody>
      </p:sp>
      <p:pic>
        <p:nvPicPr>
          <p:cNvPr id="4" name="Picture 3">
            <a:extLst>
              <a:ext uri="{FF2B5EF4-FFF2-40B4-BE49-F238E27FC236}">
                <a16:creationId xmlns:a16="http://schemas.microsoft.com/office/drawing/2014/main" id="{61F6E1F3-C228-53F4-265C-7A6D027DAF5E}"/>
              </a:ext>
            </a:extLst>
          </p:cNvPr>
          <p:cNvPicPr>
            <a:picLocks noChangeAspect="1"/>
          </p:cNvPicPr>
          <p:nvPr/>
        </p:nvPicPr>
        <p:blipFill>
          <a:blip r:embed="rId2" cstate="print">
            <a:extLst>
              <a:ext uri="{28A0092B-C50C-407E-A947-70E740481C1C}">
                <a14:useLocalDpi xmlns:a14="http://schemas.microsoft.com/office/drawing/2010/main" val="0"/>
              </a:ext>
            </a:extLst>
          </a:blip>
          <a:srcRect t="8219"/>
          <a:stretch/>
        </p:blipFill>
        <p:spPr>
          <a:xfrm>
            <a:off x="457200" y="600710"/>
            <a:ext cx="8466717" cy="4405076"/>
          </a:xfrm>
          <a:prstGeom prst="rect">
            <a:avLst/>
          </a:prstGeom>
        </p:spPr>
      </p:pic>
    </p:spTree>
    <p:extLst>
      <p:ext uri="{BB962C8B-B14F-4D97-AF65-F5344CB8AC3E}">
        <p14:creationId xmlns:p14="http://schemas.microsoft.com/office/powerpoint/2010/main" val="311752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A8431-44BA-E393-EA95-4A6AE1FA5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338" y="0"/>
            <a:ext cx="4482662" cy="5143500"/>
          </a:xfrm>
          <a:prstGeom prst="rect">
            <a:avLst/>
          </a:prstGeom>
        </p:spPr>
      </p:pic>
      <p:sp>
        <p:nvSpPr>
          <p:cNvPr id="2" name="object 2"/>
          <p:cNvSpPr txBox="1">
            <a:spLocks noGrp="1"/>
          </p:cNvSpPr>
          <p:nvPr>
            <p:ph type="title"/>
          </p:nvPr>
        </p:nvSpPr>
        <p:spPr>
          <a:xfrm>
            <a:off x="841444" y="284222"/>
            <a:ext cx="3412490" cy="505459"/>
          </a:xfrm>
          <a:prstGeom prst="rect">
            <a:avLst/>
          </a:prstGeom>
        </p:spPr>
        <p:txBody>
          <a:bodyPr vert="horz" wrap="square" lIns="0" tIns="12700" rIns="0" bIns="0" rtlCol="0">
            <a:spAutoFit/>
          </a:bodyPr>
          <a:lstStyle/>
          <a:p>
            <a:pPr marL="12700">
              <a:lnSpc>
                <a:spcPct val="100000"/>
              </a:lnSpc>
              <a:spcBef>
                <a:spcPts val="100"/>
              </a:spcBef>
            </a:pPr>
            <a:r>
              <a:rPr dirty="0"/>
              <a:t>Table</a:t>
            </a:r>
            <a:r>
              <a:rPr spc="-25" dirty="0"/>
              <a:t> </a:t>
            </a:r>
            <a:r>
              <a:rPr dirty="0"/>
              <a:t>of</a:t>
            </a:r>
            <a:r>
              <a:rPr spc="-15" dirty="0"/>
              <a:t> </a:t>
            </a:r>
            <a:r>
              <a:rPr spc="-10" dirty="0"/>
              <a:t>Content</a:t>
            </a:r>
          </a:p>
        </p:txBody>
      </p:sp>
      <p:sp>
        <p:nvSpPr>
          <p:cNvPr id="3" name="object 3"/>
          <p:cNvSpPr txBox="1"/>
          <p:nvPr/>
        </p:nvSpPr>
        <p:spPr>
          <a:xfrm>
            <a:off x="658694" y="713159"/>
            <a:ext cx="4002644" cy="4194097"/>
          </a:xfrm>
          <a:prstGeom prst="rect">
            <a:avLst/>
          </a:prstGeom>
        </p:spPr>
        <p:txBody>
          <a:bodyPr vert="horz" wrap="square" lIns="0" tIns="109855" rIns="0" bIns="0" rtlCol="0">
            <a:spAutoFit/>
          </a:bodyPr>
          <a:lstStyle/>
          <a:p>
            <a:pPr marL="363855" indent="-351155" algn="just">
              <a:lnSpc>
                <a:spcPct val="100000"/>
              </a:lnSpc>
              <a:spcBef>
                <a:spcPts val="865"/>
              </a:spcBef>
              <a:buFont typeface="Arial"/>
              <a:buChar char="●"/>
              <a:tabLst>
                <a:tab pos="363855" algn="l"/>
              </a:tabLst>
            </a:pPr>
            <a:r>
              <a:rPr sz="1600" spc="-10" dirty="0">
                <a:latin typeface="Georgia"/>
                <a:cs typeface="Georgia"/>
              </a:rPr>
              <a:t>Introduction</a:t>
            </a:r>
            <a:endParaRPr sz="1600" dirty="0">
              <a:latin typeface="Georgia"/>
              <a:cs typeface="Georgia"/>
            </a:endParaRPr>
          </a:p>
          <a:p>
            <a:pPr marL="363855" indent="-351155" algn="just">
              <a:lnSpc>
                <a:spcPct val="100000"/>
              </a:lnSpc>
              <a:spcBef>
                <a:spcPts val="770"/>
              </a:spcBef>
              <a:buFont typeface="Arial"/>
              <a:buChar char="●"/>
              <a:tabLst>
                <a:tab pos="363855" algn="l"/>
              </a:tabLst>
            </a:pPr>
            <a:r>
              <a:rPr sz="1600" spc="-10" dirty="0">
                <a:latin typeface="Georgia"/>
                <a:cs typeface="Georgia"/>
              </a:rPr>
              <a:t>Abstract</a:t>
            </a:r>
            <a:endParaRPr sz="1600" dirty="0">
              <a:latin typeface="Georgia"/>
              <a:cs typeface="Georgia"/>
            </a:endParaRPr>
          </a:p>
          <a:p>
            <a:pPr marL="363855" indent="-351155" algn="just">
              <a:lnSpc>
                <a:spcPct val="100000"/>
              </a:lnSpc>
              <a:spcBef>
                <a:spcPts val="765"/>
              </a:spcBef>
              <a:buFont typeface="Arial"/>
              <a:buChar char="●"/>
              <a:tabLst>
                <a:tab pos="363855" algn="l"/>
              </a:tabLst>
            </a:pPr>
            <a:r>
              <a:rPr sz="1600" spc="-10" dirty="0">
                <a:latin typeface="Georgia"/>
                <a:cs typeface="Georgia"/>
              </a:rPr>
              <a:t>Objective</a:t>
            </a:r>
            <a:endParaRPr sz="1600" dirty="0">
              <a:latin typeface="Georgia"/>
              <a:cs typeface="Georgia"/>
            </a:endParaRPr>
          </a:p>
          <a:p>
            <a:pPr marL="363855" indent="-351155" algn="just">
              <a:lnSpc>
                <a:spcPct val="100000"/>
              </a:lnSpc>
              <a:spcBef>
                <a:spcPts val="770"/>
              </a:spcBef>
              <a:buFont typeface="Arial"/>
              <a:buChar char="●"/>
              <a:tabLst>
                <a:tab pos="363855" algn="l"/>
              </a:tabLst>
            </a:pPr>
            <a:r>
              <a:rPr sz="1600" spc="-10" dirty="0">
                <a:latin typeface="Georgia"/>
                <a:cs typeface="Georgia"/>
              </a:rPr>
              <a:t>Software</a:t>
            </a:r>
            <a:r>
              <a:rPr sz="1600" spc="-35" dirty="0">
                <a:latin typeface="Georgia"/>
                <a:cs typeface="Georgia"/>
              </a:rPr>
              <a:t> </a:t>
            </a:r>
            <a:r>
              <a:rPr sz="1600" dirty="0">
                <a:latin typeface="Georgia"/>
                <a:cs typeface="Georgia"/>
              </a:rPr>
              <a:t>and</a:t>
            </a:r>
            <a:r>
              <a:rPr sz="1600" spc="-30" dirty="0">
                <a:latin typeface="Georgia"/>
                <a:cs typeface="Georgia"/>
              </a:rPr>
              <a:t> </a:t>
            </a:r>
            <a:r>
              <a:rPr sz="1600" spc="-10" dirty="0">
                <a:latin typeface="Georgia"/>
                <a:cs typeface="Georgia"/>
              </a:rPr>
              <a:t>Hardware</a:t>
            </a:r>
            <a:r>
              <a:rPr sz="1600" spc="-35" dirty="0">
                <a:latin typeface="Georgia"/>
                <a:cs typeface="Georgia"/>
              </a:rPr>
              <a:t> </a:t>
            </a:r>
            <a:r>
              <a:rPr sz="1600" spc="-10" dirty="0">
                <a:latin typeface="Georgia"/>
                <a:cs typeface="Georgia"/>
              </a:rPr>
              <a:t>Requirements</a:t>
            </a:r>
            <a:endParaRPr sz="1600" dirty="0">
              <a:latin typeface="Georgia"/>
              <a:cs typeface="Georgia"/>
            </a:endParaRPr>
          </a:p>
          <a:p>
            <a:pPr marL="363855" indent="-351155" algn="just">
              <a:lnSpc>
                <a:spcPct val="100000"/>
              </a:lnSpc>
              <a:spcBef>
                <a:spcPts val="770"/>
              </a:spcBef>
              <a:buFont typeface="Arial"/>
              <a:buChar char="●"/>
              <a:tabLst>
                <a:tab pos="363855" algn="l"/>
              </a:tabLst>
            </a:pPr>
            <a:r>
              <a:rPr sz="1600" spc="-10" dirty="0">
                <a:latin typeface="Georgia"/>
                <a:cs typeface="Georgia"/>
              </a:rPr>
              <a:t>Literature</a:t>
            </a:r>
            <a:r>
              <a:rPr sz="1600" spc="-25" dirty="0">
                <a:latin typeface="Georgia"/>
                <a:cs typeface="Georgia"/>
              </a:rPr>
              <a:t> </a:t>
            </a:r>
            <a:r>
              <a:rPr sz="1600" spc="-10" dirty="0">
                <a:latin typeface="Georgia"/>
                <a:cs typeface="Georgia"/>
              </a:rPr>
              <a:t>Survey</a:t>
            </a:r>
            <a:endParaRPr sz="1600" dirty="0">
              <a:latin typeface="Georgia"/>
              <a:cs typeface="Georgia"/>
            </a:endParaRPr>
          </a:p>
          <a:p>
            <a:pPr marL="363855" indent="-351155" algn="just">
              <a:lnSpc>
                <a:spcPct val="100000"/>
              </a:lnSpc>
              <a:spcBef>
                <a:spcPts val="765"/>
              </a:spcBef>
              <a:buFont typeface="Arial"/>
              <a:buChar char="●"/>
              <a:tabLst>
                <a:tab pos="363855" algn="l"/>
              </a:tabLst>
            </a:pPr>
            <a:r>
              <a:rPr sz="1600" spc="-10" dirty="0">
                <a:latin typeface="Georgia"/>
                <a:cs typeface="Georgia"/>
              </a:rPr>
              <a:t>Limitations</a:t>
            </a:r>
            <a:r>
              <a:rPr sz="1600" spc="-25" dirty="0">
                <a:latin typeface="Georgia"/>
                <a:cs typeface="Georgia"/>
              </a:rPr>
              <a:t> </a:t>
            </a:r>
            <a:r>
              <a:rPr sz="1600" dirty="0">
                <a:latin typeface="Georgia"/>
                <a:cs typeface="Georgia"/>
              </a:rPr>
              <a:t>of</a:t>
            </a:r>
            <a:r>
              <a:rPr sz="1600" spc="-25" dirty="0">
                <a:latin typeface="Georgia"/>
                <a:cs typeface="Georgia"/>
              </a:rPr>
              <a:t> </a:t>
            </a:r>
            <a:r>
              <a:rPr sz="1600" spc="-10" dirty="0">
                <a:latin typeface="Georgia"/>
                <a:cs typeface="Georgia"/>
              </a:rPr>
              <a:t>Existing</a:t>
            </a:r>
            <a:r>
              <a:rPr sz="1600" spc="-20" dirty="0">
                <a:latin typeface="Georgia"/>
                <a:cs typeface="Georgia"/>
              </a:rPr>
              <a:t> </a:t>
            </a:r>
            <a:r>
              <a:rPr sz="1600" spc="-10" dirty="0">
                <a:latin typeface="Georgia"/>
                <a:cs typeface="Georgia"/>
              </a:rPr>
              <a:t>Model</a:t>
            </a:r>
            <a:endParaRPr sz="1600" dirty="0">
              <a:latin typeface="Georgia"/>
              <a:cs typeface="Georgia"/>
            </a:endParaRPr>
          </a:p>
          <a:p>
            <a:pPr marL="363855" indent="-351155" algn="just">
              <a:lnSpc>
                <a:spcPct val="100000"/>
              </a:lnSpc>
              <a:spcBef>
                <a:spcPts val="770"/>
              </a:spcBef>
              <a:buFont typeface="Arial"/>
              <a:buChar char="●"/>
              <a:tabLst>
                <a:tab pos="363855" algn="l"/>
              </a:tabLst>
            </a:pPr>
            <a:r>
              <a:rPr sz="1600" dirty="0">
                <a:latin typeface="Georgia"/>
                <a:cs typeface="Georgia"/>
              </a:rPr>
              <a:t>Flow</a:t>
            </a:r>
            <a:r>
              <a:rPr sz="1600" spc="-55" dirty="0">
                <a:latin typeface="Georgia"/>
                <a:cs typeface="Georgia"/>
              </a:rPr>
              <a:t> </a:t>
            </a:r>
            <a:r>
              <a:rPr sz="1600" spc="-10" dirty="0">
                <a:latin typeface="Georgia"/>
                <a:cs typeface="Georgia"/>
              </a:rPr>
              <a:t>Diagram</a:t>
            </a:r>
            <a:endParaRPr sz="1600" dirty="0">
              <a:latin typeface="Georgia"/>
              <a:cs typeface="Georgia"/>
            </a:endParaRPr>
          </a:p>
          <a:p>
            <a:pPr marL="363855" indent="-351155" algn="just">
              <a:lnSpc>
                <a:spcPct val="100000"/>
              </a:lnSpc>
              <a:spcBef>
                <a:spcPts val="765"/>
              </a:spcBef>
              <a:buFont typeface="Arial"/>
              <a:buChar char="●"/>
              <a:tabLst>
                <a:tab pos="363855" algn="l"/>
              </a:tabLst>
            </a:pPr>
            <a:r>
              <a:rPr sz="1600" dirty="0">
                <a:latin typeface="Georgia"/>
                <a:cs typeface="Georgia"/>
              </a:rPr>
              <a:t>Model</a:t>
            </a:r>
            <a:r>
              <a:rPr sz="1600" spc="-75" dirty="0">
                <a:latin typeface="Georgia"/>
                <a:cs typeface="Georgia"/>
              </a:rPr>
              <a:t> </a:t>
            </a:r>
            <a:r>
              <a:rPr sz="1600" spc="-10" dirty="0">
                <a:latin typeface="Georgia"/>
                <a:cs typeface="Georgia"/>
              </a:rPr>
              <a:t>Architecture</a:t>
            </a:r>
            <a:endParaRPr sz="1600" dirty="0">
              <a:latin typeface="Georgia"/>
              <a:cs typeface="Georgia"/>
            </a:endParaRPr>
          </a:p>
          <a:p>
            <a:pPr marL="363855" indent="-351155" algn="just">
              <a:lnSpc>
                <a:spcPct val="100000"/>
              </a:lnSpc>
              <a:spcBef>
                <a:spcPts val="770"/>
              </a:spcBef>
              <a:buFont typeface="Arial"/>
              <a:buChar char="●"/>
              <a:tabLst>
                <a:tab pos="363855" algn="l"/>
              </a:tabLst>
            </a:pPr>
            <a:r>
              <a:rPr sz="1600" spc="-10" dirty="0">
                <a:latin typeface="Georgia"/>
                <a:cs typeface="Georgia"/>
              </a:rPr>
              <a:t>Prototype</a:t>
            </a:r>
            <a:r>
              <a:rPr lang="en-IN" sz="1600" spc="-10" dirty="0">
                <a:latin typeface="Georgia"/>
                <a:cs typeface="Georgia"/>
              </a:rPr>
              <a:t> and Smart Contract Creation</a:t>
            </a:r>
            <a:endParaRPr sz="1600" dirty="0">
              <a:latin typeface="Georgia"/>
              <a:cs typeface="Georgia"/>
            </a:endParaRPr>
          </a:p>
          <a:p>
            <a:pPr marL="363855" indent="-351155" algn="just">
              <a:lnSpc>
                <a:spcPct val="100000"/>
              </a:lnSpc>
              <a:spcBef>
                <a:spcPts val="770"/>
              </a:spcBef>
              <a:buFont typeface="Arial"/>
              <a:buChar char="●"/>
              <a:tabLst>
                <a:tab pos="363855" algn="l"/>
              </a:tabLst>
            </a:pPr>
            <a:r>
              <a:rPr sz="1600" dirty="0">
                <a:latin typeface="Georgia"/>
                <a:cs typeface="Georgia"/>
              </a:rPr>
              <a:t>Tech</a:t>
            </a:r>
            <a:r>
              <a:rPr sz="1600" spc="-55" dirty="0">
                <a:latin typeface="Georgia"/>
                <a:cs typeface="Georgia"/>
              </a:rPr>
              <a:t> </a:t>
            </a:r>
            <a:r>
              <a:rPr sz="1600" dirty="0">
                <a:latin typeface="Georgia"/>
                <a:cs typeface="Georgia"/>
              </a:rPr>
              <a:t>Stack</a:t>
            </a:r>
            <a:r>
              <a:rPr sz="1600" spc="-50" dirty="0">
                <a:latin typeface="Georgia"/>
                <a:cs typeface="Georgia"/>
              </a:rPr>
              <a:t> </a:t>
            </a:r>
            <a:r>
              <a:rPr sz="1600" spc="-20" dirty="0">
                <a:latin typeface="Georgia"/>
                <a:cs typeface="Georgia"/>
              </a:rPr>
              <a:t>Used</a:t>
            </a:r>
            <a:endParaRPr sz="1600" dirty="0">
              <a:latin typeface="Georgia"/>
              <a:cs typeface="Georgia"/>
            </a:endParaRPr>
          </a:p>
          <a:p>
            <a:pPr marL="363855" indent="-351155" algn="just">
              <a:lnSpc>
                <a:spcPct val="100000"/>
              </a:lnSpc>
              <a:spcBef>
                <a:spcPts val="765"/>
              </a:spcBef>
              <a:buFont typeface="Arial"/>
              <a:buChar char="●"/>
              <a:tabLst>
                <a:tab pos="363855" algn="l"/>
              </a:tabLst>
            </a:pPr>
            <a:r>
              <a:rPr sz="1600" spc="-10" dirty="0">
                <a:latin typeface="Georgia"/>
                <a:cs typeface="Georgia"/>
              </a:rPr>
              <a:t>References</a:t>
            </a:r>
            <a:endParaRPr sz="1600" dirty="0">
              <a:latin typeface="Georgia"/>
              <a:cs typeface="Georgia"/>
            </a:endParaRPr>
          </a:p>
          <a:p>
            <a:pPr marL="363855" indent="-351155" algn="just">
              <a:lnSpc>
                <a:spcPct val="100000"/>
              </a:lnSpc>
              <a:spcBef>
                <a:spcPts val="770"/>
              </a:spcBef>
              <a:buFont typeface="Arial"/>
              <a:buChar char="●"/>
              <a:tabLst>
                <a:tab pos="363855" algn="l"/>
              </a:tabLst>
            </a:pPr>
            <a:r>
              <a:rPr sz="1600" spc="-10" dirty="0">
                <a:latin typeface="Georgia"/>
                <a:cs typeface="Georgia"/>
              </a:rPr>
              <a:t>Conclusion</a:t>
            </a:r>
            <a:endParaRPr sz="16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426" y="0"/>
            <a:ext cx="7683146" cy="695960"/>
          </a:xfrm>
          <a:prstGeom prst="rect">
            <a:avLst/>
          </a:prstGeom>
        </p:spPr>
        <p:txBody>
          <a:bodyPr vert="horz" wrap="square" lIns="0" tIns="203200" rIns="0" bIns="0" rtlCol="0">
            <a:spAutoFit/>
          </a:bodyPr>
          <a:lstStyle/>
          <a:p>
            <a:pPr marL="2825115">
              <a:lnSpc>
                <a:spcPct val="100000"/>
              </a:lnSpc>
              <a:spcBef>
                <a:spcPts val="100"/>
              </a:spcBef>
            </a:pPr>
            <a:r>
              <a:rPr spc="-10" dirty="0"/>
              <a:t>Prototype</a:t>
            </a:r>
          </a:p>
        </p:txBody>
      </p:sp>
      <p:pic>
        <p:nvPicPr>
          <p:cNvPr id="5" name="Picture 4">
            <a:extLst>
              <a:ext uri="{FF2B5EF4-FFF2-40B4-BE49-F238E27FC236}">
                <a16:creationId xmlns:a16="http://schemas.microsoft.com/office/drawing/2014/main" id="{B98C5E86-E621-D4F9-F70F-ED9996BA55AB}"/>
              </a:ext>
            </a:extLst>
          </p:cNvPr>
          <p:cNvPicPr>
            <a:picLocks noChangeAspect="1"/>
          </p:cNvPicPr>
          <p:nvPr/>
        </p:nvPicPr>
        <p:blipFill>
          <a:blip r:embed="rId2" cstate="print">
            <a:extLst>
              <a:ext uri="{28A0092B-C50C-407E-A947-70E740481C1C}">
                <a14:useLocalDpi xmlns:a14="http://schemas.microsoft.com/office/drawing/2010/main" val="0"/>
              </a:ext>
            </a:extLst>
          </a:blip>
          <a:srcRect t="9089" b="1895"/>
          <a:stretch/>
        </p:blipFill>
        <p:spPr>
          <a:xfrm>
            <a:off x="574239" y="800882"/>
            <a:ext cx="7995521" cy="405686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427" y="-243058"/>
            <a:ext cx="7683146" cy="695960"/>
          </a:xfrm>
          <a:prstGeom prst="rect">
            <a:avLst/>
          </a:prstGeom>
        </p:spPr>
        <p:txBody>
          <a:bodyPr vert="horz" wrap="square" lIns="0" tIns="203200" rIns="0" bIns="0" rtlCol="0">
            <a:spAutoFit/>
          </a:bodyPr>
          <a:lstStyle/>
          <a:p>
            <a:pPr marL="2825115">
              <a:lnSpc>
                <a:spcPct val="100000"/>
              </a:lnSpc>
              <a:spcBef>
                <a:spcPts val="100"/>
              </a:spcBef>
            </a:pPr>
            <a:r>
              <a:rPr spc="-10" dirty="0"/>
              <a:t>Prototype</a:t>
            </a:r>
          </a:p>
        </p:txBody>
      </p:sp>
      <p:pic>
        <p:nvPicPr>
          <p:cNvPr id="5" name="Picture 4">
            <a:extLst>
              <a:ext uri="{FF2B5EF4-FFF2-40B4-BE49-F238E27FC236}">
                <a16:creationId xmlns:a16="http://schemas.microsoft.com/office/drawing/2014/main" id="{1377F0AC-F13B-C5DD-7066-10A16C1BC0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526" y="514350"/>
            <a:ext cx="7984948" cy="45364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64E41-D938-C01E-00F9-9CBB11FE6A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A0BD6C3-A73F-C196-85B0-7D674641914D}"/>
              </a:ext>
            </a:extLst>
          </p:cNvPr>
          <p:cNvSpPr txBox="1">
            <a:spLocks noGrp="1"/>
          </p:cNvSpPr>
          <p:nvPr>
            <p:ph type="title"/>
          </p:nvPr>
        </p:nvSpPr>
        <p:spPr>
          <a:xfrm>
            <a:off x="730427" y="-188168"/>
            <a:ext cx="7683146" cy="695960"/>
          </a:xfrm>
          <a:prstGeom prst="rect">
            <a:avLst/>
          </a:prstGeom>
        </p:spPr>
        <p:txBody>
          <a:bodyPr vert="horz" wrap="square" lIns="0" tIns="203200" rIns="0" bIns="0" rtlCol="0">
            <a:spAutoFit/>
          </a:bodyPr>
          <a:lstStyle/>
          <a:p>
            <a:pPr marL="2825115">
              <a:lnSpc>
                <a:spcPct val="100000"/>
              </a:lnSpc>
              <a:spcBef>
                <a:spcPts val="100"/>
              </a:spcBef>
            </a:pPr>
            <a:r>
              <a:rPr spc="-10" dirty="0"/>
              <a:t>Prototype</a:t>
            </a:r>
          </a:p>
        </p:txBody>
      </p:sp>
      <p:pic>
        <p:nvPicPr>
          <p:cNvPr id="4" name="Picture 3">
            <a:extLst>
              <a:ext uri="{FF2B5EF4-FFF2-40B4-BE49-F238E27FC236}">
                <a16:creationId xmlns:a16="http://schemas.microsoft.com/office/drawing/2014/main" id="{8E3A9505-6680-5F39-F031-611D8876D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13" y="514350"/>
            <a:ext cx="7989808" cy="4524228"/>
          </a:xfrm>
          <a:prstGeom prst="rect">
            <a:avLst/>
          </a:prstGeom>
        </p:spPr>
      </p:pic>
    </p:spTree>
    <p:extLst>
      <p:ext uri="{BB962C8B-B14F-4D97-AF65-F5344CB8AC3E}">
        <p14:creationId xmlns:p14="http://schemas.microsoft.com/office/powerpoint/2010/main" val="368011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E3E71-BD25-84A0-F5DB-028A7E52903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91D65F-95A2-FA2D-07DE-F2179ABCAF1A}"/>
              </a:ext>
            </a:extLst>
          </p:cNvPr>
          <p:cNvSpPr txBox="1">
            <a:spLocks noGrp="1"/>
          </p:cNvSpPr>
          <p:nvPr>
            <p:ph type="title"/>
          </p:nvPr>
        </p:nvSpPr>
        <p:spPr>
          <a:xfrm>
            <a:off x="685800" y="-241883"/>
            <a:ext cx="7683146" cy="695960"/>
          </a:xfrm>
          <a:prstGeom prst="rect">
            <a:avLst/>
          </a:prstGeom>
        </p:spPr>
        <p:txBody>
          <a:bodyPr vert="horz" wrap="square" lIns="0" tIns="203200" rIns="0" bIns="0" rtlCol="0">
            <a:spAutoFit/>
          </a:bodyPr>
          <a:lstStyle/>
          <a:p>
            <a:pPr marL="2825115">
              <a:lnSpc>
                <a:spcPct val="100000"/>
              </a:lnSpc>
              <a:spcBef>
                <a:spcPts val="100"/>
              </a:spcBef>
            </a:pPr>
            <a:r>
              <a:rPr spc="-10" dirty="0"/>
              <a:t>Prototype</a:t>
            </a:r>
          </a:p>
        </p:txBody>
      </p:sp>
      <p:pic>
        <p:nvPicPr>
          <p:cNvPr id="4" name="Picture 3">
            <a:extLst>
              <a:ext uri="{FF2B5EF4-FFF2-40B4-BE49-F238E27FC236}">
                <a16:creationId xmlns:a16="http://schemas.microsoft.com/office/drawing/2014/main" id="{A3719ACC-1498-1CDE-8CAE-2C49BB0F8F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54077"/>
            <a:ext cx="7835546" cy="4493820"/>
          </a:xfrm>
          <a:prstGeom prst="rect">
            <a:avLst/>
          </a:prstGeom>
        </p:spPr>
      </p:pic>
    </p:spTree>
    <p:extLst>
      <p:ext uri="{BB962C8B-B14F-4D97-AF65-F5344CB8AC3E}">
        <p14:creationId xmlns:p14="http://schemas.microsoft.com/office/powerpoint/2010/main" val="370940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3200" rIns="0" bIns="0" rtlCol="0">
            <a:spAutoFit/>
          </a:bodyPr>
          <a:lstStyle/>
          <a:p>
            <a:pPr marL="2169160">
              <a:lnSpc>
                <a:spcPct val="100000"/>
              </a:lnSpc>
              <a:spcBef>
                <a:spcPts val="100"/>
              </a:spcBef>
            </a:pPr>
            <a:r>
              <a:rPr dirty="0"/>
              <a:t>Tech</a:t>
            </a:r>
            <a:r>
              <a:rPr spc="-70" dirty="0"/>
              <a:t> </a:t>
            </a:r>
            <a:r>
              <a:rPr dirty="0"/>
              <a:t>Stack</a:t>
            </a:r>
            <a:r>
              <a:rPr spc="-70" dirty="0"/>
              <a:t> </a:t>
            </a:r>
            <a:r>
              <a:rPr spc="-20" dirty="0"/>
              <a:t>Used</a:t>
            </a:r>
          </a:p>
        </p:txBody>
      </p:sp>
      <p:pic>
        <p:nvPicPr>
          <p:cNvPr id="3" name="object 3"/>
          <p:cNvPicPr/>
          <p:nvPr/>
        </p:nvPicPr>
        <p:blipFill>
          <a:blip r:embed="rId2" cstate="print"/>
          <a:stretch>
            <a:fillRect/>
          </a:stretch>
        </p:blipFill>
        <p:spPr>
          <a:xfrm>
            <a:off x="1979548" y="1100647"/>
            <a:ext cx="912120" cy="912120"/>
          </a:xfrm>
          <a:prstGeom prst="rect">
            <a:avLst/>
          </a:prstGeom>
        </p:spPr>
      </p:pic>
      <p:pic>
        <p:nvPicPr>
          <p:cNvPr id="4" name="object 4"/>
          <p:cNvPicPr/>
          <p:nvPr/>
        </p:nvPicPr>
        <p:blipFill>
          <a:blip r:embed="rId3" cstate="print"/>
          <a:stretch>
            <a:fillRect/>
          </a:stretch>
        </p:blipFill>
        <p:spPr>
          <a:xfrm>
            <a:off x="4037467" y="1190004"/>
            <a:ext cx="912123" cy="912123"/>
          </a:xfrm>
          <a:prstGeom prst="rect">
            <a:avLst/>
          </a:prstGeom>
        </p:spPr>
      </p:pic>
      <p:sp>
        <p:nvSpPr>
          <p:cNvPr id="8" name="object 8"/>
          <p:cNvSpPr txBox="1"/>
          <p:nvPr/>
        </p:nvSpPr>
        <p:spPr>
          <a:xfrm>
            <a:off x="2083183" y="2334813"/>
            <a:ext cx="704850"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Georgia"/>
                <a:cs typeface="Georgia"/>
              </a:rPr>
              <a:t>ReactJS</a:t>
            </a:r>
            <a:endParaRPr sz="1500" dirty="0">
              <a:latin typeface="Georgia"/>
              <a:cs typeface="Georgia"/>
            </a:endParaRPr>
          </a:p>
        </p:txBody>
      </p:sp>
      <p:sp>
        <p:nvSpPr>
          <p:cNvPr id="9" name="object 9"/>
          <p:cNvSpPr txBox="1"/>
          <p:nvPr/>
        </p:nvSpPr>
        <p:spPr>
          <a:xfrm>
            <a:off x="4037467" y="2271731"/>
            <a:ext cx="681355"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Georgia"/>
                <a:cs typeface="Georgia"/>
              </a:rPr>
              <a:t>NodeJS</a:t>
            </a:r>
            <a:endParaRPr sz="1500" dirty="0">
              <a:latin typeface="Georgia"/>
              <a:cs typeface="Georgia"/>
            </a:endParaRPr>
          </a:p>
        </p:txBody>
      </p:sp>
      <p:sp>
        <p:nvSpPr>
          <p:cNvPr id="10" name="object 10"/>
          <p:cNvSpPr txBox="1"/>
          <p:nvPr/>
        </p:nvSpPr>
        <p:spPr>
          <a:xfrm>
            <a:off x="7451432" y="4203320"/>
            <a:ext cx="1000294" cy="243656"/>
          </a:xfrm>
          <a:prstGeom prst="rect">
            <a:avLst/>
          </a:prstGeom>
        </p:spPr>
        <p:txBody>
          <a:bodyPr vert="horz" wrap="square" lIns="0" tIns="12700" rIns="0" bIns="0" rtlCol="0">
            <a:spAutoFit/>
          </a:bodyPr>
          <a:lstStyle/>
          <a:p>
            <a:pPr marL="12700">
              <a:lnSpc>
                <a:spcPct val="100000"/>
              </a:lnSpc>
              <a:spcBef>
                <a:spcPts val="100"/>
              </a:spcBef>
            </a:pPr>
            <a:r>
              <a:rPr lang="en-US" sz="1500" spc="-10" dirty="0">
                <a:latin typeface="Georgia"/>
                <a:cs typeface="Georgia"/>
              </a:rPr>
              <a:t>Metamask</a:t>
            </a:r>
            <a:endParaRPr sz="1500" dirty="0">
              <a:latin typeface="Georgia"/>
              <a:cs typeface="Georgia"/>
            </a:endParaRPr>
          </a:p>
        </p:txBody>
      </p:sp>
      <p:sp>
        <p:nvSpPr>
          <p:cNvPr id="11" name="object 11"/>
          <p:cNvSpPr txBox="1"/>
          <p:nvPr/>
        </p:nvSpPr>
        <p:spPr>
          <a:xfrm>
            <a:off x="1070721" y="4325148"/>
            <a:ext cx="1185273" cy="243656"/>
          </a:xfrm>
          <a:prstGeom prst="rect">
            <a:avLst/>
          </a:prstGeom>
        </p:spPr>
        <p:txBody>
          <a:bodyPr vert="horz" wrap="square" lIns="0" tIns="12700" rIns="0" bIns="0" rtlCol="0">
            <a:spAutoFit/>
          </a:bodyPr>
          <a:lstStyle/>
          <a:p>
            <a:pPr marL="12700">
              <a:lnSpc>
                <a:spcPct val="100000"/>
              </a:lnSpc>
              <a:spcBef>
                <a:spcPts val="100"/>
              </a:spcBef>
            </a:pPr>
            <a:r>
              <a:rPr sz="1500" spc="-10" dirty="0">
                <a:latin typeface="Georgia"/>
                <a:cs typeface="Georgia"/>
              </a:rPr>
              <a:t>T</a:t>
            </a:r>
            <a:r>
              <a:rPr lang="en-US" sz="1500" spc="-10" dirty="0">
                <a:latin typeface="Georgia"/>
                <a:cs typeface="Georgia"/>
              </a:rPr>
              <a:t>ruffle Suite</a:t>
            </a:r>
            <a:endParaRPr sz="1500" dirty="0">
              <a:latin typeface="Georgia"/>
              <a:cs typeface="Georgia"/>
            </a:endParaRPr>
          </a:p>
        </p:txBody>
      </p:sp>
      <p:pic>
        <p:nvPicPr>
          <p:cNvPr id="4100" name="Picture 4" descr="MetaMask - Wikipedia">
            <a:extLst>
              <a:ext uri="{FF2B5EF4-FFF2-40B4-BE49-F238E27FC236}">
                <a16:creationId xmlns:a16="http://schemas.microsoft.com/office/drawing/2014/main" id="{2E70D79D-A81F-7E9F-10CA-D980534C1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5604" y="2997483"/>
            <a:ext cx="1116122" cy="11161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me - Truffle Suite">
            <a:extLst>
              <a:ext uri="{FF2B5EF4-FFF2-40B4-BE49-F238E27FC236}">
                <a16:creationId xmlns:a16="http://schemas.microsoft.com/office/drawing/2014/main" id="{C48E201F-67DC-2D97-2EB0-BC4CA11BA75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9022" y="3032972"/>
            <a:ext cx="1121704" cy="111612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62223E1-367C-A968-1F79-90317A4F62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527" y="1366282"/>
            <a:ext cx="2025138" cy="542531"/>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Solidity Explained - What is Solidity ...">
            <a:extLst>
              <a:ext uri="{FF2B5EF4-FFF2-40B4-BE49-F238E27FC236}">
                <a16:creationId xmlns:a16="http://schemas.microsoft.com/office/drawing/2014/main" id="{EAA33CC7-8A44-1383-D583-EC8E84A4A2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4502" y="2997483"/>
            <a:ext cx="2617914" cy="118710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Ganache | Overview - Truffle Suite">
            <a:extLst>
              <a:ext uri="{FF2B5EF4-FFF2-40B4-BE49-F238E27FC236}">
                <a16:creationId xmlns:a16="http://schemas.microsoft.com/office/drawing/2014/main" id="{8C5D8CC9-3A36-82FD-8973-F33A1DD676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001607"/>
            <a:ext cx="862039" cy="1328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2858" y="104922"/>
            <a:ext cx="2315845" cy="505459"/>
          </a:xfrm>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3" name="object 3"/>
          <p:cNvSpPr txBox="1"/>
          <p:nvPr/>
        </p:nvSpPr>
        <p:spPr>
          <a:xfrm>
            <a:off x="589647" y="742950"/>
            <a:ext cx="7962265" cy="3890809"/>
          </a:xfrm>
          <a:prstGeom prst="rect">
            <a:avLst/>
          </a:prstGeom>
        </p:spPr>
        <p:txBody>
          <a:bodyPr vert="horz" wrap="square" lIns="0" tIns="12700" rIns="0" bIns="0" rtlCol="0">
            <a:spAutoFit/>
          </a:bodyPr>
          <a:lstStyle/>
          <a:p>
            <a:pPr marL="285750" indent="-285750" algn="just">
              <a:buFont typeface="Arial" panose="020B0604020202020204" pitchFamily="34" charset="0"/>
              <a:buChar char="•"/>
            </a:pPr>
            <a:r>
              <a:rPr lang="en-IN" sz="1400" dirty="0">
                <a:latin typeface="Georgia" panose="02040502050405020303" pitchFamily="18" charset="0"/>
              </a:rPr>
              <a:t>Raghav Chhabra, Uday Vohra, Vishrant Khanna, Aditya Verman, Poonam Tanwar, Brijesh Kumar, The Next Gen Election: Design and Development of E-Voting Web Application, Issue 10-12 June 2020, IEEE </a:t>
            </a:r>
          </a:p>
          <a:p>
            <a:pPr marL="285750" indent="-285750" algn="just">
              <a:buFont typeface="Arial" panose="020B0604020202020204" pitchFamily="34" charset="0"/>
              <a:buChar char="•"/>
            </a:pPr>
            <a:endParaRPr lang="en-IN" sz="1400" dirty="0">
              <a:latin typeface="Georgia" panose="02040502050405020303" pitchFamily="18" charset="0"/>
            </a:endParaRPr>
          </a:p>
          <a:p>
            <a:pPr marL="285750" indent="-285750" algn="just">
              <a:buFont typeface="Arial" panose="020B0604020202020204" pitchFamily="34" charset="0"/>
              <a:buChar char="•"/>
            </a:pPr>
            <a:r>
              <a:rPr lang="en-IN" sz="1400" dirty="0">
                <a:latin typeface="Georgia" panose="02040502050405020303" pitchFamily="18" charset="0"/>
              </a:rPr>
              <a:t>Ramya Govindaraj, P Kumaresan, K. Sree harshitha, Online Voting System using Cloud, Issue 24-25 Feb. 2020, IEEE </a:t>
            </a:r>
          </a:p>
          <a:p>
            <a:pPr marL="285750" indent="-285750" algn="just">
              <a:buFont typeface="Arial" panose="020B0604020202020204" pitchFamily="34" charset="0"/>
              <a:buChar char="•"/>
            </a:pPr>
            <a:endParaRPr lang="en-IN" sz="1400" dirty="0">
              <a:latin typeface="Georgia" panose="02040502050405020303" pitchFamily="18" charset="0"/>
            </a:endParaRPr>
          </a:p>
          <a:p>
            <a:pPr marL="285750" indent="-285750" algn="just">
              <a:buFont typeface="Arial" panose="020B0604020202020204" pitchFamily="34" charset="0"/>
              <a:buChar char="•"/>
            </a:pPr>
            <a:r>
              <a:rPr lang="en-IN" sz="1400" dirty="0">
                <a:latin typeface="Georgia" panose="02040502050405020303" pitchFamily="18" charset="0"/>
              </a:rPr>
              <a:t>Bhushan M. Pawar, Sachin H. Patode, Yamini R. Potbhare, Nilesh A. Mohota, An Efficient and Secure Students Online Voting Application, Issue 8-10 Jan. 2020, IEEE </a:t>
            </a:r>
          </a:p>
          <a:p>
            <a:pPr marL="285750" indent="-285750" algn="just">
              <a:buFont typeface="Arial" panose="020B0604020202020204" pitchFamily="34" charset="0"/>
              <a:buChar char="•"/>
            </a:pPr>
            <a:endParaRPr lang="en-IN" sz="1400" dirty="0">
              <a:latin typeface="Georgia" panose="02040502050405020303" pitchFamily="18" charset="0"/>
            </a:endParaRPr>
          </a:p>
          <a:p>
            <a:pPr marL="285750" indent="-285750" algn="just">
              <a:buFont typeface="Arial" panose="020B0604020202020204" pitchFamily="34" charset="0"/>
              <a:buChar char="•"/>
            </a:pPr>
            <a:r>
              <a:rPr lang="en-IN" sz="1400" dirty="0">
                <a:latin typeface="Georgia" panose="02040502050405020303" pitchFamily="18" charset="0"/>
              </a:rPr>
              <a:t>Mrunal Annadate, Online Voting System Using Biometric Verification, Issue April 2017, ResearchGate </a:t>
            </a:r>
          </a:p>
          <a:p>
            <a:pPr marL="285750" indent="-285750" algn="just">
              <a:buFont typeface="Arial" panose="020B0604020202020204" pitchFamily="34" charset="0"/>
              <a:buChar char="•"/>
            </a:pPr>
            <a:endParaRPr lang="en-IN" sz="1400" dirty="0">
              <a:latin typeface="Georgia" panose="02040502050405020303" pitchFamily="18" charset="0"/>
            </a:endParaRPr>
          </a:p>
          <a:p>
            <a:pPr marL="285750" indent="-285750" algn="just">
              <a:buFont typeface="Arial" panose="020B0604020202020204" pitchFamily="34" charset="0"/>
              <a:buChar char="•"/>
            </a:pPr>
            <a:r>
              <a:rPr lang="en-IN" sz="1400" dirty="0">
                <a:latin typeface="Georgia" panose="02040502050405020303" pitchFamily="18" charset="0"/>
              </a:rPr>
              <a:t>Rajalakshmi Krishnamurthi , A Brief Analysis of Blockchain Algorithms and Its Challenges, Issue January 2021, ResearchGate </a:t>
            </a:r>
          </a:p>
          <a:p>
            <a:pPr marL="285750" indent="-285750" algn="just">
              <a:buFont typeface="Arial" panose="020B0604020202020204" pitchFamily="34" charset="0"/>
              <a:buChar char="•"/>
            </a:pPr>
            <a:endParaRPr lang="en-IN" sz="1400" dirty="0">
              <a:latin typeface="Georgia" panose="02040502050405020303" pitchFamily="18" charset="0"/>
            </a:endParaRPr>
          </a:p>
          <a:p>
            <a:pPr marL="285750" indent="-285750" algn="just">
              <a:buFont typeface="Arial" panose="020B0604020202020204" pitchFamily="34" charset="0"/>
              <a:buChar char="•"/>
            </a:pPr>
            <a:r>
              <a:rPr lang="en-US" sz="1400" dirty="0">
                <a:latin typeface="Georgia" panose="02040502050405020303" pitchFamily="18" charset="0"/>
              </a:rPr>
              <a:t>Pranav KB, Manikandan J, Design and Evaluation of a Real-Time Face Recognition System using Convolutional Neural Network, Issue 2019.</a:t>
            </a:r>
            <a:endParaRPr lang="en-IN" sz="1400" dirty="0">
              <a:latin typeface="Georgia" panose="020405020504050203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6705"/>
            <a:ext cx="7683146" cy="695960"/>
          </a:xfrm>
          <a:prstGeom prst="rect">
            <a:avLst/>
          </a:prstGeom>
        </p:spPr>
        <p:txBody>
          <a:bodyPr vert="horz" wrap="square" lIns="0" tIns="203200" rIns="0" bIns="0" rtlCol="0">
            <a:spAutoFit/>
          </a:bodyPr>
          <a:lstStyle/>
          <a:p>
            <a:pPr marL="2684145">
              <a:lnSpc>
                <a:spcPct val="100000"/>
              </a:lnSpc>
              <a:spcBef>
                <a:spcPts val="100"/>
              </a:spcBef>
            </a:pPr>
            <a:r>
              <a:rPr spc="-10" dirty="0"/>
              <a:t>Conclusion</a:t>
            </a:r>
          </a:p>
        </p:txBody>
      </p:sp>
      <p:sp>
        <p:nvSpPr>
          <p:cNvPr id="3" name="object 3"/>
          <p:cNvSpPr txBox="1"/>
          <p:nvPr/>
        </p:nvSpPr>
        <p:spPr>
          <a:xfrm>
            <a:off x="737552" y="819150"/>
            <a:ext cx="7668895" cy="4153573"/>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Georgia"/>
                <a:cs typeface="Georgia"/>
              </a:rPr>
              <a:t>Project</a:t>
            </a:r>
            <a:r>
              <a:rPr lang="en-US" sz="1400" b="1" spc="-35" dirty="0">
                <a:latin typeface="Georgia"/>
                <a:cs typeface="Georgia"/>
              </a:rPr>
              <a:t> </a:t>
            </a:r>
            <a:r>
              <a:rPr lang="en-US" sz="1400" b="1" spc="-10" dirty="0">
                <a:latin typeface="Georgia"/>
                <a:cs typeface="Georgia"/>
              </a:rPr>
              <a:t>Overview</a:t>
            </a:r>
            <a:r>
              <a:rPr lang="en-US" sz="1400" spc="-10" dirty="0">
                <a:latin typeface="Georgia"/>
                <a:cs typeface="Georgia"/>
              </a:rPr>
              <a:t>:</a:t>
            </a:r>
            <a:endParaRPr lang="en-US" sz="1400" dirty="0">
              <a:latin typeface="Georgia"/>
              <a:cs typeface="Georgia"/>
            </a:endParaRPr>
          </a:p>
          <a:p>
            <a:pPr marL="469265" indent="-320040" algn="just">
              <a:lnSpc>
                <a:spcPct val="100000"/>
              </a:lnSpc>
              <a:spcBef>
                <a:spcPts val="1200"/>
              </a:spcBef>
              <a:buFont typeface="Arial"/>
              <a:buChar char="●"/>
              <a:tabLst>
                <a:tab pos="469265" algn="l"/>
              </a:tabLst>
            </a:pPr>
            <a:r>
              <a:rPr lang="en-US" sz="1400" dirty="0">
                <a:latin typeface="Georgia"/>
                <a:cs typeface="Georgia"/>
              </a:rPr>
              <a:t>The </a:t>
            </a:r>
            <a:r>
              <a:rPr lang="en-US" sz="1400" b="1" dirty="0">
                <a:latin typeface="Georgia"/>
                <a:cs typeface="Georgia"/>
              </a:rPr>
              <a:t>E-Voting System Using Blockchain </a:t>
            </a:r>
            <a:r>
              <a:rPr lang="en-US" sz="1400" dirty="0">
                <a:latin typeface="Georgia"/>
                <a:cs typeface="Georgia"/>
              </a:rPr>
              <a:t>combines blockchain technology with facial recognition to create a secure, transparent, and efficient voting process. The system ensures that every vote is counted accurately and securely, eliminating risks such as vote tampering or unauthorized access.</a:t>
            </a:r>
          </a:p>
          <a:p>
            <a:pPr marL="149225">
              <a:lnSpc>
                <a:spcPct val="100000"/>
              </a:lnSpc>
              <a:spcBef>
                <a:spcPts val="1200"/>
              </a:spcBef>
              <a:tabLst>
                <a:tab pos="469265" algn="l"/>
              </a:tabLst>
            </a:pPr>
            <a:endParaRPr lang="en-US" sz="1400" dirty="0">
              <a:latin typeface="Georgia"/>
              <a:cs typeface="Georgia"/>
            </a:endParaRPr>
          </a:p>
          <a:p>
            <a:pPr marL="149225">
              <a:lnSpc>
                <a:spcPct val="100000"/>
              </a:lnSpc>
              <a:spcBef>
                <a:spcPts val="1200"/>
              </a:spcBef>
              <a:tabLst>
                <a:tab pos="469265" algn="l"/>
              </a:tabLst>
            </a:pPr>
            <a:endParaRPr lang="en-US" sz="1400" dirty="0">
              <a:latin typeface="Georgia"/>
              <a:cs typeface="Georgia"/>
            </a:endParaRPr>
          </a:p>
          <a:p>
            <a:pPr marL="149225">
              <a:lnSpc>
                <a:spcPct val="100000"/>
              </a:lnSpc>
              <a:spcBef>
                <a:spcPts val="1200"/>
              </a:spcBef>
              <a:tabLst>
                <a:tab pos="469265" algn="l"/>
              </a:tabLst>
            </a:pPr>
            <a:endParaRPr lang="en-US" sz="1400" dirty="0">
              <a:latin typeface="Georgia"/>
              <a:cs typeface="Georgia"/>
            </a:endParaRPr>
          </a:p>
          <a:p>
            <a:pPr marL="12700">
              <a:lnSpc>
                <a:spcPct val="100000"/>
              </a:lnSpc>
            </a:pPr>
            <a:r>
              <a:rPr lang="en-US" sz="1400" b="1" spc="-10" dirty="0">
                <a:latin typeface="Georgia"/>
                <a:cs typeface="Georgia"/>
              </a:rPr>
              <a:t>Impact</a:t>
            </a:r>
            <a:r>
              <a:rPr lang="en-US" sz="1400" spc="-10" dirty="0">
                <a:latin typeface="Georgia"/>
                <a:cs typeface="Georgia"/>
              </a:rPr>
              <a:t>:</a:t>
            </a:r>
            <a:endParaRPr lang="en-US" sz="1400" dirty="0">
              <a:latin typeface="Georgia"/>
              <a:cs typeface="Georgia"/>
            </a:endParaRPr>
          </a:p>
          <a:p>
            <a:pPr marL="469265" marR="181610" indent="-320675" algn="just">
              <a:lnSpc>
                <a:spcPct val="114999"/>
              </a:lnSpc>
              <a:spcBef>
                <a:spcPts val="1200"/>
              </a:spcBef>
              <a:buFont typeface="Arial"/>
              <a:buChar char="●"/>
              <a:tabLst>
                <a:tab pos="469265" algn="l"/>
              </a:tabLst>
            </a:pPr>
            <a:r>
              <a:rPr lang="en-US" sz="1400" spc="-10" dirty="0">
                <a:latin typeface="Georgia"/>
                <a:cs typeface="Georgia"/>
              </a:rPr>
              <a:t>Enhanced security and transparency through blockchain's decentralized architecture. </a:t>
            </a:r>
          </a:p>
          <a:p>
            <a:pPr marL="469265" marR="181610" indent="-320675" algn="just">
              <a:lnSpc>
                <a:spcPct val="114999"/>
              </a:lnSpc>
              <a:spcBef>
                <a:spcPts val="1200"/>
              </a:spcBef>
              <a:buFont typeface="Arial"/>
              <a:buChar char="●"/>
              <a:tabLst>
                <a:tab pos="469265" algn="l"/>
              </a:tabLst>
            </a:pPr>
            <a:r>
              <a:rPr lang="en-US" sz="1400" dirty="0">
                <a:latin typeface="Georgia"/>
                <a:cs typeface="Georgia"/>
              </a:rPr>
              <a:t>Accessibility for remote voters, enabling higher participation.</a:t>
            </a:r>
          </a:p>
          <a:p>
            <a:pPr marL="469265" marR="181610" indent="-320675" algn="just">
              <a:lnSpc>
                <a:spcPct val="114999"/>
              </a:lnSpc>
              <a:spcBef>
                <a:spcPts val="1200"/>
              </a:spcBef>
              <a:buFont typeface="Arial"/>
              <a:buChar char="●"/>
              <a:tabLst>
                <a:tab pos="469265" algn="l"/>
              </a:tabLst>
            </a:pPr>
            <a:r>
              <a:rPr lang="en-US" sz="1400" dirty="0">
                <a:latin typeface="Georgia"/>
                <a:cs typeface="Georgia"/>
              </a:rPr>
              <a:t>A cost-effective, user-friendly solution that builds trust in the electoral process.</a:t>
            </a:r>
          </a:p>
          <a:p>
            <a:pPr marL="469265" marR="181610" indent="-320675">
              <a:lnSpc>
                <a:spcPct val="114999"/>
              </a:lnSpc>
              <a:spcBef>
                <a:spcPts val="1200"/>
              </a:spcBef>
              <a:buFont typeface="Arial"/>
              <a:buChar char="●"/>
              <a:tabLst>
                <a:tab pos="469265" algn="l"/>
              </a:tabLst>
            </a:pPr>
            <a:endParaRPr lang="en-US" sz="1400" dirty="0">
              <a:latin typeface="Georgia"/>
              <a:cs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C8CD3-FEB3-9797-E096-F2AFDEB7F6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AE708CB-55AF-61F3-0DDB-F5179BA7BFDC}"/>
              </a:ext>
            </a:extLst>
          </p:cNvPr>
          <p:cNvSpPr txBox="1">
            <a:spLocks noGrp="1"/>
          </p:cNvSpPr>
          <p:nvPr>
            <p:ph type="title"/>
          </p:nvPr>
        </p:nvSpPr>
        <p:spPr>
          <a:xfrm>
            <a:off x="609600" y="-36705"/>
            <a:ext cx="7683146" cy="695960"/>
          </a:xfrm>
          <a:prstGeom prst="rect">
            <a:avLst/>
          </a:prstGeom>
        </p:spPr>
        <p:txBody>
          <a:bodyPr vert="horz" wrap="square" lIns="0" tIns="203200" rIns="0" bIns="0" rtlCol="0">
            <a:spAutoFit/>
          </a:bodyPr>
          <a:lstStyle/>
          <a:p>
            <a:pPr marL="2684145">
              <a:lnSpc>
                <a:spcPct val="100000"/>
              </a:lnSpc>
              <a:spcBef>
                <a:spcPts val="100"/>
              </a:spcBef>
            </a:pPr>
            <a:r>
              <a:rPr spc="-10" dirty="0"/>
              <a:t>Conclusion</a:t>
            </a:r>
          </a:p>
        </p:txBody>
      </p:sp>
      <p:sp>
        <p:nvSpPr>
          <p:cNvPr id="3" name="object 3">
            <a:extLst>
              <a:ext uri="{FF2B5EF4-FFF2-40B4-BE49-F238E27FC236}">
                <a16:creationId xmlns:a16="http://schemas.microsoft.com/office/drawing/2014/main" id="{F56F6442-5970-D1C4-4B36-F60399C07717}"/>
              </a:ext>
            </a:extLst>
          </p:cNvPr>
          <p:cNvSpPr txBox="1"/>
          <p:nvPr/>
        </p:nvSpPr>
        <p:spPr>
          <a:xfrm>
            <a:off x="737552" y="672684"/>
            <a:ext cx="7555194" cy="4082271"/>
          </a:xfrm>
          <a:prstGeom prst="rect">
            <a:avLst/>
          </a:prstGeom>
        </p:spPr>
        <p:txBody>
          <a:bodyPr vert="horz" wrap="square" lIns="0" tIns="12700" rIns="0" bIns="0" rtlCol="0">
            <a:spAutoFit/>
          </a:bodyPr>
          <a:lstStyle/>
          <a:p>
            <a:pPr marL="12700">
              <a:lnSpc>
                <a:spcPct val="100000"/>
              </a:lnSpc>
            </a:pPr>
            <a:r>
              <a:rPr lang="en-US" sz="1400" b="1" spc="-10" dirty="0">
                <a:latin typeface="Georgia"/>
                <a:cs typeface="Georgia"/>
              </a:rPr>
              <a:t>Achievements</a:t>
            </a:r>
            <a:r>
              <a:rPr lang="en-US" sz="1400" spc="-10" dirty="0">
                <a:latin typeface="Georgia"/>
                <a:cs typeface="Georgia"/>
              </a:rPr>
              <a:t>:</a:t>
            </a:r>
            <a:endParaRPr lang="en-US" sz="1400" dirty="0">
              <a:latin typeface="Georgia"/>
              <a:cs typeface="Georgia"/>
            </a:endParaRPr>
          </a:p>
          <a:p>
            <a:pPr>
              <a:lnSpc>
                <a:spcPct val="100000"/>
              </a:lnSpc>
              <a:spcBef>
                <a:spcPts val="50"/>
              </a:spcBef>
            </a:pPr>
            <a:endParaRPr lang="en-US" sz="1400" dirty="0">
              <a:latin typeface="Georgia"/>
              <a:cs typeface="Georgia"/>
            </a:endParaRPr>
          </a:p>
          <a:p>
            <a:pPr marL="469265" indent="-320040" algn="just">
              <a:lnSpc>
                <a:spcPct val="100000"/>
              </a:lnSpc>
              <a:spcBef>
                <a:spcPts val="5"/>
              </a:spcBef>
              <a:buFont typeface="Arial"/>
              <a:buChar char="●"/>
              <a:tabLst>
                <a:tab pos="469265" algn="l"/>
              </a:tabLst>
            </a:pPr>
            <a:r>
              <a:rPr lang="en-US" sz="1400" dirty="0">
                <a:latin typeface="Georgia"/>
                <a:cs typeface="Georgia"/>
              </a:rPr>
              <a:t>Successfully implemented Ethereum-based blockchain for secure vote recording. </a:t>
            </a:r>
          </a:p>
          <a:p>
            <a:pPr marL="469265" indent="-320040" algn="just">
              <a:lnSpc>
                <a:spcPct val="100000"/>
              </a:lnSpc>
              <a:spcBef>
                <a:spcPts val="5"/>
              </a:spcBef>
              <a:buFont typeface="Arial"/>
              <a:buChar char="●"/>
              <a:tabLst>
                <a:tab pos="469265" algn="l"/>
              </a:tabLst>
            </a:pPr>
            <a:endParaRPr lang="en-US" sz="1400" dirty="0">
              <a:latin typeface="Georgia"/>
              <a:cs typeface="Georgia"/>
            </a:endParaRPr>
          </a:p>
          <a:p>
            <a:pPr marL="469265" indent="-320040" algn="just">
              <a:lnSpc>
                <a:spcPct val="100000"/>
              </a:lnSpc>
              <a:spcBef>
                <a:spcPts val="5"/>
              </a:spcBef>
              <a:buFont typeface="Arial"/>
              <a:buChar char="●"/>
              <a:tabLst>
                <a:tab pos="469265" algn="l"/>
              </a:tabLst>
            </a:pPr>
            <a:r>
              <a:rPr lang="en-US" sz="1400" dirty="0">
                <a:latin typeface="Georgia"/>
                <a:cs typeface="Georgia"/>
              </a:rPr>
              <a:t>Achieved robust voter authentication using facial recognition technology.</a:t>
            </a:r>
          </a:p>
          <a:p>
            <a:pPr marL="469265" indent="-320040" algn="just">
              <a:lnSpc>
                <a:spcPct val="100000"/>
              </a:lnSpc>
              <a:spcBef>
                <a:spcPts val="5"/>
              </a:spcBef>
              <a:buFont typeface="Arial"/>
              <a:buChar char="●"/>
              <a:tabLst>
                <a:tab pos="469265" algn="l"/>
              </a:tabLst>
            </a:pPr>
            <a:endParaRPr lang="en-US" sz="1400" dirty="0">
              <a:latin typeface="Georgia"/>
              <a:cs typeface="Georgia"/>
            </a:endParaRPr>
          </a:p>
          <a:p>
            <a:pPr marL="469265" indent="-320040">
              <a:lnSpc>
                <a:spcPct val="100000"/>
              </a:lnSpc>
              <a:spcBef>
                <a:spcPts val="5"/>
              </a:spcBef>
              <a:buFont typeface="Arial"/>
              <a:buChar char="●"/>
              <a:tabLst>
                <a:tab pos="469265" algn="l"/>
              </a:tabLst>
            </a:pPr>
            <a:endParaRPr lang="en-US" sz="1400" dirty="0">
              <a:latin typeface="Georgia"/>
              <a:cs typeface="Georgia"/>
            </a:endParaRPr>
          </a:p>
          <a:p>
            <a:pPr marL="469265" indent="-320040">
              <a:lnSpc>
                <a:spcPct val="100000"/>
              </a:lnSpc>
              <a:spcBef>
                <a:spcPts val="5"/>
              </a:spcBef>
              <a:buFont typeface="Arial"/>
              <a:buChar char="●"/>
              <a:tabLst>
                <a:tab pos="469265" algn="l"/>
              </a:tabLst>
            </a:pPr>
            <a:endParaRPr lang="en-US" sz="1400" dirty="0">
              <a:latin typeface="Georgia"/>
              <a:cs typeface="Georgia"/>
            </a:endParaRPr>
          </a:p>
          <a:p>
            <a:pPr marL="149225">
              <a:lnSpc>
                <a:spcPct val="100000"/>
              </a:lnSpc>
              <a:spcBef>
                <a:spcPts val="5"/>
              </a:spcBef>
              <a:tabLst>
                <a:tab pos="469265" algn="l"/>
              </a:tabLst>
            </a:pPr>
            <a:endParaRPr lang="en-US" sz="1400" dirty="0">
              <a:latin typeface="Georgia"/>
              <a:cs typeface="Georgia"/>
            </a:endParaRPr>
          </a:p>
          <a:p>
            <a:pPr marL="12700">
              <a:lnSpc>
                <a:spcPct val="100000"/>
              </a:lnSpc>
            </a:pPr>
            <a:r>
              <a:rPr lang="en-US" sz="1400" b="1" dirty="0">
                <a:latin typeface="Georgia"/>
                <a:cs typeface="Georgia"/>
              </a:rPr>
              <a:t>Future</a:t>
            </a:r>
            <a:r>
              <a:rPr lang="en-US" sz="1400" b="1" spc="-30" dirty="0">
                <a:latin typeface="Georgia"/>
                <a:cs typeface="Georgia"/>
              </a:rPr>
              <a:t> </a:t>
            </a:r>
            <a:r>
              <a:rPr lang="en-US" sz="1400" b="1" spc="-10" dirty="0">
                <a:latin typeface="Georgia"/>
                <a:cs typeface="Georgia"/>
              </a:rPr>
              <a:t>Work</a:t>
            </a:r>
            <a:r>
              <a:rPr lang="en-US" sz="1400" spc="-10" dirty="0">
                <a:latin typeface="Georgia"/>
                <a:cs typeface="Georgia"/>
              </a:rPr>
              <a:t>:</a:t>
            </a:r>
            <a:endParaRPr lang="en-US" sz="1400" dirty="0">
              <a:latin typeface="Georgia"/>
              <a:cs typeface="Georgia"/>
            </a:endParaRPr>
          </a:p>
          <a:p>
            <a:pPr>
              <a:lnSpc>
                <a:spcPct val="100000"/>
              </a:lnSpc>
              <a:spcBef>
                <a:spcPts val="50"/>
              </a:spcBef>
            </a:pPr>
            <a:endParaRPr lang="en-US" sz="1400" dirty="0">
              <a:latin typeface="Georgia"/>
              <a:cs typeface="Georgia"/>
            </a:endParaRPr>
          </a:p>
          <a:p>
            <a:pPr marL="469265" indent="-320040" algn="just">
              <a:lnSpc>
                <a:spcPct val="100000"/>
              </a:lnSpc>
              <a:spcBef>
                <a:spcPts val="5"/>
              </a:spcBef>
              <a:buFont typeface="Arial"/>
              <a:buChar char="●"/>
              <a:tabLst>
                <a:tab pos="469265" algn="l"/>
              </a:tabLst>
            </a:pPr>
            <a:r>
              <a:rPr lang="en-US" sz="1400" dirty="0">
                <a:latin typeface="Georgia"/>
                <a:cs typeface="Georgia"/>
              </a:rPr>
              <a:t>Incorporate support for </a:t>
            </a:r>
            <a:r>
              <a:rPr lang="en-US" sz="1400" b="1" dirty="0">
                <a:latin typeface="Georgia"/>
                <a:cs typeface="Georgia"/>
              </a:rPr>
              <a:t>Hyperledger</a:t>
            </a:r>
            <a:r>
              <a:rPr lang="en-US" sz="1400" dirty="0">
                <a:latin typeface="Georgia"/>
                <a:cs typeface="Georgia"/>
              </a:rPr>
              <a:t> to make the system cost-free by removing cryptocurrency dependencies. </a:t>
            </a:r>
          </a:p>
          <a:p>
            <a:pPr marL="469265" indent="-320040" algn="just">
              <a:lnSpc>
                <a:spcPct val="100000"/>
              </a:lnSpc>
              <a:spcBef>
                <a:spcPts val="5"/>
              </a:spcBef>
              <a:buFont typeface="Arial"/>
              <a:buChar char="●"/>
              <a:tabLst>
                <a:tab pos="469265" algn="l"/>
              </a:tabLst>
            </a:pPr>
            <a:r>
              <a:rPr lang="en-US" sz="1400" dirty="0">
                <a:latin typeface="Georgia"/>
                <a:cs typeface="Georgia"/>
              </a:rPr>
              <a:t>Enhance features like real-time vote tracking and multilingual support for broader usability.</a:t>
            </a:r>
          </a:p>
          <a:p>
            <a:pPr marL="469265" indent="-320040" algn="just">
              <a:lnSpc>
                <a:spcPct val="100000"/>
              </a:lnSpc>
              <a:spcBef>
                <a:spcPts val="5"/>
              </a:spcBef>
              <a:buFont typeface="Arial"/>
              <a:buChar char="●"/>
              <a:tabLst>
                <a:tab pos="469265" algn="l"/>
              </a:tabLst>
            </a:pPr>
            <a:endParaRPr lang="en-US" sz="1400" dirty="0">
              <a:latin typeface="Georgia"/>
              <a:cs typeface="Georgia"/>
            </a:endParaRPr>
          </a:p>
          <a:p>
            <a:pPr marL="469265" indent="-320040" algn="just">
              <a:lnSpc>
                <a:spcPct val="100000"/>
              </a:lnSpc>
              <a:spcBef>
                <a:spcPts val="5"/>
              </a:spcBef>
              <a:buFont typeface="Arial"/>
              <a:buChar char="●"/>
              <a:tabLst>
                <a:tab pos="469265" algn="l"/>
              </a:tabLst>
            </a:pPr>
            <a:r>
              <a:rPr lang="en-US" sz="1400" dirty="0">
                <a:latin typeface="Georgia"/>
                <a:cs typeface="Georgia"/>
              </a:rPr>
              <a:t>Explore additional authentication mechanisms for further strengthening security.</a:t>
            </a:r>
          </a:p>
          <a:p>
            <a:pPr marL="469265" marR="181610" indent="-320675">
              <a:lnSpc>
                <a:spcPct val="114999"/>
              </a:lnSpc>
              <a:spcBef>
                <a:spcPts val="1200"/>
              </a:spcBef>
              <a:buFont typeface="Arial"/>
              <a:buChar char="●"/>
              <a:tabLst>
                <a:tab pos="469265" algn="l"/>
              </a:tabLst>
            </a:pPr>
            <a:endParaRPr lang="en-US" sz="1400" dirty="0">
              <a:latin typeface="Georgia"/>
              <a:cs typeface="Georgia"/>
            </a:endParaRPr>
          </a:p>
        </p:txBody>
      </p:sp>
    </p:spTree>
    <p:extLst>
      <p:ext uri="{BB962C8B-B14F-4D97-AF65-F5344CB8AC3E}">
        <p14:creationId xmlns:p14="http://schemas.microsoft.com/office/powerpoint/2010/main" val="371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3200" rIns="0" bIns="0" rtlCol="0">
            <a:spAutoFit/>
          </a:bodyPr>
          <a:lstStyle/>
          <a:p>
            <a:pPr marL="2513965">
              <a:lnSpc>
                <a:spcPct val="100000"/>
              </a:lnSpc>
              <a:spcBef>
                <a:spcPts val="100"/>
              </a:spcBef>
            </a:pPr>
            <a:r>
              <a:rPr spc="-10" dirty="0"/>
              <a:t>Introduction</a:t>
            </a:r>
          </a:p>
        </p:txBody>
      </p:sp>
      <p:sp>
        <p:nvSpPr>
          <p:cNvPr id="3" name="object 3"/>
          <p:cNvSpPr txBox="1"/>
          <p:nvPr/>
        </p:nvSpPr>
        <p:spPr>
          <a:xfrm>
            <a:off x="804544" y="1047750"/>
            <a:ext cx="7534909" cy="3461076"/>
          </a:xfrm>
          <a:prstGeom prst="rect">
            <a:avLst/>
          </a:prstGeom>
        </p:spPr>
        <p:txBody>
          <a:bodyPr vert="horz" wrap="square" lIns="0" tIns="12700" rIns="0" bIns="0" rtlCol="0">
            <a:spAutoFit/>
          </a:bodyPr>
          <a:lstStyle/>
          <a:p>
            <a:pPr marL="348615" marR="210820" indent="-336550" algn="just">
              <a:lnSpc>
                <a:spcPct val="114999"/>
              </a:lnSpc>
              <a:buFont typeface="Arial"/>
              <a:buChar char="●"/>
              <a:tabLst>
                <a:tab pos="348615" algn="l"/>
              </a:tabLst>
            </a:pPr>
            <a:r>
              <a:rPr lang="en-US" sz="1400" dirty="0">
                <a:latin typeface="Georgia"/>
                <a:cs typeface="Georgia"/>
              </a:rPr>
              <a:t>Traditional voting systems face challenges in security, transparency, and accessibility, impacting voter trust and engagement.</a:t>
            </a:r>
          </a:p>
          <a:p>
            <a:pPr marL="348615" marR="210820" indent="-336550" algn="just">
              <a:lnSpc>
                <a:spcPct val="114999"/>
              </a:lnSpc>
              <a:buFont typeface="Arial"/>
              <a:buChar char="●"/>
              <a:tabLst>
                <a:tab pos="348615" algn="l"/>
              </a:tabLst>
            </a:pPr>
            <a:endParaRPr lang="en-US" sz="1400" dirty="0">
              <a:latin typeface="Georgia"/>
              <a:cs typeface="Georgia"/>
            </a:endParaRPr>
          </a:p>
          <a:p>
            <a:pPr marL="348615" marR="210820" indent="-336550" algn="just">
              <a:lnSpc>
                <a:spcPct val="114999"/>
              </a:lnSpc>
              <a:buFont typeface="Arial"/>
              <a:buChar char="●"/>
              <a:tabLst>
                <a:tab pos="348615" algn="l"/>
              </a:tabLst>
            </a:pPr>
            <a:r>
              <a:rPr lang="en-US" sz="1400" dirty="0">
                <a:latin typeface="Georgia"/>
                <a:cs typeface="Georgia"/>
              </a:rPr>
              <a:t>This project aims to develop a blockchain-based e-voting system to provide secure, transparent, and accessible voting for all individuals.</a:t>
            </a:r>
          </a:p>
          <a:p>
            <a:pPr marL="348615" marR="210820" indent="-336550" algn="just">
              <a:lnSpc>
                <a:spcPct val="114999"/>
              </a:lnSpc>
              <a:buFont typeface="Arial"/>
              <a:buChar char="●"/>
              <a:tabLst>
                <a:tab pos="348615" algn="l"/>
              </a:tabLst>
            </a:pPr>
            <a:endParaRPr lang="en-US" sz="1400" dirty="0">
              <a:latin typeface="Georgia"/>
              <a:cs typeface="Georgia"/>
            </a:endParaRPr>
          </a:p>
          <a:p>
            <a:pPr marL="348615" marR="210820" indent="-336550" algn="just">
              <a:lnSpc>
                <a:spcPct val="114999"/>
              </a:lnSpc>
              <a:buFont typeface="Arial"/>
              <a:buChar char="●"/>
              <a:tabLst>
                <a:tab pos="348615" algn="l"/>
              </a:tabLst>
            </a:pPr>
            <a:r>
              <a:rPr lang="en-US" sz="1400" dirty="0">
                <a:latin typeface="Georgia"/>
                <a:cs typeface="Georgia"/>
              </a:rPr>
              <a:t>By leveraging blockchain technology, the system reduces reliance on centralized authorities, ensuring data integrity and preventing vote tampering.</a:t>
            </a:r>
          </a:p>
          <a:p>
            <a:pPr marL="348615" marR="210820" indent="-336550" algn="just">
              <a:lnSpc>
                <a:spcPct val="114999"/>
              </a:lnSpc>
              <a:buFont typeface="Arial"/>
              <a:buChar char="●"/>
              <a:tabLst>
                <a:tab pos="348615" algn="l"/>
              </a:tabLst>
            </a:pPr>
            <a:endParaRPr lang="en-US" sz="1400" dirty="0">
              <a:latin typeface="Georgia"/>
              <a:cs typeface="Georgia"/>
            </a:endParaRPr>
          </a:p>
          <a:p>
            <a:pPr marL="348615" marR="210820" indent="-336550" algn="just">
              <a:lnSpc>
                <a:spcPct val="114999"/>
              </a:lnSpc>
              <a:buFont typeface="Arial"/>
              <a:buChar char="●"/>
              <a:tabLst>
                <a:tab pos="348615" algn="l"/>
              </a:tabLst>
            </a:pPr>
            <a:r>
              <a:rPr lang="en-US" sz="1400" dirty="0">
                <a:latin typeface="Georgia"/>
                <a:cs typeface="Georgia"/>
              </a:rPr>
              <a:t>This solution enhances the electoral process, fostering trust and inclusivity by enabling verifiable and accessible voting options.</a:t>
            </a:r>
          </a:p>
          <a:p>
            <a:pPr marL="348615" marR="210820" indent="-336550" algn="just">
              <a:lnSpc>
                <a:spcPct val="114999"/>
              </a:lnSpc>
              <a:buFont typeface="Arial"/>
              <a:buChar char="●"/>
              <a:tabLst>
                <a:tab pos="348615" algn="l"/>
              </a:tabLst>
            </a:pPr>
            <a:endParaRPr lang="en-US" sz="1400" dirty="0">
              <a:latin typeface="Georgia"/>
              <a:cs typeface="Georgia"/>
            </a:endParaRPr>
          </a:p>
          <a:p>
            <a:pPr marL="348615" marR="210820" indent="-336550" algn="just">
              <a:lnSpc>
                <a:spcPct val="114999"/>
              </a:lnSpc>
              <a:buFont typeface="Arial"/>
              <a:buChar char="●"/>
              <a:tabLst>
                <a:tab pos="348615" algn="l"/>
              </a:tabLst>
            </a:pPr>
            <a:r>
              <a:rPr lang="en-US" sz="1400" dirty="0">
                <a:latin typeface="Georgia"/>
                <a:cs typeface="Georgia"/>
              </a:rPr>
              <a:t>With the potential for widespread adoption, the project supports scalable, secure voting applications and promotes democratic participation on a global scale.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0427" y="0"/>
            <a:ext cx="7683146" cy="695960"/>
          </a:xfrm>
          <a:prstGeom prst="rect">
            <a:avLst/>
          </a:prstGeom>
        </p:spPr>
        <p:txBody>
          <a:bodyPr vert="horz" wrap="square" lIns="0" tIns="164874" rIns="0" bIns="0" rtlCol="0">
            <a:spAutoFit/>
          </a:bodyPr>
          <a:lstStyle/>
          <a:p>
            <a:pPr marL="1017269">
              <a:lnSpc>
                <a:spcPct val="100000"/>
              </a:lnSpc>
              <a:spcBef>
                <a:spcPts val="100"/>
              </a:spcBef>
            </a:pPr>
            <a:r>
              <a:rPr spc="-10" dirty="0"/>
              <a:t>Abstract</a:t>
            </a:r>
          </a:p>
        </p:txBody>
      </p:sp>
      <p:sp>
        <p:nvSpPr>
          <p:cNvPr id="4" name="object 4"/>
          <p:cNvSpPr txBox="1"/>
          <p:nvPr/>
        </p:nvSpPr>
        <p:spPr>
          <a:xfrm>
            <a:off x="533400" y="762842"/>
            <a:ext cx="4239895" cy="4174733"/>
          </a:xfrm>
          <a:prstGeom prst="rect">
            <a:avLst/>
          </a:prstGeom>
        </p:spPr>
        <p:txBody>
          <a:bodyPr vert="horz" wrap="square" lIns="0" tIns="12700" rIns="0" bIns="0" rtlCol="0">
            <a:spAutoFit/>
          </a:bodyPr>
          <a:lstStyle/>
          <a:p>
            <a:pPr marL="348615" marR="206375" indent="-336550" algn="just">
              <a:lnSpc>
                <a:spcPct val="150000"/>
              </a:lnSpc>
              <a:buFont typeface="Arial"/>
              <a:buChar char="●"/>
              <a:tabLst>
                <a:tab pos="348615" algn="l"/>
              </a:tabLst>
            </a:pPr>
            <a:r>
              <a:rPr lang="en-US" sz="1400" dirty="0">
                <a:latin typeface="Georgia"/>
                <a:cs typeface="Georgia"/>
              </a:rPr>
              <a:t>This project introduces a </a:t>
            </a:r>
            <a:r>
              <a:rPr lang="en-US" sz="1400" b="1" dirty="0">
                <a:latin typeface="Georgia"/>
                <a:cs typeface="Georgia"/>
              </a:rPr>
              <a:t>blockchain-based e-voting system </a:t>
            </a:r>
            <a:r>
              <a:rPr lang="en-US" sz="1400" dirty="0">
                <a:latin typeface="Georgia"/>
                <a:cs typeface="Georgia"/>
              </a:rPr>
              <a:t>to improve </a:t>
            </a:r>
            <a:r>
              <a:rPr lang="en-US" sz="1400" b="1" dirty="0">
                <a:latin typeface="Georgia"/>
                <a:cs typeface="Georgia"/>
              </a:rPr>
              <a:t>security</a:t>
            </a:r>
            <a:r>
              <a:rPr lang="en-US" sz="1400" dirty="0">
                <a:latin typeface="Georgia"/>
                <a:cs typeface="Georgia"/>
              </a:rPr>
              <a:t> and </a:t>
            </a:r>
            <a:r>
              <a:rPr lang="en-US" sz="1400" b="1" dirty="0">
                <a:latin typeface="Georgia"/>
                <a:cs typeface="Georgia"/>
              </a:rPr>
              <a:t>transparency</a:t>
            </a:r>
            <a:r>
              <a:rPr lang="en-US" sz="1400" dirty="0">
                <a:latin typeface="Georgia"/>
                <a:cs typeface="Georgia"/>
              </a:rPr>
              <a:t> in the voting process.</a:t>
            </a:r>
          </a:p>
          <a:p>
            <a:pPr marL="348615" marR="206375" indent="-336550" algn="just">
              <a:lnSpc>
                <a:spcPct val="150000"/>
              </a:lnSpc>
              <a:buFont typeface="Arial"/>
              <a:buChar char="●"/>
              <a:tabLst>
                <a:tab pos="348615" algn="l"/>
              </a:tabLst>
            </a:pPr>
            <a:endParaRPr lang="en-US" sz="1400" dirty="0">
              <a:latin typeface="Georgia"/>
              <a:cs typeface="Georgia"/>
            </a:endParaRPr>
          </a:p>
          <a:p>
            <a:pPr marL="348615" marR="206375" indent="-336550" algn="just">
              <a:lnSpc>
                <a:spcPct val="150000"/>
              </a:lnSpc>
              <a:buFont typeface="Arial"/>
              <a:buChar char="●"/>
              <a:tabLst>
                <a:tab pos="348615" algn="l"/>
              </a:tabLst>
            </a:pPr>
            <a:r>
              <a:rPr lang="en-US" sz="1400" dirty="0">
                <a:latin typeface="Georgia"/>
                <a:cs typeface="Georgia"/>
              </a:rPr>
              <a:t>Each vote is </a:t>
            </a:r>
            <a:r>
              <a:rPr lang="en-US" sz="1400" b="1" dirty="0">
                <a:latin typeface="Georgia"/>
                <a:cs typeface="Georgia"/>
              </a:rPr>
              <a:t>encrypted </a:t>
            </a:r>
            <a:r>
              <a:rPr lang="en-US" sz="1400" dirty="0">
                <a:latin typeface="Georgia"/>
                <a:cs typeface="Georgia"/>
              </a:rPr>
              <a:t>and stored</a:t>
            </a:r>
            <a:r>
              <a:rPr lang="en-US" sz="1400" b="1" dirty="0">
                <a:latin typeface="Georgia"/>
                <a:cs typeface="Georgia"/>
              </a:rPr>
              <a:t> immutably </a:t>
            </a:r>
            <a:r>
              <a:rPr lang="en-US" sz="1400" dirty="0">
                <a:latin typeface="Georgia"/>
                <a:cs typeface="Georgia"/>
              </a:rPr>
              <a:t>on the blockchain, allowing </a:t>
            </a:r>
            <a:r>
              <a:rPr lang="en-US" sz="1400" b="1" dirty="0">
                <a:latin typeface="Georgia"/>
                <a:cs typeface="Georgia"/>
              </a:rPr>
              <a:t>real-time verification</a:t>
            </a:r>
            <a:r>
              <a:rPr lang="en-US" sz="1400" dirty="0">
                <a:latin typeface="Georgia"/>
                <a:cs typeface="Georgia"/>
              </a:rPr>
              <a:t> while ensuring </a:t>
            </a:r>
            <a:r>
              <a:rPr lang="en-US" sz="1400" b="1" dirty="0">
                <a:latin typeface="Georgia"/>
                <a:cs typeface="Georgia"/>
              </a:rPr>
              <a:t>voter anonymity</a:t>
            </a:r>
            <a:r>
              <a:rPr lang="en-US" sz="1400" dirty="0">
                <a:latin typeface="Georgia"/>
                <a:cs typeface="Georgia"/>
              </a:rPr>
              <a:t>.</a:t>
            </a:r>
          </a:p>
          <a:p>
            <a:pPr marL="348615" marR="206375" indent="-336550" algn="just">
              <a:lnSpc>
                <a:spcPct val="150000"/>
              </a:lnSpc>
              <a:buFont typeface="Arial"/>
              <a:buChar char="●"/>
              <a:tabLst>
                <a:tab pos="348615" algn="l"/>
              </a:tabLst>
            </a:pPr>
            <a:endParaRPr lang="en-US" sz="1400" dirty="0">
              <a:latin typeface="Georgia"/>
              <a:cs typeface="Georgia"/>
            </a:endParaRPr>
          </a:p>
          <a:p>
            <a:pPr marL="348615" marR="206375" indent="-336550" algn="just">
              <a:lnSpc>
                <a:spcPct val="150000"/>
              </a:lnSpc>
              <a:buFont typeface="Arial"/>
              <a:buChar char="●"/>
              <a:tabLst>
                <a:tab pos="348615" algn="l"/>
              </a:tabLst>
            </a:pPr>
            <a:r>
              <a:rPr lang="en-US" sz="1400" dirty="0">
                <a:latin typeface="Georgia"/>
                <a:cs typeface="Georgia"/>
              </a:rPr>
              <a:t>The system integrates </a:t>
            </a:r>
            <a:r>
              <a:rPr lang="en-US" sz="1400" b="1" dirty="0">
                <a:latin typeface="Georgia"/>
                <a:cs typeface="Georgia"/>
              </a:rPr>
              <a:t>facial recognition </a:t>
            </a:r>
            <a:r>
              <a:rPr lang="en-US" sz="1400" dirty="0">
                <a:latin typeface="Georgia"/>
                <a:cs typeface="Georgia"/>
              </a:rPr>
              <a:t>for secure </a:t>
            </a:r>
            <a:r>
              <a:rPr lang="en-US" sz="1400" b="1" dirty="0">
                <a:latin typeface="Georgia"/>
                <a:cs typeface="Georgia"/>
              </a:rPr>
              <a:t>voter authentication</a:t>
            </a:r>
            <a:r>
              <a:rPr lang="en-US" sz="1400" dirty="0">
                <a:latin typeface="Georgia"/>
                <a:cs typeface="Georgia"/>
              </a:rPr>
              <a:t>, enabling remote access and reducing the need for physical polling stations.</a:t>
            </a:r>
          </a:p>
        </p:txBody>
      </p:sp>
      <p:pic>
        <p:nvPicPr>
          <p:cNvPr id="8" name="Picture 7">
            <a:extLst>
              <a:ext uri="{FF2B5EF4-FFF2-40B4-BE49-F238E27FC236}">
                <a16:creationId xmlns:a16="http://schemas.microsoft.com/office/drawing/2014/main" id="{AF6B2066-EBB6-606F-6576-AFCCFDBB0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294" y="0"/>
            <a:ext cx="4370705"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3200" rIns="0" bIns="0" rtlCol="0">
            <a:spAutoFit/>
          </a:bodyPr>
          <a:lstStyle/>
          <a:p>
            <a:pPr marL="1210945">
              <a:lnSpc>
                <a:spcPct val="100000"/>
              </a:lnSpc>
              <a:spcBef>
                <a:spcPts val="100"/>
              </a:spcBef>
            </a:pPr>
            <a:r>
              <a:rPr spc="-10" dirty="0"/>
              <a:t>Objective</a:t>
            </a:r>
          </a:p>
        </p:txBody>
      </p:sp>
      <p:sp>
        <p:nvSpPr>
          <p:cNvPr id="4" name="object 4"/>
          <p:cNvSpPr txBox="1"/>
          <p:nvPr/>
        </p:nvSpPr>
        <p:spPr>
          <a:xfrm>
            <a:off x="505992" y="1313094"/>
            <a:ext cx="4209415" cy="1589409"/>
          </a:xfrm>
          <a:prstGeom prst="rect">
            <a:avLst/>
          </a:prstGeom>
        </p:spPr>
        <p:txBody>
          <a:bodyPr vert="horz" wrap="square" lIns="0" tIns="12700" rIns="0" bIns="0" rtlCol="0">
            <a:spAutoFit/>
          </a:bodyPr>
          <a:lstStyle/>
          <a:p>
            <a:pPr marL="348615" marR="5080" indent="-336550" algn="just">
              <a:lnSpc>
                <a:spcPct val="150000"/>
              </a:lnSpc>
              <a:spcBef>
                <a:spcPts val="100"/>
              </a:spcBef>
              <a:buFont typeface="Arial"/>
              <a:buChar char="●"/>
              <a:tabLst>
                <a:tab pos="348615" algn="l"/>
              </a:tabLst>
            </a:pPr>
            <a:r>
              <a:rPr lang="en-US" sz="1400" dirty="0">
                <a:latin typeface="Georgia"/>
                <a:cs typeface="Georgia"/>
              </a:rPr>
              <a:t>Develop a secure</a:t>
            </a:r>
            <a:r>
              <a:rPr lang="en-US" sz="1400" b="1" dirty="0">
                <a:latin typeface="Georgia"/>
                <a:cs typeface="Georgia"/>
              </a:rPr>
              <a:t>, blockchain-based e-voting system</a:t>
            </a:r>
            <a:r>
              <a:rPr lang="en-US" sz="1400" dirty="0">
                <a:latin typeface="Georgia"/>
                <a:cs typeface="Georgia"/>
              </a:rPr>
              <a:t> that enables voters to cast their ballots remotely while ensuring </a:t>
            </a:r>
            <a:r>
              <a:rPr lang="en-US" sz="1400" b="1" dirty="0">
                <a:latin typeface="Georgia"/>
                <a:cs typeface="Georgia"/>
              </a:rPr>
              <a:t>transparency, privacy, and data integrity </a:t>
            </a:r>
            <a:r>
              <a:rPr lang="en-US" sz="1400" dirty="0">
                <a:latin typeface="Georgia"/>
                <a:cs typeface="Georgia"/>
              </a:rPr>
              <a:t>throughout the election process.</a:t>
            </a:r>
            <a:endParaRPr sz="1400" dirty="0">
              <a:latin typeface="Georgia"/>
              <a:cs typeface="Georgia"/>
            </a:endParaRPr>
          </a:p>
        </p:txBody>
      </p:sp>
      <p:sp>
        <p:nvSpPr>
          <p:cNvPr id="5" name="object 5"/>
          <p:cNvSpPr txBox="1"/>
          <p:nvPr/>
        </p:nvSpPr>
        <p:spPr>
          <a:xfrm>
            <a:off x="552967" y="3531796"/>
            <a:ext cx="7870825" cy="551433"/>
          </a:xfrm>
          <a:prstGeom prst="rect">
            <a:avLst/>
          </a:prstGeom>
        </p:spPr>
        <p:txBody>
          <a:bodyPr vert="horz" wrap="square" lIns="0" tIns="119380" rIns="0" bIns="0" rtlCol="0">
            <a:spAutoFit/>
          </a:bodyPr>
          <a:lstStyle/>
          <a:p>
            <a:pPr marL="347980" indent="-335280" algn="just">
              <a:lnSpc>
                <a:spcPct val="100000"/>
              </a:lnSpc>
              <a:spcBef>
                <a:spcPts val="940"/>
              </a:spcBef>
              <a:buFont typeface="Arial"/>
              <a:buChar char="●"/>
              <a:tabLst>
                <a:tab pos="347980" algn="l"/>
              </a:tabLst>
            </a:pPr>
            <a:r>
              <a:rPr lang="en-US" sz="1400" b="1" dirty="0">
                <a:latin typeface="Georgia"/>
                <a:cs typeface="Georgia"/>
              </a:rPr>
              <a:t>Key Focus: </a:t>
            </a:r>
            <a:r>
              <a:rPr lang="en-US" sz="1400" dirty="0">
                <a:latin typeface="Georgia"/>
                <a:cs typeface="Georgia"/>
              </a:rPr>
              <a:t>Leverage </a:t>
            </a:r>
            <a:r>
              <a:rPr lang="en-US" sz="1400" b="1" dirty="0">
                <a:latin typeface="Georgia"/>
                <a:cs typeface="Georgia"/>
              </a:rPr>
              <a:t>blockchain technology </a:t>
            </a:r>
            <a:r>
              <a:rPr lang="en-US" sz="1400" dirty="0">
                <a:latin typeface="Georgia"/>
                <a:cs typeface="Georgia"/>
              </a:rPr>
              <a:t>for tamper-proof voting records and </a:t>
            </a:r>
            <a:r>
              <a:rPr lang="en-US" sz="1400" b="1" dirty="0">
                <a:latin typeface="Georgia"/>
                <a:cs typeface="Georgia"/>
              </a:rPr>
              <a:t>facial recognition</a:t>
            </a:r>
            <a:r>
              <a:rPr lang="en-US" sz="1400" dirty="0">
                <a:latin typeface="Georgia"/>
                <a:cs typeface="Georgia"/>
              </a:rPr>
              <a:t> for robust voter authentication, promoting trust and accessibility in digital voting.</a:t>
            </a:r>
            <a:endParaRPr sz="1400" dirty="0">
              <a:latin typeface="Georgia"/>
              <a:cs typeface="Georgia"/>
            </a:endParaRPr>
          </a:p>
        </p:txBody>
      </p:sp>
      <p:pic>
        <p:nvPicPr>
          <p:cNvPr id="6" name="Picture 5">
            <a:extLst>
              <a:ext uri="{FF2B5EF4-FFF2-40B4-BE49-F238E27FC236}">
                <a16:creationId xmlns:a16="http://schemas.microsoft.com/office/drawing/2014/main" id="{062C9212-44D0-1E3B-132F-C2C057560A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790576"/>
            <a:ext cx="3528508" cy="2343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623" y="123534"/>
            <a:ext cx="7600950" cy="482600"/>
          </a:xfrm>
          <a:prstGeom prst="rect">
            <a:avLst/>
          </a:prstGeom>
        </p:spPr>
        <p:txBody>
          <a:bodyPr vert="horz" wrap="square" lIns="0" tIns="12700" rIns="0" bIns="0" rtlCol="0">
            <a:spAutoFit/>
          </a:bodyPr>
          <a:lstStyle/>
          <a:p>
            <a:pPr marL="12700">
              <a:lnSpc>
                <a:spcPct val="100000"/>
              </a:lnSpc>
              <a:spcBef>
                <a:spcPts val="100"/>
              </a:spcBef>
            </a:pPr>
            <a:r>
              <a:rPr sz="3000" dirty="0"/>
              <a:t>Software</a:t>
            </a:r>
            <a:r>
              <a:rPr sz="3000" spc="-60" dirty="0"/>
              <a:t> </a:t>
            </a:r>
            <a:r>
              <a:rPr sz="3000" dirty="0"/>
              <a:t>and</a:t>
            </a:r>
            <a:r>
              <a:rPr sz="3000" spc="-50" dirty="0"/>
              <a:t> </a:t>
            </a:r>
            <a:r>
              <a:rPr sz="3000" dirty="0"/>
              <a:t>Hardware</a:t>
            </a:r>
            <a:r>
              <a:rPr sz="3000" spc="-55" dirty="0"/>
              <a:t> </a:t>
            </a:r>
            <a:r>
              <a:rPr sz="3000" spc="-10" dirty="0"/>
              <a:t>Requirements</a:t>
            </a:r>
            <a:endParaRPr sz="3000"/>
          </a:p>
        </p:txBody>
      </p:sp>
      <p:sp>
        <p:nvSpPr>
          <p:cNvPr id="3" name="object 3"/>
          <p:cNvSpPr txBox="1"/>
          <p:nvPr/>
        </p:nvSpPr>
        <p:spPr>
          <a:xfrm>
            <a:off x="914400" y="639690"/>
            <a:ext cx="2971800" cy="4380276"/>
          </a:xfrm>
          <a:prstGeom prst="rect">
            <a:avLst/>
          </a:prstGeom>
        </p:spPr>
        <p:txBody>
          <a:bodyPr vert="horz" wrap="square" lIns="0" tIns="109855" rIns="0" bIns="0" rtlCol="0">
            <a:spAutoFit/>
          </a:bodyPr>
          <a:lstStyle/>
          <a:p>
            <a:pPr marL="12700">
              <a:lnSpc>
                <a:spcPct val="100000"/>
              </a:lnSpc>
              <a:spcBef>
                <a:spcPts val="865"/>
              </a:spcBef>
            </a:pPr>
            <a:r>
              <a:rPr lang="en-IN" sz="1400" b="1" dirty="0">
                <a:latin typeface="Georgia"/>
                <a:cs typeface="Georgia"/>
              </a:rPr>
              <a:t>Software Requirements</a:t>
            </a:r>
          </a:p>
          <a:p>
            <a:pPr marL="12700">
              <a:lnSpc>
                <a:spcPct val="100000"/>
              </a:lnSpc>
              <a:spcBef>
                <a:spcPts val="865"/>
              </a:spcBef>
            </a:pPr>
            <a:r>
              <a:rPr lang="en-IN" sz="1400" b="1" dirty="0">
                <a:latin typeface="Georgia"/>
                <a:cs typeface="Georgia"/>
              </a:rPr>
              <a:t>Frontend: </a:t>
            </a:r>
            <a:r>
              <a:rPr lang="en-IN" sz="1400" dirty="0">
                <a:latin typeface="Georgia"/>
                <a:cs typeface="Georgia"/>
              </a:rPr>
              <a:t>React.js</a:t>
            </a:r>
          </a:p>
          <a:p>
            <a:pPr marL="12700">
              <a:lnSpc>
                <a:spcPct val="100000"/>
              </a:lnSpc>
              <a:spcBef>
                <a:spcPts val="865"/>
              </a:spcBef>
            </a:pPr>
            <a:r>
              <a:rPr lang="en-IN" sz="1400" b="1" dirty="0">
                <a:latin typeface="Georgia"/>
                <a:cs typeface="Georgia"/>
              </a:rPr>
              <a:t>Backend: </a:t>
            </a:r>
          </a:p>
          <a:p>
            <a:pPr marL="298450" indent="-285750">
              <a:lnSpc>
                <a:spcPct val="100000"/>
              </a:lnSpc>
              <a:spcBef>
                <a:spcPts val="865"/>
              </a:spcBef>
              <a:buFont typeface="Arial" panose="020B0604020202020204" pitchFamily="34" charset="0"/>
              <a:buChar char="•"/>
            </a:pPr>
            <a:r>
              <a:rPr lang="en-IN" sz="1400" dirty="0">
                <a:latin typeface="Georgia"/>
                <a:cs typeface="Georgia"/>
              </a:rPr>
              <a:t>Node.js </a:t>
            </a:r>
          </a:p>
          <a:p>
            <a:pPr marL="298450" indent="-285750">
              <a:lnSpc>
                <a:spcPct val="100000"/>
              </a:lnSpc>
              <a:spcBef>
                <a:spcPts val="865"/>
              </a:spcBef>
              <a:buFont typeface="Arial" panose="020B0604020202020204" pitchFamily="34" charset="0"/>
              <a:buChar char="•"/>
            </a:pPr>
            <a:r>
              <a:rPr lang="en-IN" sz="1400" dirty="0">
                <a:latin typeface="Georgia"/>
                <a:cs typeface="Georgia"/>
              </a:rPr>
              <a:t>Express.js</a:t>
            </a:r>
          </a:p>
          <a:p>
            <a:pPr marL="298450" indent="-285750">
              <a:lnSpc>
                <a:spcPct val="100000"/>
              </a:lnSpc>
              <a:spcBef>
                <a:spcPts val="865"/>
              </a:spcBef>
              <a:buFont typeface="Arial" panose="020B0604020202020204" pitchFamily="34" charset="0"/>
              <a:buChar char="•"/>
            </a:pPr>
            <a:r>
              <a:rPr lang="en-IN" sz="1400" dirty="0">
                <a:latin typeface="Georgia"/>
                <a:cs typeface="Georgia"/>
              </a:rPr>
              <a:t> Solidity</a:t>
            </a:r>
          </a:p>
          <a:p>
            <a:pPr marL="12700">
              <a:lnSpc>
                <a:spcPct val="100000"/>
              </a:lnSpc>
              <a:spcBef>
                <a:spcPts val="865"/>
              </a:spcBef>
            </a:pPr>
            <a:r>
              <a:rPr lang="en-IN" sz="1400" b="1" dirty="0">
                <a:latin typeface="Georgia"/>
                <a:cs typeface="Georgia"/>
              </a:rPr>
              <a:t>Blockchain Tools: </a:t>
            </a:r>
          </a:p>
          <a:p>
            <a:pPr marL="298450" indent="-285750">
              <a:lnSpc>
                <a:spcPct val="100000"/>
              </a:lnSpc>
              <a:spcBef>
                <a:spcPts val="865"/>
              </a:spcBef>
              <a:buFont typeface="Arial" panose="020B0604020202020204" pitchFamily="34" charset="0"/>
              <a:buChar char="•"/>
            </a:pPr>
            <a:r>
              <a:rPr lang="en-IN" sz="1400" dirty="0">
                <a:latin typeface="Georgia"/>
                <a:cs typeface="Georgia"/>
              </a:rPr>
              <a:t>MetaMask</a:t>
            </a:r>
          </a:p>
          <a:p>
            <a:pPr marL="298450" indent="-285750">
              <a:lnSpc>
                <a:spcPct val="100000"/>
              </a:lnSpc>
              <a:spcBef>
                <a:spcPts val="865"/>
              </a:spcBef>
              <a:buFont typeface="Arial" panose="020B0604020202020204" pitchFamily="34" charset="0"/>
              <a:buChar char="•"/>
            </a:pPr>
            <a:r>
              <a:rPr lang="en-IN" sz="1400" dirty="0">
                <a:latin typeface="Georgia"/>
                <a:cs typeface="Georgia"/>
              </a:rPr>
              <a:t>Ganache</a:t>
            </a:r>
          </a:p>
          <a:p>
            <a:pPr marL="298450" indent="-285750">
              <a:lnSpc>
                <a:spcPct val="100000"/>
              </a:lnSpc>
              <a:spcBef>
                <a:spcPts val="865"/>
              </a:spcBef>
              <a:buFont typeface="Arial" panose="020B0604020202020204" pitchFamily="34" charset="0"/>
              <a:buChar char="•"/>
            </a:pPr>
            <a:r>
              <a:rPr lang="en-IN" sz="1400" dirty="0">
                <a:latin typeface="Georgia"/>
                <a:cs typeface="Georgia"/>
              </a:rPr>
              <a:t>Truffle</a:t>
            </a:r>
          </a:p>
          <a:p>
            <a:pPr marL="12700">
              <a:lnSpc>
                <a:spcPct val="100000"/>
              </a:lnSpc>
              <a:spcBef>
                <a:spcPts val="865"/>
              </a:spcBef>
            </a:pPr>
            <a:r>
              <a:rPr lang="en-IN" sz="1400" b="1" dirty="0">
                <a:latin typeface="Georgia"/>
                <a:cs typeface="Georgia"/>
              </a:rPr>
              <a:t>Database: </a:t>
            </a:r>
            <a:r>
              <a:rPr lang="en-IN" sz="1400" dirty="0">
                <a:latin typeface="Georgia"/>
                <a:cs typeface="Georgia"/>
              </a:rPr>
              <a:t>MongoDB</a:t>
            </a:r>
          </a:p>
          <a:p>
            <a:pPr marL="12700">
              <a:lnSpc>
                <a:spcPct val="100000"/>
              </a:lnSpc>
              <a:spcBef>
                <a:spcPts val="865"/>
              </a:spcBef>
            </a:pPr>
            <a:r>
              <a:rPr lang="en-IN" sz="1400" b="1" dirty="0">
                <a:latin typeface="Georgia"/>
                <a:cs typeface="Georgia"/>
              </a:rPr>
              <a:t>Development Environment: </a:t>
            </a:r>
            <a:r>
              <a:rPr lang="en-IN" sz="1400" dirty="0">
                <a:latin typeface="Georgia"/>
                <a:cs typeface="Georgia"/>
              </a:rPr>
              <a:t>Visual Studio Code, Git, MetaMask Extension.</a:t>
            </a:r>
          </a:p>
        </p:txBody>
      </p:sp>
      <p:sp>
        <p:nvSpPr>
          <p:cNvPr id="4" name="object 4"/>
          <p:cNvSpPr txBox="1"/>
          <p:nvPr/>
        </p:nvSpPr>
        <p:spPr>
          <a:xfrm>
            <a:off x="5013960" y="742950"/>
            <a:ext cx="3399613" cy="3993401"/>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Georgia"/>
                <a:cs typeface="Georgia"/>
              </a:rPr>
              <a:t>Hardware</a:t>
            </a:r>
            <a:r>
              <a:rPr sz="1400" b="1" spc="-40" dirty="0">
                <a:latin typeface="Georgia"/>
                <a:cs typeface="Georgia"/>
              </a:rPr>
              <a:t> </a:t>
            </a:r>
            <a:r>
              <a:rPr sz="1400" b="1" spc="-10" dirty="0">
                <a:latin typeface="Georgia"/>
                <a:cs typeface="Georgia"/>
              </a:rPr>
              <a:t>Requirements</a:t>
            </a:r>
            <a:endParaRPr lang="en-US" sz="1400" b="1" spc="-10" dirty="0">
              <a:latin typeface="Georgia"/>
              <a:cs typeface="Georgia"/>
            </a:endParaRPr>
          </a:p>
          <a:p>
            <a:pPr marL="12700" algn="just">
              <a:lnSpc>
                <a:spcPct val="100000"/>
              </a:lnSpc>
              <a:spcBef>
                <a:spcPts val="100"/>
              </a:spcBef>
            </a:pPr>
            <a:endParaRPr lang="en-IN" sz="1400" spc="-10" dirty="0">
              <a:latin typeface="Georgia"/>
              <a:cs typeface="Georgia"/>
            </a:endParaRPr>
          </a:p>
          <a:p>
            <a:pPr marL="12700" algn="just">
              <a:lnSpc>
                <a:spcPct val="100000"/>
              </a:lnSpc>
              <a:spcBef>
                <a:spcPts val="100"/>
              </a:spcBef>
            </a:pPr>
            <a:r>
              <a:rPr lang="en-US" sz="1400" b="1" dirty="0">
                <a:latin typeface="Georgia"/>
                <a:cs typeface="Georgia"/>
              </a:rPr>
              <a:t>Intel Core i5/i7 or AMD </a:t>
            </a:r>
            <a:r>
              <a:rPr lang="en-US" sz="1400" dirty="0">
                <a:latin typeface="Georgia"/>
                <a:cs typeface="Georgia"/>
              </a:rPr>
              <a:t>equivalent: For efficient handling of blockchain operations and local server hosting.</a:t>
            </a:r>
          </a:p>
          <a:p>
            <a:pPr marL="12700" algn="just">
              <a:lnSpc>
                <a:spcPct val="100000"/>
              </a:lnSpc>
              <a:spcBef>
                <a:spcPts val="100"/>
              </a:spcBef>
            </a:pPr>
            <a:endParaRPr lang="en-US" sz="1400" dirty="0">
              <a:latin typeface="Georgia"/>
              <a:cs typeface="Georgia"/>
            </a:endParaRPr>
          </a:p>
          <a:p>
            <a:pPr marL="12700" algn="just">
              <a:lnSpc>
                <a:spcPct val="100000"/>
              </a:lnSpc>
              <a:spcBef>
                <a:spcPts val="100"/>
              </a:spcBef>
            </a:pPr>
            <a:r>
              <a:rPr lang="en-US" sz="1400" b="1" dirty="0">
                <a:latin typeface="Georgia"/>
                <a:cs typeface="Georgia"/>
              </a:rPr>
              <a:t>8 GB RAM minimum </a:t>
            </a:r>
            <a:r>
              <a:rPr lang="en-US" sz="1400" dirty="0">
                <a:latin typeface="Georgia"/>
                <a:cs typeface="Georgia"/>
              </a:rPr>
              <a:t>(16 GB recommended): For running local blockchain nodes and handling concurrent transactions.</a:t>
            </a:r>
          </a:p>
          <a:p>
            <a:pPr marL="12700" algn="just">
              <a:lnSpc>
                <a:spcPct val="100000"/>
              </a:lnSpc>
              <a:spcBef>
                <a:spcPts val="100"/>
              </a:spcBef>
            </a:pPr>
            <a:endParaRPr lang="en-US" sz="1400" dirty="0">
              <a:latin typeface="Georgia"/>
              <a:cs typeface="Georgia"/>
            </a:endParaRPr>
          </a:p>
          <a:p>
            <a:pPr marL="12700" algn="just">
              <a:lnSpc>
                <a:spcPct val="100000"/>
              </a:lnSpc>
              <a:spcBef>
                <a:spcPts val="100"/>
              </a:spcBef>
            </a:pPr>
            <a:r>
              <a:rPr lang="en-US" sz="1400" b="1" dirty="0">
                <a:latin typeface="Georgia"/>
                <a:cs typeface="Georgia"/>
              </a:rPr>
              <a:t>SSD with at least 50 GB </a:t>
            </a:r>
            <a:r>
              <a:rPr lang="en-US" sz="1400" dirty="0">
                <a:latin typeface="Georgia"/>
                <a:cs typeface="Georgia"/>
              </a:rPr>
              <a:t>free space: To store blockchain data, smart contract deployments, and related files.</a:t>
            </a:r>
          </a:p>
          <a:p>
            <a:pPr marL="12700" algn="just">
              <a:lnSpc>
                <a:spcPct val="100000"/>
              </a:lnSpc>
              <a:spcBef>
                <a:spcPts val="100"/>
              </a:spcBef>
            </a:pPr>
            <a:endParaRPr lang="en-US" sz="1400" dirty="0">
              <a:latin typeface="Georgia"/>
              <a:cs typeface="Georgia"/>
            </a:endParaRPr>
          </a:p>
          <a:p>
            <a:pPr marL="12700" algn="just">
              <a:lnSpc>
                <a:spcPct val="100000"/>
              </a:lnSpc>
              <a:spcBef>
                <a:spcPts val="100"/>
              </a:spcBef>
            </a:pPr>
            <a:r>
              <a:rPr lang="en-US" sz="1400" b="1" dirty="0">
                <a:latin typeface="Georgia"/>
                <a:cs typeface="Georgia"/>
              </a:rPr>
              <a:t>High-resolution webcam</a:t>
            </a:r>
            <a:r>
              <a:rPr lang="en-US" sz="1400" dirty="0">
                <a:latin typeface="Georgia"/>
                <a:cs typeface="Georgia"/>
              </a:rPr>
              <a:t>: For facial recognition in voter authentication and reliable internet connection.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33350"/>
            <a:ext cx="7683146" cy="695960"/>
          </a:xfrm>
          <a:prstGeom prst="rect">
            <a:avLst/>
          </a:prstGeom>
        </p:spPr>
        <p:txBody>
          <a:bodyPr vert="horz" wrap="square" lIns="0" tIns="203200" rIns="0" bIns="0" rtlCol="0">
            <a:spAutoFit/>
          </a:bodyPr>
          <a:lstStyle/>
          <a:p>
            <a:pPr marL="2023110">
              <a:lnSpc>
                <a:spcPct val="100000"/>
              </a:lnSpc>
              <a:spcBef>
                <a:spcPts val="100"/>
              </a:spcBef>
            </a:pPr>
            <a:r>
              <a:rPr dirty="0"/>
              <a:t>Literature</a:t>
            </a:r>
            <a:r>
              <a:rPr spc="-65" dirty="0"/>
              <a:t> </a:t>
            </a:r>
            <a:r>
              <a:rPr spc="-10" dirty="0"/>
              <a:t>Survey</a:t>
            </a:r>
          </a:p>
        </p:txBody>
      </p:sp>
      <p:graphicFrame>
        <p:nvGraphicFramePr>
          <p:cNvPr id="3" name="object 3"/>
          <p:cNvGraphicFramePr>
            <a:graphicFrameLocks noGrp="1"/>
          </p:cNvGraphicFramePr>
          <p:nvPr>
            <p:extLst>
              <p:ext uri="{D42A27DB-BD31-4B8C-83A1-F6EECF244321}">
                <p14:modId xmlns:p14="http://schemas.microsoft.com/office/powerpoint/2010/main" val="3094104093"/>
              </p:ext>
            </p:extLst>
          </p:nvPr>
        </p:nvGraphicFramePr>
        <p:xfrm>
          <a:off x="417086" y="965949"/>
          <a:ext cx="8289924" cy="4020089"/>
        </p:xfrm>
        <a:graphic>
          <a:graphicData uri="http://schemas.openxmlformats.org/drawingml/2006/table">
            <a:tbl>
              <a:tblPr firstRow="1" bandRow="1">
                <a:tableStyleId>{2D5ABB26-0587-4C30-8999-92F81FD0307C}</a:tableStyleId>
              </a:tblPr>
              <a:tblGrid>
                <a:gridCol w="2387600">
                  <a:extLst>
                    <a:ext uri="{9D8B030D-6E8A-4147-A177-3AD203B41FA5}">
                      <a16:colId xmlns:a16="http://schemas.microsoft.com/office/drawing/2014/main" val="20000"/>
                    </a:ext>
                  </a:extLst>
                </a:gridCol>
                <a:gridCol w="3215114">
                  <a:extLst>
                    <a:ext uri="{9D8B030D-6E8A-4147-A177-3AD203B41FA5}">
                      <a16:colId xmlns:a16="http://schemas.microsoft.com/office/drawing/2014/main" val="20001"/>
                    </a:ext>
                  </a:extLst>
                </a:gridCol>
                <a:gridCol w="2687210">
                  <a:extLst>
                    <a:ext uri="{9D8B030D-6E8A-4147-A177-3AD203B41FA5}">
                      <a16:colId xmlns:a16="http://schemas.microsoft.com/office/drawing/2014/main" val="20002"/>
                    </a:ext>
                  </a:extLst>
                </a:gridCol>
              </a:tblGrid>
              <a:tr h="299739">
                <a:tc>
                  <a:txBody>
                    <a:bodyPr/>
                    <a:lstStyle/>
                    <a:p>
                      <a:pPr marL="85090">
                        <a:lnSpc>
                          <a:spcPct val="100000"/>
                        </a:lnSpc>
                        <a:spcBef>
                          <a:spcPts val="615"/>
                        </a:spcBef>
                      </a:pPr>
                      <a:r>
                        <a:rPr sz="1400" b="1" dirty="0">
                          <a:latin typeface="Georgia"/>
                          <a:cs typeface="Georgia"/>
                        </a:rPr>
                        <a:t>Paper</a:t>
                      </a:r>
                      <a:r>
                        <a:rPr sz="1400" b="1" spc="-50" dirty="0">
                          <a:latin typeface="Georgia"/>
                          <a:cs typeface="Georgia"/>
                        </a:rPr>
                        <a:t> </a:t>
                      </a:r>
                      <a:r>
                        <a:rPr sz="1400" b="1" spc="-10" dirty="0">
                          <a:latin typeface="Georgia"/>
                          <a:cs typeface="Georgia"/>
                        </a:rPr>
                        <a:t>Title</a:t>
                      </a:r>
                      <a:endParaRPr sz="1400">
                        <a:latin typeface="Georgia"/>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nSpc>
                          <a:spcPct val="100000"/>
                        </a:lnSpc>
                        <a:spcBef>
                          <a:spcPts val="615"/>
                        </a:spcBef>
                      </a:pPr>
                      <a:r>
                        <a:rPr lang="en-US" sz="1400" b="1" spc="-10" dirty="0">
                          <a:latin typeface="Georgia"/>
                          <a:cs typeface="Georgia"/>
                        </a:rPr>
                        <a:t>Summary</a:t>
                      </a:r>
                      <a:endParaRPr sz="1400" dirty="0">
                        <a:latin typeface="Georgia"/>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nSpc>
                          <a:spcPct val="100000"/>
                        </a:lnSpc>
                        <a:spcBef>
                          <a:spcPts val="615"/>
                        </a:spcBef>
                      </a:pPr>
                      <a:r>
                        <a:rPr lang="en-US" sz="1400" b="1" dirty="0">
                          <a:latin typeface="Georgia"/>
                          <a:cs typeface="Georgia"/>
                        </a:rPr>
                        <a:t>Finding and Outcome</a:t>
                      </a:r>
                      <a:endParaRPr sz="1400" dirty="0">
                        <a:latin typeface="Georgia"/>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1459212">
                <a:tc>
                  <a:txBody>
                    <a:bodyPr/>
                    <a:lstStyle/>
                    <a:p>
                      <a:pPr marL="85090" marR="93980" lvl="0" indent="0" algn="just" defTabSz="914400" eaLnBrk="1" fontAlgn="auto" latinLnBrk="0" hangingPunct="1">
                        <a:lnSpc>
                          <a:spcPct val="100000"/>
                        </a:lnSpc>
                        <a:spcBef>
                          <a:spcPts val="620"/>
                        </a:spcBef>
                        <a:spcAft>
                          <a:spcPts val="0"/>
                        </a:spcAft>
                        <a:buClrTx/>
                        <a:buSzTx/>
                        <a:buFontTx/>
                        <a:buNone/>
                        <a:tabLst/>
                        <a:defRPr/>
                      </a:pPr>
                      <a:r>
                        <a:rPr lang="en-US" sz="1400" dirty="0">
                          <a:effectLst/>
                          <a:latin typeface="Georgia" panose="02040502050405020303" pitchFamily="18" charset="0"/>
                        </a:rPr>
                        <a:t>The Next Gen Election: Design and Development of E-Voting Web Application</a:t>
                      </a:r>
                      <a:endParaRPr lang="en-IN" sz="1400" dirty="0">
                        <a:solidFill>
                          <a:srgbClr val="000000"/>
                        </a:solidFill>
                        <a:effectLst/>
                        <a:latin typeface="Georgia" panose="02040502050405020303" pitchFamily="18" charset="0"/>
                        <a:ea typeface="Calibri" panose="020F0502020204030204" pitchFamily="34" charset="0"/>
                        <a:cs typeface="Shruti" panose="020B0502040204020203" pitchFamily="34" charset="0"/>
                      </a:endParaRPr>
                    </a:p>
                    <a:p>
                      <a:pPr marL="85090" marR="93980">
                        <a:lnSpc>
                          <a:spcPct val="100000"/>
                        </a:lnSpc>
                        <a:spcBef>
                          <a:spcPts val="620"/>
                        </a:spcBef>
                      </a:pPr>
                      <a:endParaRPr sz="1400" dirty="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93980" lvl="0" indent="0" algn="just" defTabSz="914400" rtl="0" eaLnBrk="1" fontAlgn="auto" latinLnBrk="0" hangingPunct="1">
                        <a:lnSpc>
                          <a:spcPct val="100000"/>
                        </a:lnSpc>
                        <a:spcBef>
                          <a:spcPts val="620"/>
                        </a:spcBef>
                        <a:spcAft>
                          <a:spcPts val="0"/>
                        </a:spcAft>
                        <a:buClrTx/>
                        <a:buSzTx/>
                        <a:buFontTx/>
                        <a:buNone/>
                        <a:tabLst/>
                        <a:defRPr/>
                      </a:pPr>
                      <a:r>
                        <a:rPr lang="en-US" sz="1400" dirty="0">
                          <a:effectLst/>
                          <a:latin typeface="Georgia" panose="02040502050405020303" pitchFamily="18" charset="0"/>
                        </a:rPr>
                        <a:t>proposed a voting system based on the internet. The system has a login page where the voter can login and enter all its information and this will be stored on a centralized server. </a:t>
                      </a:r>
                      <a:endParaRPr lang="en-IN" sz="1400" dirty="0">
                        <a:solidFill>
                          <a:srgbClr val="000000"/>
                        </a:solidFill>
                        <a:effectLst/>
                        <a:latin typeface="Georgia" panose="02040502050405020303" pitchFamily="18" charset="0"/>
                        <a:ea typeface="Calibri" panose="020F0502020204030204" pitchFamily="34" charset="0"/>
                        <a:cs typeface="Shruti" panose="020B0502040204020203" pitchFamily="34" charset="0"/>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99695" algn="just">
                        <a:lnSpc>
                          <a:spcPct val="100000"/>
                        </a:lnSpc>
                        <a:spcBef>
                          <a:spcPts val="620"/>
                        </a:spcBef>
                      </a:pPr>
                      <a:r>
                        <a:rPr lang="en-US" sz="1400" dirty="0">
                          <a:latin typeface="Georgia"/>
                          <a:cs typeface="Georgia"/>
                        </a:rPr>
                        <a:t>According to the paper this will help us in reducing the high cost of voting and time required to conduct the election. </a:t>
                      </a:r>
                    </a:p>
                    <a:p>
                      <a:pPr marL="85725" marR="99695">
                        <a:lnSpc>
                          <a:spcPct val="100000"/>
                        </a:lnSpc>
                        <a:spcBef>
                          <a:spcPts val="620"/>
                        </a:spcBef>
                      </a:pPr>
                      <a:endParaRPr lang="en-US" sz="1400" dirty="0">
                        <a:latin typeface="Georgia"/>
                        <a:cs typeface="Georgia"/>
                      </a:endParaRPr>
                    </a:p>
                    <a:p>
                      <a:pPr marL="85725" marR="99695">
                        <a:lnSpc>
                          <a:spcPct val="100000"/>
                        </a:lnSpc>
                        <a:spcBef>
                          <a:spcPts val="620"/>
                        </a:spcBef>
                      </a:pPr>
                      <a:endParaRPr lang="en-US" sz="1400" dirty="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2209050">
                <a:tc>
                  <a:txBody>
                    <a:bodyPr/>
                    <a:lstStyle/>
                    <a:p>
                      <a:pPr marL="85090" marR="82550" lvl="0" indent="0" algn="just" defTabSz="914400" eaLnBrk="1" fontAlgn="auto" latinLnBrk="0" hangingPunct="1">
                        <a:lnSpc>
                          <a:spcPct val="100000"/>
                        </a:lnSpc>
                        <a:spcBef>
                          <a:spcPts val="615"/>
                        </a:spcBef>
                        <a:spcAft>
                          <a:spcPts val="0"/>
                        </a:spcAft>
                        <a:buClrTx/>
                        <a:buSzTx/>
                        <a:buFontTx/>
                        <a:buNone/>
                        <a:tabLst/>
                        <a:defRPr/>
                      </a:pPr>
                      <a:r>
                        <a:rPr lang="en-US" sz="1400" dirty="0">
                          <a:effectLst/>
                          <a:latin typeface="Georgia" panose="02040502050405020303" pitchFamily="18" charset="0"/>
                        </a:rPr>
                        <a:t>Online Voting System using Cloud</a:t>
                      </a:r>
                      <a:endParaRPr lang="en-IN" sz="1400" dirty="0">
                        <a:solidFill>
                          <a:srgbClr val="000000"/>
                        </a:solidFill>
                        <a:effectLst/>
                        <a:latin typeface="Georgia" panose="02040502050405020303" pitchFamily="18" charset="0"/>
                        <a:ea typeface="Calibri" panose="020F0502020204030204" pitchFamily="34" charset="0"/>
                        <a:cs typeface="Shruti" panose="020B0502040204020203" pitchFamily="34" charset="0"/>
                      </a:endParaRPr>
                    </a:p>
                    <a:p>
                      <a:pPr marL="85090" marR="82550">
                        <a:lnSpc>
                          <a:spcPct val="100000"/>
                        </a:lnSpc>
                        <a:spcBef>
                          <a:spcPts val="615"/>
                        </a:spcBef>
                      </a:pPr>
                      <a:endParaRPr sz="1400" dirty="0">
                        <a:latin typeface="Georgia"/>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467359" indent="42545" algn="just">
                        <a:lnSpc>
                          <a:spcPct val="100000"/>
                        </a:lnSpc>
                        <a:spcBef>
                          <a:spcPts val="615"/>
                        </a:spcBef>
                      </a:pPr>
                      <a:r>
                        <a:rPr lang="en-US" sz="1400" dirty="0">
                          <a:latin typeface="Georgia"/>
                          <a:cs typeface="Georgia"/>
                        </a:rPr>
                        <a:t>The paper suggests development of voting system where a voter can vote from anywhere through the internet using the system that is based on SQL server and Microsoft Azure cloud and C# in order to implement functions like admitting voters and casting vote.</a:t>
                      </a:r>
                    </a:p>
                    <a:p>
                      <a:pPr marL="85725" marR="467359" indent="42545">
                        <a:lnSpc>
                          <a:spcPct val="100000"/>
                        </a:lnSpc>
                        <a:spcBef>
                          <a:spcPts val="615"/>
                        </a:spcBef>
                      </a:pPr>
                      <a:endParaRPr sz="1400" dirty="0">
                        <a:latin typeface="Georgia"/>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186690" lvl="0" indent="0" algn="just" defTabSz="914400" rtl="0" eaLnBrk="1" fontAlgn="auto" latinLnBrk="0" hangingPunct="1">
                        <a:lnSpc>
                          <a:spcPct val="100000"/>
                        </a:lnSpc>
                        <a:spcBef>
                          <a:spcPts val="615"/>
                        </a:spcBef>
                        <a:spcAft>
                          <a:spcPts val="0"/>
                        </a:spcAft>
                        <a:buClrTx/>
                        <a:buSzTx/>
                        <a:buFontTx/>
                        <a:buNone/>
                        <a:tabLst/>
                        <a:defRPr/>
                      </a:pPr>
                      <a:r>
                        <a:rPr lang="en-US" sz="1400" b="0" dirty="0">
                          <a:effectLst/>
                          <a:latin typeface="Georgia" panose="02040502050405020303" pitchFamily="18" charset="0"/>
                        </a:rPr>
                        <a:t>we have concluded that one of the most important parts of the admin portal is to verify the voter's ID before enrolling them into the system. </a:t>
                      </a:r>
                      <a:endParaRPr lang="en-IN" sz="1400" b="0" dirty="0">
                        <a:solidFill>
                          <a:srgbClr val="000000"/>
                        </a:solidFill>
                        <a:effectLst/>
                        <a:latin typeface="Georgia" panose="02040502050405020303" pitchFamily="18" charset="0"/>
                        <a:ea typeface="Calibri" panose="020F0502020204030204" pitchFamily="34" charset="0"/>
                        <a:cs typeface="Shruti" panose="020B0502040204020203" pitchFamily="34" charset="0"/>
                      </a:endParaRPr>
                    </a:p>
                    <a:p>
                      <a:pPr marL="85725" marR="186690">
                        <a:lnSpc>
                          <a:spcPct val="100000"/>
                        </a:lnSpc>
                        <a:spcBef>
                          <a:spcPts val="615"/>
                        </a:spcBef>
                      </a:pPr>
                      <a:endParaRPr sz="1400" dirty="0">
                        <a:latin typeface="Georgia"/>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3200" rIns="0" bIns="0" rtlCol="0">
            <a:spAutoFit/>
          </a:bodyPr>
          <a:lstStyle/>
          <a:p>
            <a:pPr marL="2023110">
              <a:lnSpc>
                <a:spcPct val="100000"/>
              </a:lnSpc>
              <a:spcBef>
                <a:spcPts val="100"/>
              </a:spcBef>
            </a:pPr>
            <a:r>
              <a:rPr dirty="0"/>
              <a:t>Literature</a:t>
            </a:r>
            <a:r>
              <a:rPr spc="-65" dirty="0"/>
              <a:t> </a:t>
            </a:r>
            <a:r>
              <a:rPr spc="-10" dirty="0"/>
              <a:t>Survey</a:t>
            </a:r>
          </a:p>
        </p:txBody>
      </p:sp>
      <p:graphicFrame>
        <p:nvGraphicFramePr>
          <p:cNvPr id="3" name="object 3"/>
          <p:cNvGraphicFramePr>
            <a:graphicFrameLocks noGrp="1"/>
          </p:cNvGraphicFramePr>
          <p:nvPr>
            <p:extLst>
              <p:ext uri="{D42A27DB-BD31-4B8C-83A1-F6EECF244321}">
                <p14:modId xmlns:p14="http://schemas.microsoft.com/office/powerpoint/2010/main" val="3481242543"/>
              </p:ext>
            </p:extLst>
          </p:nvPr>
        </p:nvGraphicFramePr>
        <p:xfrm>
          <a:off x="417086" y="965948"/>
          <a:ext cx="8289924" cy="3932554"/>
        </p:xfrm>
        <a:graphic>
          <a:graphicData uri="http://schemas.openxmlformats.org/drawingml/2006/table">
            <a:tbl>
              <a:tblPr firstRow="1" bandRow="1">
                <a:tableStyleId>{2D5ABB26-0587-4C30-8999-92F81FD0307C}</a:tableStyleId>
              </a:tblPr>
              <a:tblGrid>
                <a:gridCol w="2387600">
                  <a:extLst>
                    <a:ext uri="{9D8B030D-6E8A-4147-A177-3AD203B41FA5}">
                      <a16:colId xmlns:a16="http://schemas.microsoft.com/office/drawing/2014/main" val="20000"/>
                    </a:ext>
                  </a:extLst>
                </a:gridCol>
                <a:gridCol w="3103879">
                  <a:extLst>
                    <a:ext uri="{9D8B030D-6E8A-4147-A177-3AD203B41FA5}">
                      <a16:colId xmlns:a16="http://schemas.microsoft.com/office/drawing/2014/main" val="20001"/>
                    </a:ext>
                  </a:extLst>
                </a:gridCol>
                <a:gridCol w="2798445">
                  <a:extLst>
                    <a:ext uri="{9D8B030D-6E8A-4147-A177-3AD203B41FA5}">
                      <a16:colId xmlns:a16="http://schemas.microsoft.com/office/drawing/2014/main" val="20002"/>
                    </a:ext>
                  </a:extLst>
                </a:gridCol>
              </a:tblGrid>
              <a:tr h="395605">
                <a:tc>
                  <a:txBody>
                    <a:bodyPr/>
                    <a:lstStyle/>
                    <a:p>
                      <a:pPr marL="85090">
                        <a:lnSpc>
                          <a:spcPct val="100000"/>
                        </a:lnSpc>
                        <a:spcBef>
                          <a:spcPts val="620"/>
                        </a:spcBef>
                      </a:pPr>
                      <a:r>
                        <a:rPr sz="1400" b="1" dirty="0">
                          <a:latin typeface="Georgia"/>
                          <a:cs typeface="Georgia"/>
                        </a:rPr>
                        <a:t>Paper</a:t>
                      </a:r>
                      <a:r>
                        <a:rPr sz="1400" b="1" spc="-50" dirty="0">
                          <a:latin typeface="Georgia"/>
                          <a:cs typeface="Georgia"/>
                        </a:rPr>
                        <a:t> </a:t>
                      </a:r>
                      <a:r>
                        <a:rPr sz="1400" b="1" spc="-10" dirty="0">
                          <a:latin typeface="Georgia"/>
                          <a:cs typeface="Georgia"/>
                        </a:rPr>
                        <a:t>Title</a:t>
                      </a:r>
                      <a:endParaRPr sz="140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nSpc>
                          <a:spcPct val="100000"/>
                        </a:lnSpc>
                        <a:spcBef>
                          <a:spcPts val="620"/>
                        </a:spcBef>
                      </a:pPr>
                      <a:r>
                        <a:rPr lang="en-US" sz="1400" b="1" spc="-10" dirty="0">
                          <a:latin typeface="Georgia"/>
                          <a:cs typeface="Georgia"/>
                        </a:rPr>
                        <a:t>Summary</a:t>
                      </a:r>
                      <a:endParaRPr sz="1400" dirty="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nSpc>
                          <a:spcPct val="100000"/>
                        </a:lnSpc>
                        <a:spcBef>
                          <a:spcPts val="620"/>
                        </a:spcBef>
                      </a:pPr>
                      <a:r>
                        <a:rPr lang="en-US" sz="1400" b="1" dirty="0">
                          <a:latin typeface="Georgia"/>
                          <a:cs typeface="Georgia"/>
                        </a:rPr>
                        <a:t>Finding and Outcome</a:t>
                      </a:r>
                      <a:endParaRPr sz="1400" dirty="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1377315">
                <a:tc>
                  <a:txBody>
                    <a:bodyPr/>
                    <a:lstStyle/>
                    <a:p>
                      <a:pPr marL="85090" marR="153670" algn="just">
                        <a:lnSpc>
                          <a:spcPct val="100000"/>
                        </a:lnSpc>
                        <a:spcBef>
                          <a:spcPts val="615"/>
                        </a:spcBef>
                      </a:pPr>
                      <a:r>
                        <a:rPr lang="en-US" sz="1400" dirty="0">
                          <a:latin typeface="Georgia"/>
                          <a:cs typeface="Georgia"/>
                        </a:rPr>
                        <a:t>An Efficient and Secure Students Online Voting Application </a:t>
                      </a:r>
                    </a:p>
                    <a:p>
                      <a:pPr marL="85090" marR="153670">
                        <a:lnSpc>
                          <a:spcPct val="100000"/>
                        </a:lnSpc>
                        <a:spcBef>
                          <a:spcPts val="615"/>
                        </a:spcBef>
                      </a:pPr>
                      <a:endParaRPr lang="en-US" sz="1400" dirty="0">
                        <a:latin typeface="Georgia"/>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177800" lvl="0" indent="0" algn="just" defTabSz="914400" eaLnBrk="1" fontAlgn="auto" latinLnBrk="0" hangingPunct="1">
                        <a:lnSpc>
                          <a:spcPct val="100000"/>
                        </a:lnSpc>
                        <a:spcBef>
                          <a:spcPts val="615"/>
                        </a:spcBef>
                        <a:spcAft>
                          <a:spcPts val="0"/>
                        </a:spcAft>
                        <a:buClrTx/>
                        <a:buSzTx/>
                        <a:buFontTx/>
                        <a:buNone/>
                        <a:tabLst/>
                        <a:defRPr/>
                      </a:pPr>
                      <a:r>
                        <a:rPr lang="en-US" sz="1400" dirty="0">
                          <a:effectLst/>
                          <a:latin typeface="Georgia" panose="02040502050405020303" pitchFamily="18" charset="0"/>
                        </a:rPr>
                        <a:t>a web based voting system having functions like vote capturing and tallying results over the web. The system will help in saving lots of processing time, avoiding human errors during the process and avoiding vote tampering. </a:t>
                      </a:r>
                      <a:endParaRPr lang="en-IN" sz="1400" dirty="0">
                        <a:solidFill>
                          <a:srgbClr val="000000"/>
                        </a:solidFill>
                        <a:effectLst/>
                        <a:latin typeface="Georgia" panose="02040502050405020303" pitchFamily="18" charset="0"/>
                        <a:ea typeface="Calibri" panose="020F0502020204030204" pitchFamily="34" charset="0"/>
                        <a:cs typeface="Shruti" panose="020B0502040204020203" pitchFamily="34" charset="0"/>
                      </a:endParaRPr>
                    </a:p>
                    <a:p>
                      <a:pPr marL="85725" marR="177800">
                        <a:lnSpc>
                          <a:spcPct val="100000"/>
                        </a:lnSpc>
                        <a:spcBef>
                          <a:spcPts val="615"/>
                        </a:spcBef>
                      </a:pPr>
                      <a:endParaRPr sz="1400" dirty="0">
                        <a:latin typeface="Georgia"/>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407034" algn="just">
                        <a:lnSpc>
                          <a:spcPct val="114999"/>
                        </a:lnSpc>
                        <a:spcBef>
                          <a:spcPts val="365"/>
                        </a:spcBef>
                      </a:pPr>
                      <a:r>
                        <a:rPr lang="en-US" sz="1400" dirty="0">
                          <a:latin typeface="Georgia"/>
                          <a:cs typeface="Georgia"/>
                        </a:rPr>
                        <a:t>Each voter is verified based on the unique ID code . As only unique IDs are allowed, this protects the system from proxy voting. The system will be fast to access, low cost and easy to maintain.</a:t>
                      </a:r>
                    </a:p>
                  </a:txBody>
                  <a:tcPr marL="0" marR="0" marT="463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1675764">
                <a:tc>
                  <a:txBody>
                    <a:bodyPr/>
                    <a:lstStyle/>
                    <a:p>
                      <a:pPr marL="85090" marR="717550">
                        <a:lnSpc>
                          <a:spcPct val="100000"/>
                        </a:lnSpc>
                        <a:spcBef>
                          <a:spcPts val="620"/>
                        </a:spcBef>
                      </a:pPr>
                      <a:r>
                        <a:rPr lang="en-US" sz="1400" dirty="0">
                          <a:latin typeface="Georgia"/>
                          <a:cs typeface="Georgia"/>
                        </a:rPr>
                        <a:t>Online Voting System Using Biometric Verification </a:t>
                      </a:r>
                    </a:p>
                    <a:p>
                      <a:pPr marL="85090" marR="717550">
                        <a:lnSpc>
                          <a:spcPct val="100000"/>
                        </a:lnSpc>
                        <a:spcBef>
                          <a:spcPts val="620"/>
                        </a:spcBef>
                      </a:pPr>
                      <a:endParaRPr sz="1400" dirty="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191135" lvl="0" indent="0" algn="just" defTabSz="914400" eaLnBrk="1" fontAlgn="auto" latinLnBrk="0" hangingPunct="1">
                        <a:lnSpc>
                          <a:spcPct val="100000"/>
                        </a:lnSpc>
                        <a:spcBef>
                          <a:spcPts val="620"/>
                        </a:spcBef>
                        <a:spcAft>
                          <a:spcPts val="0"/>
                        </a:spcAft>
                        <a:buClrTx/>
                        <a:buSzTx/>
                        <a:buFontTx/>
                        <a:buNone/>
                        <a:tabLst/>
                        <a:defRPr/>
                      </a:pPr>
                      <a:r>
                        <a:rPr lang="en-US" sz="1400" dirty="0">
                          <a:effectLst/>
                          <a:latin typeface="Georgia" panose="02040502050405020303" pitchFamily="18" charset="0"/>
                        </a:rPr>
                        <a:t>electoral system which will be online and automated and makes the process of voting easy, safe and reduces overall time required for conducting the election. </a:t>
                      </a:r>
                      <a:endParaRPr lang="en-IN" sz="1400" dirty="0">
                        <a:solidFill>
                          <a:srgbClr val="000000"/>
                        </a:solidFill>
                        <a:effectLst/>
                        <a:latin typeface="Georgia" panose="02040502050405020303" pitchFamily="18" charset="0"/>
                        <a:ea typeface="Calibri" panose="020F0502020204030204" pitchFamily="34" charset="0"/>
                        <a:cs typeface="Shruti" panose="020B0502040204020203" pitchFamily="34" charset="0"/>
                      </a:endParaRPr>
                    </a:p>
                    <a:p>
                      <a:pPr marL="85725" marR="191135">
                        <a:lnSpc>
                          <a:spcPct val="100000"/>
                        </a:lnSpc>
                        <a:spcBef>
                          <a:spcPts val="620"/>
                        </a:spcBef>
                      </a:pPr>
                      <a:endParaRPr sz="1400" dirty="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495300" algn="just">
                        <a:lnSpc>
                          <a:spcPct val="100000"/>
                        </a:lnSpc>
                        <a:spcBef>
                          <a:spcPts val="620"/>
                        </a:spcBef>
                      </a:pPr>
                      <a:r>
                        <a:rPr lang="en-US" sz="1400" dirty="0">
                          <a:effectLst/>
                          <a:latin typeface="Georgia" panose="02040502050405020303" pitchFamily="18" charset="0"/>
                        </a:rPr>
                        <a:t>The project has two modules. In the first module all the voters are registered into the system and in the second module actual voting takes place. </a:t>
                      </a:r>
                      <a:endParaRPr sz="1400" dirty="0">
                        <a:latin typeface="Georgia" panose="02040502050405020303" pitchFamily="18" charset="0"/>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3200" rIns="0" bIns="0" rtlCol="0">
            <a:spAutoFit/>
          </a:bodyPr>
          <a:lstStyle/>
          <a:p>
            <a:pPr marL="2023110">
              <a:lnSpc>
                <a:spcPct val="100000"/>
              </a:lnSpc>
              <a:spcBef>
                <a:spcPts val="100"/>
              </a:spcBef>
            </a:pPr>
            <a:r>
              <a:rPr dirty="0"/>
              <a:t>Literature</a:t>
            </a:r>
            <a:r>
              <a:rPr spc="-65" dirty="0"/>
              <a:t> </a:t>
            </a:r>
            <a:r>
              <a:rPr spc="-10" dirty="0"/>
              <a:t>Survey</a:t>
            </a:r>
          </a:p>
        </p:txBody>
      </p:sp>
      <p:graphicFrame>
        <p:nvGraphicFramePr>
          <p:cNvPr id="3" name="object 3"/>
          <p:cNvGraphicFramePr>
            <a:graphicFrameLocks noGrp="1"/>
          </p:cNvGraphicFramePr>
          <p:nvPr>
            <p:extLst>
              <p:ext uri="{D42A27DB-BD31-4B8C-83A1-F6EECF244321}">
                <p14:modId xmlns:p14="http://schemas.microsoft.com/office/powerpoint/2010/main" val="393023889"/>
              </p:ext>
            </p:extLst>
          </p:nvPr>
        </p:nvGraphicFramePr>
        <p:xfrm>
          <a:off x="417086" y="965973"/>
          <a:ext cx="8289924" cy="4040120"/>
        </p:xfrm>
        <a:graphic>
          <a:graphicData uri="http://schemas.openxmlformats.org/drawingml/2006/table">
            <a:tbl>
              <a:tblPr firstRow="1" bandRow="1">
                <a:tableStyleId>{2D5ABB26-0587-4C30-8999-92F81FD0307C}</a:tableStyleId>
              </a:tblPr>
              <a:tblGrid>
                <a:gridCol w="2387600">
                  <a:extLst>
                    <a:ext uri="{9D8B030D-6E8A-4147-A177-3AD203B41FA5}">
                      <a16:colId xmlns:a16="http://schemas.microsoft.com/office/drawing/2014/main" val="20000"/>
                    </a:ext>
                  </a:extLst>
                </a:gridCol>
                <a:gridCol w="3103879">
                  <a:extLst>
                    <a:ext uri="{9D8B030D-6E8A-4147-A177-3AD203B41FA5}">
                      <a16:colId xmlns:a16="http://schemas.microsoft.com/office/drawing/2014/main" val="20001"/>
                    </a:ext>
                  </a:extLst>
                </a:gridCol>
                <a:gridCol w="2798445">
                  <a:extLst>
                    <a:ext uri="{9D8B030D-6E8A-4147-A177-3AD203B41FA5}">
                      <a16:colId xmlns:a16="http://schemas.microsoft.com/office/drawing/2014/main" val="20002"/>
                    </a:ext>
                  </a:extLst>
                </a:gridCol>
              </a:tblGrid>
              <a:tr h="355142">
                <a:tc>
                  <a:txBody>
                    <a:bodyPr/>
                    <a:lstStyle/>
                    <a:p>
                      <a:pPr marL="85090">
                        <a:lnSpc>
                          <a:spcPct val="100000"/>
                        </a:lnSpc>
                        <a:spcBef>
                          <a:spcPts val="620"/>
                        </a:spcBef>
                      </a:pPr>
                      <a:r>
                        <a:rPr sz="1400" b="1" dirty="0">
                          <a:latin typeface="Georgia"/>
                          <a:cs typeface="Georgia"/>
                        </a:rPr>
                        <a:t>Paper</a:t>
                      </a:r>
                      <a:r>
                        <a:rPr sz="1400" b="1" spc="-50" dirty="0">
                          <a:latin typeface="Georgia"/>
                          <a:cs typeface="Georgia"/>
                        </a:rPr>
                        <a:t> </a:t>
                      </a:r>
                      <a:r>
                        <a:rPr sz="1400" b="1" spc="-10" dirty="0">
                          <a:latin typeface="Georgia"/>
                          <a:cs typeface="Georgia"/>
                        </a:rPr>
                        <a:t>Title</a:t>
                      </a:r>
                      <a:endParaRPr sz="140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nSpc>
                          <a:spcPct val="100000"/>
                        </a:lnSpc>
                        <a:spcBef>
                          <a:spcPts val="620"/>
                        </a:spcBef>
                      </a:pPr>
                      <a:r>
                        <a:rPr sz="1400" b="1" spc="-10" dirty="0">
                          <a:latin typeface="Georgia"/>
                          <a:cs typeface="Georgia"/>
                        </a:rPr>
                        <a:t>Methodology</a:t>
                      </a:r>
                      <a:r>
                        <a:rPr sz="1400" b="1" spc="10" dirty="0">
                          <a:latin typeface="Georgia"/>
                          <a:cs typeface="Georgia"/>
                        </a:rPr>
                        <a:t> </a:t>
                      </a:r>
                      <a:r>
                        <a:rPr sz="1400" b="1" spc="-20" dirty="0">
                          <a:latin typeface="Georgia"/>
                          <a:cs typeface="Georgia"/>
                        </a:rPr>
                        <a:t>Used</a:t>
                      </a:r>
                      <a:endParaRPr sz="140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a:lnSpc>
                          <a:spcPct val="100000"/>
                        </a:lnSpc>
                        <a:spcBef>
                          <a:spcPts val="620"/>
                        </a:spcBef>
                      </a:pPr>
                      <a:r>
                        <a:rPr sz="1400" b="1" dirty="0">
                          <a:latin typeface="Georgia"/>
                          <a:cs typeface="Georgia"/>
                        </a:rPr>
                        <a:t>Scope</a:t>
                      </a:r>
                      <a:r>
                        <a:rPr sz="1400" b="1" spc="-40" dirty="0">
                          <a:latin typeface="Georgia"/>
                          <a:cs typeface="Georgia"/>
                        </a:rPr>
                        <a:t> </a:t>
                      </a:r>
                      <a:r>
                        <a:rPr sz="1400" b="1" dirty="0">
                          <a:latin typeface="Georgia"/>
                          <a:cs typeface="Georgia"/>
                        </a:rPr>
                        <a:t>of</a:t>
                      </a:r>
                      <a:r>
                        <a:rPr sz="1400" b="1" spc="-40" dirty="0">
                          <a:latin typeface="Georgia"/>
                          <a:cs typeface="Georgia"/>
                        </a:rPr>
                        <a:t> </a:t>
                      </a:r>
                      <a:r>
                        <a:rPr sz="1400" b="1" spc="-10" dirty="0">
                          <a:latin typeface="Georgia"/>
                          <a:cs typeface="Georgia"/>
                        </a:rPr>
                        <a:t>Improvement</a:t>
                      </a:r>
                      <a:endParaRPr sz="1400" dirty="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1916931">
                <a:tc>
                  <a:txBody>
                    <a:bodyPr/>
                    <a:lstStyle/>
                    <a:p>
                      <a:pPr marL="85090" marR="520700">
                        <a:lnSpc>
                          <a:spcPct val="100000"/>
                        </a:lnSpc>
                        <a:spcBef>
                          <a:spcPts val="615"/>
                        </a:spcBef>
                      </a:pPr>
                      <a:r>
                        <a:rPr lang="en-US" sz="1400" dirty="0">
                          <a:latin typeface="Georgia"/>
                          <a:cs typeface="Georgia"/>
                        </a:rPr>
                        <a:t>A Brief Analysis of Blockchain Algorithms and Its Challenge </a:t>
                      </a:r>
                    </a:p>
                    <a:p>
                      <a:pPr marL="85090" marR="520700">
                        <a:lnSpc>
                          <a:spcPct val="100000"/>
                        </a:lnSpc>
                        <a:spcBef>
                          <a:spcPts val="615"/>
                        </a:spcBef>
                      </a:pPr>
                      <a:endParaRPr lang="en-US" sz="1400" dirty="0">
                        <a:latin typeface="Georgia"/>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190500" algn="just">
                        <a:lnSpc>
                          <a:spcPct val="100000"/>
                        </a:lnSpc>
                        <a:spcBef>
                          <a:spcPts val="615"/>
                        </a:spcBef>
                      </a:pPr>
                      <a:r>
                        <a:rPr lang="en-US" sz="1400" dirty="0">
                          <a:solidFill>
                            <a:srgbClr val="000000"/>
                          </a:solidFill>
                          <a:effectLst/>
                          <a:latin typeface="Georgia" panose="02040502050405020303" pitchFamily="18" charset="0"/>
                          <a:ea typeface="Times New Roman" panose="02020603050405020304" pitchFamily="18" charset="0"/>
                          <a:cs typeface="Shruti" panose="020B0502040204020203" pitchFamily="34" charset="0"/>
                        </a:rPr>
                        <a:t>blockchain serves as a ledger that allows transactions to take place in a decentralized manner. This paper focuses on many applications based on blockchain technology, including those covering numerous fields like financial services, government services.</a:t>
                      </a:r>
                      <a:endParaRPr sz="1400" dirty="0">
                        <a:latin typeface="Georgia" panose="02040502050405020303" pitchFamily="18" charset="0"/>
                        <a:cs typeface="Georgia"/>
                      </a:endParaRPr>
                    </a:p>
                  </a:txBody>
                  <a:tcPr marL="0" marR="0" marT="781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231775" lvl="0" indent="0" algn="just" defTabSz="914400" eaLnBrk="1" fontAlgn="auto" latinLnBrk="0" hangingPunct="1">
                        <a:lnSpc>
                          <a:spcPct val="114999"/>
                        </a:lnSpc>
                        <a:spcBef>
                          <a:spcPts val="365"/>
                        </a:spcBef>
                        <a:spcAft>
                          <a:spcPts val="0"/>
                        </a:spcAft>
                        <a:buClrTx/>
                        <a:buSzTx/>
                        <a:buFontTx/>
                        <a:buNone/>
                        <a:tabLst/>
                        <a:defRPr/>
                      </a:pPr>
                      <a:r>
                        <a:rPr lang="en-US" sz="1400" dirty="0">
                          <a:solidFill>
                            <a:srgbClr val="000000"/>
                          </a:solidFill>
                          <a:effectLst/>
                          <a:latin typeface="Georgia" panose="02040502050405020303" pitchFamily="18" charset="0"/>
                          <a:ea typeface="Times New Roman" panose="02020603050405020304" pitchFamily="18" charset="0"/>
                          <a:cs typeface="Shruti" panose="020B0502040204020203" pitchFamily="34" charset="0"/>
                        </a:rPr>
                        <a:t>A blockchain database is distributed, fault tolerant and maintains the record in blocks. From this paper we have concluded that Blockchain with its key characteristics, has shown its potential to reshape traditional industries.</a:t>
                      </a:r>
                      <a:endParaRPr lang="en-IN" sz="1200" dirty="0">
                        <a:solidFill>
                          <a:srgbClr val="000000"/>
                        </a:solidFill>
                        <a:effectLst/>
                        <a:latin typeface="Georgia" panose="02040502050405020303" pitchFamily="18" charset="0"/>
                        <a:ea typeface="Calibri" panose="020F0502020204030204" pitchFamily="34" charset="0"/>
                        <a:cs typeface="Shruti" panose="020B0502040204020203" pitchFamily="34" charset="0"/>
                      </a:endParaRPr>
                    </a:p>
                  </a:txBody>
                  <a:tcPr marL="0" marR="0" marT="463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1695904">
                <a:tc>
                  <a:txBody>
                    <a:bodyPr/>
                    <a:lstStyle/>
                    <a:p>
                      <a:pPr marL="85090" marR="121285">
                        <a:lnSpc>
                          <a:spcPct val="100000"/>
                        </a:lnSpc>
                        <a:spcBef>
                          <a:spcPts val="620"/>
                        </a:spcBef>
                      </a:pPr>
                      <a:r>
                        <a:rPr lang="en-US" sz="1400" dirty="0">
                          <a:latin typeface="Georgia"/>
                          <a:cs typeface="Georgia"/>
                        </a:rPr>
                        <a:t>Design and Evaluation of a Real-Time Face Recognition System using Convolutional Neural Networks </a:t>
                      </a:r>
                    </a:p>
                    <a:p>
                      <a:pPr marL="85090" marR="121285">
                        <a:lnSpc>
                          <a:spcPct val="100000"/>
                        </a:lnSpc>
                        <a:spcBef>
                          <a:spcPts val="620"/>
                        </a:spcBef>
                      </a:pPr>
                      <a:endParaRPr sz="1400" dirty="0">
                        <a:latin typeface="Georgia"/>
                        <a:cs typeface="Georgia"/>
                      </a:endParaRP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254635" algn="just">
                        <a:lnSpc>
                          <a:spcPct val="100000"/>
                        </a:lnSpc>
                        <a:spcBef>
                          <a:spcPts val="620"/>
                        </a:spcBef>
                      </a:pPr>
                      <a:r>
                        <a:rPr lang="en-US" sz="1400" dirty="0">
                          <a:latin typeface="Georgia"/>
                          <a:cs typeface="Georgia"/>
                        </a:rPr>
                        <a:t>This paper presented a design and evaluation of a real-time face recognition system using CNN(Convolutional neural network) .</a:t>
                      </a: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725" marR="195580" algn="just">
                        <a:lnSpc>
                          <a:spcPct val="100000"/>
                        </a:lnSpc>
                        <a:spcBef>
                          <a:spcPts val="620"/>
                        </a:spcBef>
                      </a:pPr>
                      <a:r>
                        <a:rPr lang="en-US" sz="1400" dirty="0">
                          <a:latin typeface="Georgia"/>
                          <a:cs typeface="Georgia"/>
                        </a:rPr>
                        <a:t>The system using CNN for recognition that give accuracy near about 98%. </a:t>
                      </a:r>
                    </a:p>
                    <a:p>
                      <a:pPr marL="85725" marR="195580" algn="just">
                        <a:lnSpc>
                          <a:spcPct val="100000"/>
                        </a:lnSpc>
                        <a:spcBef>
                          <a:spcPts val="620"/>
                        </a:spcBef>
                      </a:pPr>
                      <a:r>
                        <a:rPr lang="en-US" sz="1400" dirty="0">
                          <a:latin typeface="Georgia"/>
                          <a:cs typeface="Georgia"/>
                        </a:rPr>
                        <a:t>This system’s accuracy of detection is dependent on variation of training set for a particular person. </a:t>
                      </a:r>
                    </a:p>
                  </a:txBody>
                  <a:tcPr marL="0" marR="0" marT="787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TotalTime>
  <Words>1356</Words>
  <Application>Microsoft Office PowerPoint</Application>
  <PresentationFormat>On-screen Show (16:9)</PresentationFormat>
  <Paragraphs>158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Georgia</vt:lpstr>
      <vt:lpstr>Office Theme</vt:lpstr>
      <vt:lpstr>KESHAV MEMORIAL INSTITUTE OF TECHNOLOGY</vt:lpstr>
      <vt:lpstr>Table of Content</vt:lpstr>
      <vt:lpstr>Introduction</vt:lpstr>
      <vt:lpstr>Abstract</vt:lpstr>
      <vt:lpstr>Objective</vt:lpstr>
      <vt:lpstr>Software and Hardware Requirements</vt:lpstr>
      <vt:lpstr>Literature Survey</vt:lpstr>
      <vt:lpstr>Literature Survey</vt:lpstr>
      <vt:lpstr>Literature Survey</vt:lpstr>
      <vt:lpstr>Limitations of the Existing E-Voting Models</vt:lpstr>
      <vt:lpstr>Flow Diagram</vt:lpstr>
      <vt:lpstr>Model Architecture</vt:lpstr>
      <vt:lpstr>Model Architecture</vt:lpstr>
      <vt:lpstr>Smart Contract Creation</vt:lpstr>
      <vt:lpstr>Prototype</vt:lpstr>
      <vt:lpstr>Prototype</vt:lpstr>
      <vt:lpstr>Prototype</vt:lpstr>
      <vt:lpstr>Prototype</vt:lpstr>
      <vt:lpstr>Prototype</vt:lpstr>
      <vt:lpstr>Prototype</vt:lpstr>
      <vt:lpstr>Prototype</vt:lpstr>
      <vt:lpstr>Prototype</vt:lpstr>
      <vt:lpstr>Prototype</vt:lpstr>
      <vt:lpstr>Tech Stack Used</vt:lpstr>
      <vt:lpstr>References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to Speech: Connecting People</dc:title>
  <dc:creator>Pranava Marri</dc:creator>
  <cp:lastModifiedBy>Pranava Marri</cp:lastModifiedBy>
  <cp:revision>34</cp:revision>
  <dcterms:created xsi:type="dcterms:W3CDTF">2024-11-01T13:58:58Z</dcterms:created>
  <dcterms:modified xsi:type="dcterms:W3CDTF">2024-12-04T08:40:14Z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2024-11-01T00:00:00Z</vt:filetime>
  </property>
  <property fmtid="{D5CDD505-2E9C-101B-9397-08002B2CF9AE}" pid="4" name="Producer">
    <vt:lpwstr>3-Heights(TM) PDF Security Shell 4.8.25.2 (http://www.pdf-tools.com)</vt:lpwstr>
  </property>
</Properties>
</file>