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
      <p:font typeface="Montserrat Medium"/>
      <p:regular r:id="rId33"/>
      <p:bold r:id="rId34"/>
      <p:italic r:id="rId35"/>
      <p:boldItalic r:id="rId36"/>
    </p:embeddedFont>
    <p:embeddedFont>
      <p:font typeface="Century Gothic"/>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41" roundtripDataSignature="AMtx7mhgZXFSiyvYFUn83bOv+uFVKSts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enturyGothic-boldItalic.fntdata"/><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schemas.openxmlformats.org/officeDocument/2006/relationships/font" Target="fonts/MontserratMedium-regular.fnt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35" Type="http://schemas.openxmlformats.org/officeDocument/2006/relationships/font" Target="fonts/MontserratMedium-italic.fntdata"/><Relationship Id="rId12" Type="http://schemas.openxmlformats.org/officeDocument/2006/relationships/slide" Target="slides/slide7.xml"/><Relationship Id="rId34" Type="http://schemas.openxmlformats.org/officeDocument/2006/relationships/font" Target="fonts/MontserratMedium-bold.fntdata"/><Relationship Id="rId15" Type="http://schemas.openxmlformats.org/officeDocument/2006/relationships/slide" Target="slides/slide10.xml"/><Relationship Id="rId37" Type="http://schemas.openxmlformats.org/officeDocument/2006/relationships/font" Target="fonts/CenturyGothic-regular.fntdata"/><Relationship Id="rId14" Type="http://schemas.openxmlformats.org/officeDocument/2006/relationships/slide" Target="slides/slide9.xml"/><Relationship Id="rId36" Type="http://schemas.openxmlformats.org/officeDocument/2006/relationships/font" Target="fonts/MontserratMedium-boldItalic.fntdata"/><Relationship Id="rId17" Type="http://schemas.openxmlformats.org/officeDocument/2006/relationships/slide" Target="slides/slide12.xml"/><Relationship Id="rId39" Type="http://schemas.openxmlformats.org/officeDocument/2006/relationships/font" Target="fonts/CenturyGothic-italic.fntdata"/><Relationship Id="rId16" Type="http://schemas.openxmlformats.org/officeDocument/2006/relationships/slide" Target="slides/slide11.xml"/><Relationship Id="rId38" Type="http://schemas.openxmlformats.org/officeDocument/2006/relationships/font" Target="fonts/CenturyGothic-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1ebf13683e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1ebf13683e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g11ebf13683e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ebf13683e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1ebf13683e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11ebf13683e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1ebf13683e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1ebf13683e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g11ebf13683e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1ebf13683e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1ebf13683e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11ebf13683e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1ebf13683e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1ebf13683e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11ebf13683e_0_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ebf13683e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ebf13683e_0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g11ebf13683e_0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latin typeface="Calibri"/>
                <a:ea typeface="Calibri"/>
                <a:cs typeface="Calibri"/>
                <a:sym typeface="Calibri"/>
              </a:rPr>
              <a:t>‹#›</a:t>
            </a:fld>
            <a:endParaRPr>
              <a:solidFill>
                <a:srgbClr val="000000"/>
              </a:solidFill>
              <a:latin typeface="Calibri"/>
              <a:ea typeface="Calibri"/>
              <a:cs typeface="Calibri"/>
              <a:sym typeface="Calibri"/>
            </a:endParaRPr>
          </a:p>
        </p:txBody>
      </p:sp>
      <p:sp>
        <p:nvSpPr>
          <p:cNvPr id="199" name="Google Shape;19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0" name="Google Shape;20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7:notes"/>
          <p:cNvSpPr txBox="1"/>
          <p:nvPr/>
        </p:nvSpPr>
        <p:spPr>
          <a:xfrm>
            <a:off x="1" y="1"/>
            <a:ext cx="2855173" cy="485151"/>
          </a:xfrm>
          <a:prstGeom prst="rect">
            <a:avLst/>
          </a:prstGeom>
          <a:noFill/>
          <a:ln>
            <a:noFill/>
          </a:ln>
        </p:spPr>
        <p:txBody>
          <a:bodyPr anchorCtr="0" anchor="t" bIns="44850" lIns="89725" spcFirstLastPara="1" rIns="89725" wrap="square" tIns="44850">
            <a:noAutofit/>
          </a:bodyPr>
          <a:lstStyle/>
          <a:p>
            <a:pPr indent="0" lvl="0" marL="0" marR="0" rtl="0" algn="l">
              <a:spcBef>
                <a:spcPts val="0"/>
              </a:spcBef>
              <a:spcAft>
                <a:spcPts val="0"/>
              </a:spcAft>
              <a:buNone/>
            </a:pPr>
            <a:r>
              <a:t/>
            </a:r>
            <a:endParaRPr b="0" i="0" sz="1200" u="none" cap="none" strike="noStrike">
              <a:solidFill>
                <a:srgbClr val="000000"/>
              </a:solidFill>
              <a:latin typeface="Calibri"/>
              <a:ea typeface="Calibri"/>
              <a:cs typeface="Calibri"/>
              <a:sym typeface="Calibri"/>
            </a:endParaRPr>
          </a:p>
        </p:txBody>
      </p:sp>
      <p:sp>
        <p:nvSpPr>
          <p:cNvPr id="202" name="Google Shape;202;p7:notes"/>
          <p:cNvSpPr txBox="1"/>
          <p:nvPr/>
        </p:nvSpPr>
        <p:spPr>
          <a:xfrm>
            <a:off x="1" y="9217870"/>
            <a:ext cx="2855173" cy="485150"/>
          </a:xfrm>
          <a:prstGeom prst="rect">
            <a:avLst/>
          </a:prstGeom>
          <a:noFill/>
          <a:ln>
            <a:noFill/>
          </a:ln>
        </p:spPr>
        <p:txBody>
          <a:bodyPr anchorCtr="0" anchor="b" bIns="44850" lIns="89725" spcFirstLastPara="1" rIns="89725" wrap="square" tIns="44850">
            <a:noAutofit/>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 Star Health and Allied Insurance Co. Ltd.2010 - 11</a:t>
            </a:r>
            <a:endParaRPr/>
          </a:p>
        </p:txBody>
      </p:sp>
      <p:sp>
        <p:nvSpPr>
          <p:cNvPr id="203" name="Google Shape;203;p7:notes"/>
          <p:cNvSpPr txBox="1"/>
          <p:nvPr/>
        </p:nvSpPr>
        <p:spPr>
          <a:xfrm>
            <a:off x="3732626" y="9217870"/>
            <a:ext cx="2855173" cy="485150"/>
          </a:xfrm>
          <a:prstGeom prst="rect">
            <a:avLst/>
          </a:prstGeom>
          <a:noFill/>
          <a:ln>
            <a:noFill/>
          </a:ln>
        </p:spPr>
        <p:txBody>
          <a:bodyPr anchorCtr="0" anchor="b" bIns="44850" lIns="89725" spcFirstLastPara="1" rIns="89725" wrap="square" tIns="44850">
            <a:noAutofit/>
          </a:bodyPr>
          <a:lstStyle/>
          <a:p>
            <a:pPr indent="0" lvl="0" marL="0" marR="0" rtl="0" algn="r">
              <a:spcBef>
                <a:spcPts val="0"/>
              </a:spcBef>
              <a:spcAft>
                <a:spcPts val="0"/>
              </a:spcAft>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2" name="Shape 42"/>
        <p:cNvGrpSpPr/>
        <p:nvPr/>
      </p:nvGrpSpPr>
      <p:grpSpPr>
        <a:xfrm>
          <a:off x="0" y="0"/>
          <a:ext cx="0" cy="0"/>
          <a:chOff x="0" y="0"/>
          <a:chExt cx="0" cy="0"/>
        </a:xfrm>
      </p:grpSpPr>
      <p:sp>
        <p:nvSpPr>
          <p:cNvPr id="43" name="Google Shape;43;p15"/>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5" name="Google Shape;45;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5"/>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5"/>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8" name="Shape 108"/>
        <p:cNvGrpSpPr/>
        <p:nvPr/>
      </p:nvGrpSpPr>
      <p:grpSpPr>
        <a:xfrm>
          <a:off x="0" y="0"/>
          <a:ext cx="0" cy="0"/>
          <a:chOff x="0" y="0"/>
          <a:chExt cx="0" cy="0"/>
        </a:xfrm>
      </p:grpSpPr>
      <p:sp>
        <p:nvSpPr>
          <p:cNvPr id="109" name="Google Shape;109;p24"/>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4"/>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1" name="Google Shape;111;p2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4"/>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4"/>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5" name="Shape 115"/>
        <p:cNvGrpSpPr/>
        <p:nvPr/>
      </p:nvGrpSpPr>
      <p:grpSpPr>
        <a:xfrm>
          <a:off x="0" y="0"/>
          <a:ext cx="0" cy="0"/>
          <a:chOff x="0" y="0"/>
          <a:chExt cx="0" cy="0"/>
        </a:xfrm>
      </p:grpSpPr>
      <p:sp>
        <p:nvSpPr>
          <p:cNvPr id="116" name="Google Shape;116;p25"/>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5"/>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8" name="Google Shape;118;p25"/>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9" name="Google Shape;119;p2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5"/>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5"/>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3" name="Google Shape;123;p25"/>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24" name="Google Shape;124;p25"/>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5" name="Shape 125"/>
        <p:cNvGrpSpPr/>
        <p:nvPr/>
      </p:nvGrpSpPr>
      <p:grpSpPr>
        <a:xfrm>
          <a:off x="0" y="0"/>
          <a:ext cx="0" cy="0"/>
          <a:chOff x="0" y="0"/>
          <a:chExt cx="0" cy="0"/>
        </a:xfrm>
      </p:grpSpPr>
      <p:sp>
        <p:nvSpPr>
          <p:cNvPr id="126" name="Google Shape;126;p26"/>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6"/>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8" name="Google Shape;128;p2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6"/>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6"/>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32" name="Shape 132"/>
        <p:cNvGrpSpPr/>
        <p:nvPr/>
      </p:nvGrpSpPr>
      <p:grpSpPr>
        <a:xfrm>
          <a:off x="0" y="0"/>
          <a:ext cx="0" cy="0"/>
          <a:chOff x="0" y="0"/>
          <a:chExt cx="0" cy="0"/>
        </a:xfrm>
      </p:grpSpPr>
      <p:sp>
        <p:nvSpPr>
          <p:cNvPr id="133" name="Google Shape;133;p27"/>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7"/>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5" name="Google Shape;135;p27"/>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6" name="Google Shape;136;p2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7"/>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7"/>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0" name="Google Shape;140;p27"/>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41" name="Google Shape;141;p27"/>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42" name="Shape 142"/>
        <p:cNvGrpSpPr/>
        <p:nvPr/>
      </p:nvGrpSpPr>
      <p:grpSpPr>
        <a:xfrm>
          <a:off x="0" y="0"/>
          <a:ext cx="0" cy="0"/>
          <a:chOff x="0" y="0"/>
          <a:chExt cx="0" cy="0"/>
        </a:xfrm>
      </p:grpSpPr>
      <p:sp>
        <p:nvSpPr>
          <p:cNvPr id="143" name="Google Shape;143;p28"/>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8"/>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5" name="Google Shape;145;p28"/>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6" name="Google Shape;146;p2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2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8"/>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8"/>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0" name="Shape 150"/>
        <p:cNvGrpSpPr/>
        <p:nvPr/>
      </p:nvGrpSpPr>
      <p:grpSpPr>
        <a:xfrm>
          <a:off x="0" y="0"/>
          <a:ext cx="0" cy="0"/>
          <a:chOff x="0" y="0"/>
          <a:chExt cx="0" cy="0"/>
        </a:xfrm>
      </p:grpSpPr>
      <p:sp>
        <p:nvSpPr>
          <p:cNvPr id="151" name="Google Shape;151;p29"/>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9"/>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3" name="Google Shape;153;p2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2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2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p30"/>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30"/>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60" name="Google Shape;160;p3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3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30"/>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9" name="Shape 49"/>
        <p:cNvGrpSpPr/>
        <p:nvPr/>
      </p:nvGrpSpPr>
      <p:grpSpPr>
        <a:xfrm>
          <a:off x="0" y="0"/>
          <a:ext cx="0" cy="0"/>
          <a:chOff x="0" y="0"/>
          <a:chExt cx="0" cy="0"/>
        </a:xfrm>
      </p:grpSpPr>
      <p:sp>
        <p:nvSpPr>
          <p:cNvPr id="50" name="Google Shape;50;p1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6"/>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52" name="Google Shape;52;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1" name="Shape 61"/>
        <p:cNvGrpSpPr/>
        <p:nvPr/>
      </p:nvGrpSpPr>
      <p:grpSpPr>
        <a:xfrm>
          <a:off x="0" y="0"/>
          <a:ext cx="0" cy="0"/>
          <a:chOff x="0" y="0"/>
          <a:chExt cx="0" cy="0"/>
        </a:xfrm>
      </p:grpSpPr>
      <p:sp>
        <p:nvSpPr>
          <p:cNvPr id="62" name="Google Shape;62;p18"/>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8"/>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64" name="Google Shape;64;p1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8"/>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8" name="Shape 68"/>
        <p:cNvGrpSpPr/>
        <p:nvPr/>
      </p:nvGrpSpPr>
      <p:grpSpPr>
        <a:xfrm>
          <a:off x="0" y="0"/>
          <a:ext cx="0" cy="0"/>
          <a:chOff x="0" y="0"/>
          <a:chExt cx="0" cy="0"/>
        </a:xfrm>
      </p:grpSpPr>
      <p:sp>
        <p:nvSpPr>
          <p:cNvPr id="69" name="Google Shape;69;p19"/>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1" name="Google Shape;71;p19"/>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2" name="Google Shape;72;p1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6" name="Shape 76"/>
        <p:cNvGrpSpPr/>
        <p:nvPr/>
      </p:nvGrpSpPr>
      <p:grpSpPr>
        <a:xfrm>
          <a:off x="0" y="0"/>
          <a:ext cx="0" cy="0"/>
          <a:chOff x="0" y="0"/>
          <a:chExt cx="0" cy="0"/>
        </a:xfrm>
      </p:grpSpPr>
      <p:sp>
        <p:nvSpPr>
          <p:cNvPr id="77" name="Google Shape;77;p20"/>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9" name="Google Shape;79;p20"/>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80" name="Google Shape;80;p20"/>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81" name="Google Shape;81;p20"/>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82" name="Google Shape;82;p2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0"/>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2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1"/>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2" name="Shape 92"/>
        <p:cNvGrpSpPr/>
        <p:nvPr/>
      </p:nvGrpSpPr>
      <p:grpSpPr>
        <a:xfrm>
          <a:off x="0" y="0"/>
          <a:ext cx="0" cy="0"/>
          <a:chOff x="0" y="0"/>
          <a:chExt cx="0" cy="0"/>
        </a:xfrm>
      </p:grpSpPr>
      <p:sp>
        <p:nvSpPr>
          <p:cNvPr id="93" name="Google Shape;93;p22"/>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2"/>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5" name="Google Shape;95;p22"/>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6" name="Google Shape;96;p2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2"/>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0" name="Shape 100"/>
        <p:cNvGrpSpPr/>
        <p:nvPr/>
      </p:nvGrpSpPr>
      <p:grpSpPr>
        <a:xfrm>
          <a:off x="0" y="0"/>
          <a:ext cx="0" cy="0"/>
          <a:chOff x="0" y="0"/>
          <a:chExt cx="0" cy="0"/>
        </a:xfrm>
      </p:grpSpPr>
      <p:sp>
        <p:nvSpPr>
          <p:cNvPr id="101" name="Google Shape;101;p23"/>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3"/>
          <p:cNvSpPr/>
          <p:nvPr>
            <p:ph idx="2" type="pic"/>
          </p:nvPr>
        </p:nvSpPr>
        <p:spPr>
          <a:xfrm>
            <a:off x="2589212" y="634965"/>
            <a:ext cx="8915400" cy="3854970"/>
          </a:xfrm>
          <a:prstGeom prst="rect">
            <a:avLst/>
          </a:prstGeom>
          <a:noFill/>
          <a:ln>
            <a:noFill/>
          </a:ln>
        </p:spPr>
      </p:sp>
      <p:sp>
        <p:nvSpPr>
          <p:cNvPr id="103" name="Google Shape;103;p23"/>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4" name="Google Shape;104;p2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4DCE3"/>
            </a:gs>
          </a:gsLst>
          <a:lin ang="5400000" scaled="0"/>
        </a:gradFill>
      </p:bgPr>
    </p:bg>
    <p:spTree>
      <p:nvGrpSpPr>
        <p:cNvPr id="9" name="Shape 9"/>
        <p:cNvGrpSpPr/>
        <p:nvPr/>
      </p:nvGrpSpPr>
      <p:grpSpPr>
        <a:xfrm>
          <a:off x="0" y="0"/>
          <a:ext cx="0" cy="0"/>
          <a:chOff x="0" y="0"/>
          <a:chExt cx="0" cy="0"/>
        </a:xfrm>
      </p:grpSpPr>
      <p:grpSp>
        <p:nvGrpSpPr>
          <p:cNvPr id="10" name="Google Shape;10;p14"/>
          <p:cNvGrpSpPr/>
          <p:nvPr/>
        </p:nvGrpSpPr>
        <p:grpSpPr>
          <a:xfrm>
            <a:off x="1" y="228600"/>
            <a:ext cx="2851516" cy="6638628"/>
            <a:chOff x="2487613" y="285750"/>
            <a:chExt cx="2428875" cy="5654676"/>
          </a:xfrm>
        </p:grpSpPr>
        <p:sp>
          <p:nvSpPr>
            <p:cNvPr id="11" name="Google Shape;11;p14"/>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4"/>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4"/>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4"/>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4"/>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4"/>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4"/>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4"/>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4"/>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4"/>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4"/>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4"/>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14"/>
          <p:cNvGrpSpPr/>
          <p:nvPr/>
        </p:nvGrpSpPr>
        <p:grpSpPr>
          <a:xfrm>
            <a:off x="27221" y="157"/>
            <a:ext cx="2356674" cy="6853096"/>
            <a:chOff x="6627813" y="195610"/>
            <a:chExt cx="1952625" cy="5678141"/>
          </a:xfrm>
        </p:grpSpPr>
        <p:sp>
          <p:nvSpPr>
            <p:cNvPr id="24" name="Google Shape;24;p14"/>
            <p:cNvSpPr/>
            <p:nvPr/>
          </p:nvSpPr>
          <p:spPr>
            <a:xfrm>
              <a:off x="6627813" y="195610"/>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4"/>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4"/>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4"/>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4"/>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4"/>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4"/>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4"/>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4"/>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4"/>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4"/>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4"/>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14"/>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4"/>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168DBA"/>
              </a:buClr>
              <a:buSzPts val="3600"/>
              <a:buFont typeface="Century Gothic"/>
              <a:buNone/>
              <a:defRPr b="0" i="0" sz="3600" u="none" cap="none" strike="noStrike">
                <a:solidFill>
                  <a:srgbClr val="168DB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8" name="Google Shape;38;p14"/>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9" name="Google Shape;39;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0" name="Google Shape;40;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1" name="Google Shape;41;p1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
          <p:cNvSpPr txBox="1"/>
          <p:nvPr>
            <p:ph type="ctrTitle"/>
          </p:nvPr>
        </p:nvSpPr>
        <p:spPr>
          <a:xfrm>
            <a:off x="2814150" y="1027301"/>
            <a:ext cx="8235000" cy="29733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4000"/>
              <a:buFont typeface="Arial"/>
              <a:buNone/>
            </a:pPr>
            <a:r>
              <a:rPr b="1" lang="en-US" sz="5600">
                <a:solidFill>
                  <a:schemeClr val="dk1"/>
                </a:solidFill>
                <a:latin typeface="Times New Roman"/>
                <a:ea typeface="Times New Roman"/>
                <a:cs typeface="Times New Roman"/>
                <a:sym typeface="Times New Roman"/>
              </a:rPr>
              <a:t>House Price Prediction Using ML</a:t>
            </a:r>
            <a:endParaRPr b="1" sz="112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0"/>
          <p:cNvSpPr txBox="1"/>
          <p:nvPr>
            <p:ph type="title"/>
          </p:nvPr>
        </p:nvSpPr>
        <p:spPr>
          <a:xfrm>
            <a:off x="2589200" y="1277260"/>
            <a:ext cx="5411700" cy="5436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79120"/>
              <a:buFont typeface="Arial"/>
              <a:buNone/>
            </a:pPr>
            <a:r>
              <a:rPr b="1" lang="en-US" sz="3033">
                <a:solidFill>
                  <a:schemeClr val="dk1"/>
                </a:solidFill>
                <a:latin typeface="Lato"/>
                <a:ea typeface="Lato"/>
                <a:cs typeface="Lato"/>
                <a:sym typeface="Lato"/>
              </a:rPr>
              <a:t>Existing System -</a:t>
            </a:r>
            <a:endParaRPr b="1" sz="3033">
              <a:solidFill>
                <a:schemeClr val="dk1"/>
              </a:solidFill>
              <a:latin typeface="Lato"/>
              <a:ea typeface="Lato"/>
              <a:cs typeface="Lato"/>
              <a:sym typeface="Lato"/>
            </a:endParaRPr>
          </a:p>
          <a:p>
            <a:pPr indent="0" lvl="0" marL="0" rtl="0" algn="l">
              <a:spcBef>
                <a:spcPts val="0"/>
              </a:spcBef>
              <a:spcAft>
                <a:spcPts val="0"/>
              </a:spcAft>
              <a:buClr>
                <a:srgbClr val="000000"/>
              </a:buClr>
              <a:buSzPct val="100000"/>
              <a:buFont typeface="Century Gothic"/>
              <a:buNone/>
            </a:pPr>
            <a:r>
              <a:t/>
            </a:r>
            <a:endParaRPr b="1" sz="3100">
              <a:solidFill>
                <a:schemeClr val="dk1"/>
              </a:solidFill>
            </a:endParaRPr>
          </a:p>
        </p:txBody>
      </p:sp>
      <p:sp>
        <p:nvSpPr>
          <p:cNvPr id="224" name="Google Shape;224;p10"/>
          <p:cNvSpPr txBox="1"/>
          <p:nvPr>
            <p:ph idx="1" type="body"/>
          </p:nvPr>
        </p:nvSpPr>
        <p:spPr>
          <a:xfrm>
            <a:off x="2589200" y="2430376"/>
            <a:ext cx="8915400" cy="29988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1600"/>
              </a:spcAft>
              <a:buSzPts val="1300"/>
              <a:buNone/>
            </a:pPr>
            <a:r>
              <a:rPr lang="en-US" sz="1700">
                <a:solidFill>
                  <a:schemeClr val="dk1"/>
                </a:solidFill>
                <a:latin typeface="Lato"/>
                <a:ea typeface="Lato"/>
                <a:cs typeface="Lato"/>
                <a:sym typeface="Lato"/>
              </a:rPr>
              <a:t>There are several approaches that can be used to determine the price of the house, one of them is the prediction analysis. The first approach is a quantitative prediction. A quantitative approach is an approach that utilizes time series data. The time-series approach is to look for the relationship between current prices and prevailing prices. The second approach is to use linear regression based on hedonic pricing. Previous research conducted by Gharehchopogh using linear regression approach get 0,929 errors with the actual price. In linear regression, determining coefficients generally using the least square method, but it takes a long time to get the best formula</a:t>
            </a:r>
            <a:endParaRPr b="1" sz="20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1"/>
          <p:cNvSpPr txBox="1"/>
          <p:nvPr>
            <p:ph type="title"/>
          </p:nvPr>
        </p:nvSpPr>
        <p:spPr>
          <a:xfrm>
            <a:off x="1871750" y="1576610"/>
            <a:ext cx="8911800" cy="5856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1600"/>
              </a:spcAft>
              <a:buClr>
                <a:schemeClr val="dk1"/>
              </a:buClr>
              <a:buSzPts val="2400"/>
              <a:buFont typeface="Arial"/>
              <a:buNone/>
            </a:pPr>
            <a:r>
              <a:rPr b="1" lang="en-US" sz="2500">
                <a:solidFill>
                  <a:schemeClr val="dk1"/>
                </a:solidFill>
                <a:latin typeface="Montserrat"/>
                <a:ea typeface="Montserrat"/>
                <a:cs typeface="Montserrat"/>
                <a:sym typeface="Montserrat"/>
              </a:rPr>
              <a:t>Proposed System -</a:t>
            </a:r>
            <a:endParaRPr b="1" sz="2400">
              <a:solidFill>
                <a:schemeClr val="dk1"/>
              </a:solidFill>
              <a:latin typeface="Calibri"/>
              <a:ea typeface="Calibri"/>
              <a:cs typeface="Calibri"/>
              <a:sym typeface="Calibri"/>
            </a:endParaRPr>
          </a:p>
        </p:txBody>
      </p:sp>
      <p:sp>
        <p:nvSpPr>
          <p:cNvPr id="230" name="Google Shape;230;p11"/>
          <p:cNvSpPr txBox="1"/>
          <p:nvPr>
            <p:ph idx="1" type="body"/>
          </p:nvPr>
        </p:nvSpPr>
        <p:spPr>
          <a:xfrm>
            <a:off x="1783375" y="2570524"/>
            <a:ext cx="9816600" cy="3008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1600"/>
              </a:spcAft>
              <a:buSzPts val="1300"/>
              <a:buNone/>
            </a:pPr>
            <a:r>
              <a:rPr lang="en-US" sz="1700">
                <a:solidFill>
                  <a:srgbClr val="323232"/>
                </a:solidFill>
                <a:latin typeface="Lato"/>
                <a:ea typeface="Lato"/>
                <a:cs typeface="Lato"/>
                <a:sym typeface="Lato"/>
              </a:rPr>
              <a:t>The land prices are predicted with a new set of parameters with a different technique. Also we predicted the compensation for the settlement of the property. Mathematical relationships help us to understand many aspects of everyday life. When such relationships are expressed with exact numbers, we gain additional clarity Regression is concerned with specifying the relationship between a single numeric dependent variable and one or more numeric independent variables. House prices increase every year, so there is a need for a system to predict house prices in the future. House price prediction can help the developer determine the selling price of a house and can help the customer to arrange the right time to purchase a house</a:t>
            </a:r>
            <a:endParaRPr b="1" sz="2000">
              <a:solidFill>
                <a:srgbClr val="323232"/>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12"/>
          <p:cNvPicPr preferRelativeResize="0"/>
          <p:nvPr/>
        </p:nvPicPr>
        <p:blipFill>
          <a:blip r:embed="rId3">
            <a:alphaModFix/>
          </a:blip>
          <a:stretch>
            <a:fillRect/>
          </a:stretch>
        </p:blipFill>
        <p:spPr>
          <a:xfrm>
            <a:off x="6408975" y="0"/>
            <a:ext cx="5783025" cy="6858000"/>
          </a:xfrm>
          <a:prstGeom prst="rect">
            <a:avLst/>
          </a:prstGeom>
          <a:noFill/>
          <a:ln>
            <a:noFill/>
          </a:ln>
        </p:spPr>
      </p:pic>
      <p:sp>
        <p:nvSpPr>
          <p:cNvPr id="236" name="Google Shape;236;p12"/>
          <p:cNvSpPr txBox="1"/>
          <p:nvPr/>
        </p:nvSpPr>
        <p:spPr>
          <a:xfrm>
            <a:off x="2789475" y="2462875"/>
            <a:ext cx="3007200" cy="155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800"/>
              <a:buFont typeface="Arial"/>
              <a:buNone/>
            </a:pPr>
            <a:r>
              <a:rPr b="1" lang="en-US" sz="2500">
                <a:solidFill>
                  <a:schemeClr val="dk1"/>
                </a:solidFill>
                <a:latin typeface="Montserrat"/>
                <a:ea typeface="Montserrat"/>
                <a:cs typeface="Montserrat"/>
                <a:sym typeface="Montserrat"/>
              </a:rPr>
              <a:t>Hardware And Software Requirements</a:t>
            </a:r>
            <a:endParaRPr b="1" sz="25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3"/>
          <p:cNvSpPr txBox="1"/>
          <p:nvPr>
            <p:ph idx="1" type="body"/>
          </p:nvPr>
        </p:nvSpPr>
        <p:spPr>
          <a:xfrm>
            <a:off x="2589212" y="5430128"/>
            <a:ext cx="365003" cy="48109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r>
              <a:rPr lang="en-US"/>
              <a:t> </a:t>
            </a:r>
            <a:endParaRPr/>
          </a:p>
        </p:txBody>
      </p:sp>
      <p:pic>
        <p:nvPicPr>
          <p:cNvPr id="242" name="Google Shape;242;p13"/>
          <p:cNvPicPr preferRelativeResize="0"/>
          <p:nvPr/>
        </p:nvPicPr>
        <p:blipFill>
          <a:blip r:embed="rId3">
            <a:alphaModFix/>
          </a:blip>
          <a:stretch>
            <a:fillRect/>
          </a:stretch>
        </p:blipFill>
        <p:spPr>
          <a:xfrm>
            <a:off x="6142465" y="34300"/>
            <a:ext cx="6049537" cy="6823701"/>
          </a:xfrm>
          <a:prstGeom prst="rect">
            <a:avLst/>
          </a:prstGeom>
          <a:noFill/>
          <a:ln>
            <a:noFill/>
          </a:ln>
        </p:spPr>
      </p:pic>
      <p:sp>
        <p:nvSpPr>
          <p:cNvPr id="243" name="Google Shape;243;p13"/>
          <p:cNvSpPr txBox="1"/>
          <p:nvPr/>
        </p:nvSpPr>
        <p:spPr>
          <a:xfrm>
            <a:off x="2435675" y="2694200"/>
            <a:ext cx="2313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200">
                <a:solidFill>
                  <a:schemeClr val="dk1"/>
                </a:solidFill>
                <a:latin typeface="Montserrat"/>
                <a:ea typeface="Montserrat"/>
                <a:cs typeface="Montserrat"/>
                <a:sym typeface="Montserrat"/>
              </a:rPr>
              <a:t>Modules</a:t>
            </a:r>
            <a:endParaRPr>
              <a:solidFill>
                <a:schemeClr val="dk1"/>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1ebf13683e_0_9"/>
          <p:cNvSpPr txBox="1"/>
          <p:nvPr>
            <p:ph type="title"/>
          </p:nvPr>
        </p:nvSpPr>
        <p:spPr>
          <a:xfrm>
            <a:off x="2591000" y="1113954"/>
            <a:ext cx="8911800" cy="7776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US" sz="2900">
                <a:solidFill>
                  <a:schemeClr val="dk1"/>
                </a:solidFill>
                <a:latin typeface="Lato"/>
                <a:ea typeface="Lato"/>
                <a:cs typeface="Lato"/>
                <a:sym typeface="Lato"/>
              </a:rPr>
              <a:t>Result and Discussion</a:t>
            </a:r>
            <a:endParaRPr b="1">
              <a:solidFill>
                <a:schemeClr val="dk1"/>
              </a:solidFill>
            </a:endParaRPr>
          </a:p>
        </p:txBody>
      </p:sp>
      <p:sp>
        <p:nvSpPr>
          <p:cNvPr id="250" name="Google Shape;250;g11ebf13683e_0_9"/>
          <p:cNvSpPr txBox="1"/>
          <p:nvPr>
            <p:ph idx="1" type="body"/>
          </p:nvPr>
        </p:nvSpPr>
        <p:spPr>
          <a:xfrm>
            <a:off x="2589212" y="2133600"/>
            <a:ext cx="8915400" cy="37776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300"/>
              <a:buFont typeface="Arial"/>
              <a:buNone/>
            </a:pPr>
            <a:r>
              <a:rPr lang="en-US" sz="1900">
                <a:solidFill>
                  <a:srgbClr val="3F3F3F"/>
                </a:solidFill>
                <a:latin typeface="Arial"/>
                <a:ea typeface="Arial"/>
                <a:cs typeface="Arial"/>
                <a:sym typeface="Arial"/>
              </a:rPr>
              <a:t>In machine learning, it is a general practice to rely on a correlation matrix to decide what features to be incorporated into our models. It presents the correlations between </a:t>
            </a:r>
            <a:r>
              <a:rPr lang="en-US" sz="2150">
                <a:solidFill>
                  <a:srgbClr val="3F3F3F"/>
                </a:solidFill>
                <a:latin typeface="Arial"/>
                <a:ea typeface="Arial"/>
                <a:cs typeface="Arial"/>
                <a:sym typeface="Arial"/>
              </a:rPr>
              <a:t>LRPi</a:t>
            </a:r>
            <a:r>
              <a:rPr lang="en-US" sz="1900">
                <a:solidFill>
                  <a:srgbClr val="3F3F3F"/>
                </a:solidFill>
                <a:latin typeface="Arial"/>
                <a:ea typeface="Arial"/>
                <a:cs typeface="Arial"/>
                <a:sym typeface="Arial"/>
              </a:rPr>
              <a:t> and each feature, and shows that housing floor area has the largest correlation with prices, followed by property age, travelling time to Central District and floor level. In comparison, correlations between each orientation and prices are very close to zero and so they are excluded from our estimation. Then, we present the data visualisation to portray the relationship between property prices and each selected feature. All the charts exhibit the expected relationship between the features and the housing prices.</a:t>
            </a:r>
            <a:endParaRPr>
              <a:solidFill>
                <a:srgbClr val="3F3F3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g11ebf13683e_0_15"/>
          <p:cNvPicPr preferRelativeResize="0"/>
          <p:nvPr/>
        </p:nvPicPr>
        <p:blipFill rotWithShape="1">
          <a:blip r:embed="rId3">
            <a:alphaModFix/>
          </a:blip>
          <a:srcRect b="0" l="0" r="0" t="0"/>
          <a:stretch/>
        </p:blipFill>
        <p:spPr>
          <a:xfrm>
            <a:off x="0" y="2016900"/>
            <a:ext cx="12191999" cy="4841100"/>
          </a:xfrm>
          <a:prstGeom prst="rect">
            <a:avLst/>
          </a:prstGeom>
          <a:noFill/>
          <a:ln>
            <a:noFill/>
          </a:ln>
        </p:spPr>
      </p:pic>
      <p:sp>
        <p:nvSpPr>
          <p:cNvPr id="257" name="Google Shape;257;g11ebf13683e_0_15"/>
          <p:cNvSpPr txBox="1"/>
          <p:nvPr/>
        </p:nvSpPr>
        <p:spPr>
          <a:xfrm>
            <a:off x="1768925" y="775600"/>
            <a:ext cx="5293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chemeClr val="dk1"/>
                </a:solidFill>
                <a:latin typeface="Lato"/>
                <a:ea typeface="Lato"/>
                <a:cs typeface="Lato"/>
                <a:sym typeface="Lato"/>
              </a:rPr>
              <a:t> Result screenshot -</a:t>
            </a:r>
            <a:endParaRPr b="1">
              <a:solidFill>
                <a:schemeClr val="dk1"/>
              </a:solidFill>
              <a:latin typeface="Century Gothic"/>
              <a:ea typeface="Century Gothic"/>
              <a:cs typeface="Century Gothic"/>
              <a:sym typeface="Century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11ebf13683e_0_29"/>
          <p:cNvSpPr txBox="1"/>
          <p:nvPr>
            <p:ph type="title"/>
          </p:nvPr>
        </p:nvSpPr>
        <p:spPr>
          <a:xfrm>
            <a:off x="2155575" y="1587553"/>
            <a:ext cx="8911800" cy="8454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US" sz="2600">
                <a:solidFill>
                  <a:schemeClr val="dk1"/>
                </a:solidFill>
                <a:latin typeface="Lato"/>
                <a:ea typeface="Lato"/>
                <a:cs typeface="Lato"/>
                <a:sym typeface="Lato"/>
              </a:rPr>
              <a:t>Conclusion and Future SWPE</a:t>
            </a:r>
            <a:endParaRPr>
              <a:solidFill>
                <a:schemeClr val="dk1"/>
              </a:solidFill>
            </a:endParaRPr>
          </a:p>
        </p:txBody>
      </p:sp>
      <p:sp>
        <p:nvSpPr>
          <p:cNvPr id="264" name="Google Shape;264;g11ebf13683e_0_29"/>
          <p:cNvSpPr txBox="1"/>
          <p:nvPr>
            <p:ph idx="1" type="body"/>
          </p:nvPr>
        </p:nvSpPr>
        <p:spPr>
          <a:xfrm>
            <a:off x="2153775" y="2432950"/>
            <a:ext cx="8915400" cy="2411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sz="2300">
                <a:solidFill>
                  <a:srgbClr val="3F3F3F"/>
                </a:solidFill>
                <a:latin typeface="Lato"/>
                <a:ea typeface="Lato"/>
                <a:cs typeface="Lato"/>
                <a:sym typeface="Lato"/>
              </a:rPr>
              <a:t>We have used a data set of 20,641 houses with a number of parameters. We have used 50 percent of the data set to train the machine and 50 percent to test the machine. The results are truly accurate. And we have tested it with different parameters also. Not using PSO makes it easier to train machine with complex problems and hence regression is used</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g11ebf13683e_0_35"/>
          <p:cNvPicPr preferRelativeResize="0"/>
          <p:nvPr/>
        </p:nvPicPr>
        <p:blipFill>
          <a:blip r:embed="rId3">
            <a:alphaModFix/>
          </a:blip>
          <a:stretch>
            <a:fillRect/>
          </a:stretch>
        </p:blipFill>
        <p:spPr>
          <a:xfrm>
            <a:off x="6084794" y="0"/>
            <a:ext cx="6107206" cy="6858000"/>
          </a:xfrm>
          <a:prstGeom prst="rect">
            <a:avLst/>
          </a:prstGeom>
          <a:noFill/>
          <a:ln>
            <a:noFill/>
          </a:ln>
        </p:spPr>
      </p:pic>
      <p:sp>
        <p:nvSpPr>
          <p:cNvPr id="271" name="Google Shape;271;g11ebf13683e_0_35"/>
          <p:cNvSpPr txBox="1"/>
          <p:nvPr/>
        </p:nvSpPr>
        <p:spPr>
          <a:xfrm>
            <a:off x="2163525" y="2326825"/>
            <a:ext cx="28575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300">
                <a:solidFill>
                  <a:schemeClr val="dk1"/>
                </a:solidFill>
                <a:latin typeface="Lato"/>
                <a:ea typeface="Lato"/>
                <a:cs typeface="Lato"/>
                <a:sym typeface="Lato"/>
              </a:rPr>
              <a:t>Future Work</a:t>
            </a:r>
            <a:endParaRPr sz="2000">
              <a:solidFill>
                <a:schemeClr val="dk1"/>
              </a:solidFill>
              <a:latin typeface="Century Gothic"/>
              <a:ea typeface="Century Gothic"/>
              <a:cs typeface="Century Gothic"/>
              <a:sym typeface="Century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g11ebf13683e_0_45"/>
          <p:cNvPicPr preferRelativeResize="0"/>
          <p:nvPr/>
        </p:nvPicPr>
        <p:blipFill>
          <a:blip r:embed="rId3">
            <a:alphaModFix/>
          </a:blip>
          <a:stretch>
            <a:fillRect/>
          </a:stretch>
        </p:blipFill>
        <p:spPr>
          <a:xfrm>
            <a:off x="6068382" y="0"/>
            <a:ext cx="6123618" cy="6858000"/>
          </a:xfrm>
          <a:prstGeom prst="rect">
            <a:avLst/>
          </a:prstGeom>
          <a:noFill/>
          <a:ln>
            <a:noFill/>
          </a:ln>
        </p:spPr>
      </p:pic>
      <p:sp>
        <p:nvSpPr>
          <p:cNvPr id="278" name="Google Shape;278;g11ebf13683e_0_45"/>
          <p:cNvSpPr txBox="1"/>
          <p:nvPr/>
        </p:nvSpPr>
        <p:spPr>
          <a:xfrm>
            <a:off x="2204375" y="2408450"/>
            <a:ext cx="25581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300">
                <a:solidFill>
                  <a:schemeClr val="dk1"/>
                </a:solidFill>
                <a:latin typeface="Lato"/>
                <a:ea typeface="Lato"/>
                <a:cs typeface="Lato"/>
                <a:sym typeface="Lato"/>
              </a:rPr>
              <a:t>References</a:t>
            </a:r>
            <a:endParaRPr>
              <a:solidFill>
                <a:schemeClr val="dk1"/>
              </a:solidFill>
              <a:latin typeface="Century Gothic"/>
              <a:ea typeface="Century Gothic"/>
              <a:cs typeface="Century Gothic"/>
              <a:sym typeface="Century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11ebf13683e_0_53"/>
          <p:cNvSpPr txBox="1"/>
          <p:nvPr>
            <p:ph type="ctrTitle"/>
          </p:nvPr>
        </p:nvSpPr>
        <p:spPr>
          <a:xfrm>
            <a:off x="4222071" y="1562100"/>
            <a:ext cx="6064800" cy="22629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160"/>
              <a:buFont typeface="Arial"/>
              <a:buNone/>
            </a:pPr>
            <a:r>
              <a:rPr b="1" lang="en-US" sz="3000">
                <a:solidFill>
                  <a:schemeClr val="dk1"/>
                </a:solidFill>
                <a:latin typeface="Times New Roman"/>
                <a:ea typeface="Times New Roman"/>
                <a:cs typeface="Times New Roman"/>
                <a:sym typeface="Times New Roman"/>
              </a:rPr>
              <a:t>Agenda -</a:t>
            </a:r>
            <a:endParaRPr b="1" sz="30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2790"/>
              <a:buFont typeface="Century Gothic"/>
              <a:buNone/>
            </a:pPr>
            <a:r>
              <a:t/>
            </a:r>
            <a:endParaRPr b="1" sz="2890">
              <a:solidFill>
                <a:schemeClr val="dk1"/>
              </a:solidFill>
              <a:latin typeface="Times New Roman"/>
              <a:ea typeface="Times New Roman"/>
              <a:cs typeface="Times New Roman"/>
              <a:sym typeface="Times New Roman"/>
            </a:endParaRPr>
          </a:p>
        </p:txBody>
      </p:sp>
      <p:sp>
        <p:nvSpPr>
          <p:cNvPr id="174" name="Google Shape;174;p2"/>
          <p:cNvSpPr txBox="1"/>
          <p:nvPr>
            <p:ph idx="1" type="body"/>
          </p:nvPr>
        </p:nvSpPr>
        <p:spPr>
          <a:xfrm>
            <a:off x="2589212" y="2133600"/>
            <a:ext cx="8915400" cy="3777600"/>
          </a:xfrm>
          <a:prstGeom prst="rect">
            <a:avLst/>
          </a:prstGeom>
        </p:spPr>
        <p:txBody>
          <a:bodyPr anchorCtr="0" anchor="t" bIns="45700" lIns="91425" spcFirstLastPara="1" rIns="91425" wrap="square" tIns="45700">
            <a:noAutofit/>
          </a:bodyPr>
          <a:lstStyle/>
          <a:p>
            <a:pPr indent="-387350" lvl="0" marL="457200" rtl="0" algn="l">
              <a:spcBef>
                <a:spcPts val="0"/>
              </a:spcBef>
              <a:spcAft>
                <a:spcPts val="0"/>
              </a:spcAft>
              <a:buClr>
                <a:schemeClr val="dk1"/>
              </a:buClr>
              <a:buSzPts val="2500"/>
              <a:buFont typeface="Montserrat Medium"/>
              <a:buChar char="➢"/>
            </a:pPr>
            <a:r>
              <a:rPr lang="en-US" sz="2500">
                <a:solidFill>
                  <a:schemeClr val="dk1"/>
                </a:solidFill>
                <a:latin typeface="Montserrat Medium"/>
                <a:ea typeface="Montserrat Medium"/>
                <a:cs typeface="Montserrat Medium"/>
                <a:sym typeface="Montserrat Medium"/>
              </a:rPr>
              <a:t>Aim and Objective</a:t>
            </a:r>
            <a:endParaRPr sz="2900">
              <a:solidFill>
                <a:schemeClr val="dk1"/>
              </a:solidFill>
              <a:latin typeface="Montserrat Medium"/>
              <a:ea typeface="Montserrat Medium"/>
              <a:cs typeface="Montserrat Medium"/>
              <a:sym typeface="Montserrat Medium"/>
            </a:endParaRPr>
          </a:p>
          <a:p>
            <a:pPr indent="-387350" lvl="0" marL="457200" rtl="0" algn="l">
              <a:spcBef>
                <a:spcPts val="0"/>
              </a:spcBef>
              <a:spcAft>
                <a:spcPts val="0"/>
              </a:spcAft>
              <a:buClr>
                <a:schemeClr val="dk1"/>
              </a:buClr>
              <a:buSzPts val="2500"/>
              <a:buFont typeface="Montserrat Medium"/>
              <a:buChar char="➢"/>
            </a:pPr>
            <a:r>
              <a:rPr lang="en-US" sz="2500">
                <a:solidFill>
                  <a:schemeClr val="dk1"/>
                </a:solidFill>
                <a:latin typeface="Montserrat Medium"/>
                <a:ea typeface="Montserrat Medium"/>
                <a:cs typeface="Montserrat Medium"/>
                <a:sym typeface="Montserrat Medium"/>
              </a:rPr>
              <a:t>Domain Explanation</a:t>
            </a:r>
            <a:endParaRPr sz="2500">
              <a:solidFill>
                <a:schemeClr val="dk1"/>
              </a:solidFill>
              <a:latin typeface="Montserrat Medium"/>
              <a:ea typeface="Montserrat Medium"/>
              <a:cs typeface="Montserrat Medium"/>
              <a:sym typeface="Montserrat Medium"/>
            </a:endParaRPr>
          </a:p>
          <a:p>
            <a:pPr indent="-387350" lvl="0" marL="457200" rtl="0" algn="l">
              <a:spcBef>
                <a:spcPts val="0"/>
              </a:spcBef>
              <a:spcAft>
                <a:spcPts val="0"/>
              </a:spcAft>
              <a:buClr>
                <a:schemeClr val="dk1"/>
              </a:buClr>
              <a:buSzPts val="2500"/>
              <a:buFont typeface="Montserrat Medium"/>
              <a:buChar char="➢"/>
            </a:pPr>
            <a:r>
              <a:rPr lang="en-US" sz="2500">
                <a:solidFill>
                  <a:schemeClr val="dk1"/>
                </a:solidFill>
                <a:latin typeface="Montserrat Medium"/>
                <a:ea typeface="Montserrat Medium"/>
                <a:cs typeface="Montserrat Medium"/>
                <a:sym typeface="Montserrat Medium"/>
              </a:rPr>
              <a:t>Literature Survey</a:t>
            </a:r>
            <a:endParaRPr sz="2500">
              <a:solidFill>
                <a:schemeClr val="dk1"/>
              </a:solidFill>
              <a:latin typeface="Montserrat Medium"/>
              <a:ea typeface="Montserrat Medium"/>
              <a:cs typeface="Montserrat Medium"/>
              <a:sym typeface="Montserrat Medium"/>
            </a:endParaRPr>
          </a:p>
          <a:p>
            <a:pPr indent="-387350" lvl="0" marL="457200" rtl="0" algn="l">
              <a:spcBef>
                <a:spcPts val="0"/>
              </a:spcBef>
              <a:spcAft>
                <a:spcPts val="0"/>
              </a:spcAft>
              <a:buClr>
                <a:schemeClr val="dk1"/>
              </a:buClr>
              <a:buSzPts val="2500"/>
              <a:buFont typeface="Montserrat Medium"/>
              <a:buChar char="➢"/>
            </a:pPr>
            <a:r>
              <a:rPr lang="en-US" sz="2500">
                <a:solidFill>
                  <a:schemeClr val="dk1"/>
                </a:solidFill>
                <a:latin typeface="Montserrat Medium"/>
                <a:ea typeface="Montserrat Medium"/>
                <a:cs typeface="Montserrat Medium"/>
                <a:sym typeface="Montserrat Medium"/>
              </a:rPr>
              <a:t>Problem Statement</a:t>
            </a:r>
            <a:endParaRPr sz="2900">
              <a:solidFill>
                <a:schemeClr val="dk1"/>
              </a:solidFill>
              <a:latin typeface="Montserrat Medium"/>
              <a:ea typeface="Montserrat Medium"/>
              <a:cs typeface="Montserrat Medium"/>
              <a:sym typeface="Montserrat Medium"/>
            </a:endParaRPr>
          </a:p>
          <a:p>
            <a:pPr indent="-387350" lvl="0" marL="457200" rtl="0" algn="l">
              <a:spcBef>
                <a:spcPts val="0"/>
              </a:spcBef>
              <a:spcAft>
                <a:spcPts val="0"/>
              </a:spcAft>
              <a:buClr>
                <a:schemeClr val="dk1"/>
              </a:buClr>
              <a:buSzPts val="2500"/>
              <a:buFont typeface="Montserrat Medium"/>
              <a:buChar char="➢"/>
            </a:pPr>
            <a:r>
              <a:rPr lang="en-US" sz="2500">
                <a:solidFill>
                  <a:schemeClr val="dk1"/>
                </a:solidFill>
                <a:latin typeface="Montserrat Medium"/>
                <a:ea typeface="Montserrat Medium"/>
                <a:cs typeface="Montserrat Medium"/>
                <a:sym typeface="Montserrat Medium"/>
              </a:rPr>
              <a:t>Existing System</a:t>
            </a:r>
            <a:endParaRPr sz="2900">
              <a:solidFill>
                <a:schemeClr val="dk1"/>
              </a:solidFill>
              <a:latin typeface="Montserrat Medium"/>
              <a:ea typeface="Montserrat Medium"/>
              <a:cs typeface="Montserrat Medium"/>
              <a:sym typeface="Montserrat Medium"/>
            </a:endParaRPr>
          </a:p>
          <a:p>
            <a:pPr indent="-387350" lvl="0" marL="457200" rtl="0" algn="l">
              <a:spcBef>
                <a:spcPts val="0"/>
              </a:spcBef>
              <a:spcAft>
                <a:spcPts val="0"/>
              </a:spcAft>
              <a:buClr>
                <a:schemeClr val="dk1"/>
              </a:buClr>
              <a:buSzPts val="2500"/>
              <a:buFont typeface="Montserrat Medium"/>
              <a:buChar char="➢"/>
            </a:pPr>
            <a:r>
              <a:rPr lang="en-US" sz="2500">
                <a:solidFill>
                  <a:schemeClr val="dk1"/>
                </a:solidFill>
                <a:latin typeface="Montserrat Medium"/>
                <a:ea typeface="Montserrat Medium"/>
                <a:cs typeface="Montserrat Medium"/>
                <a:sym typeface="Montserrat Medium"/>
              </a:rPr>
              <a:t>Proposed System</a:t>
            </a:r>
            <a:endParaRPr sz="2900">
              <a:solidFill>
                <a:schemeClr val="dk1"/>
              </a:solidFill>
              <a:latin typeface="Montserrat Medium"/>
              <a:ea typeface="Montserrat Medium"/>
              <a:cs typeface="Montserrat Medium"/>
              <a:sym typeface="Montserrat Medium"/>
            </a:endParaRPr>
          </a:p>
          <a:p>
            <a:pPr indent="-387350" lvl="0" marL="457200" rtl="0" algn="l">
              <a:spcBef>
                <a:spcPts val="0"/>
              </a:spcBef>
              <a:spcAft>
                <a:spcPts val="0"/>
              </a:spcAft>
              <a:buClr>
                <a:schemeClr val="dk1"/>
              </a:buClr>
              <a:buSzPts val="2500"/>
              <a:buFont typeface="Montserrat Medium"/>
              <a:buChar char="➢"/>
            </a:pPr>
            <a:r>
              <a:rPr lang="en-US" sz="2500">
                <a:solidFill>
                  <a:schemeClr val="dk1"/>
                </a:solidFill>
                <a:latin typeface="Montserrat Medium"/>
                <a:ea typeface="Montserrat Medium"/>
                <a:cs typeface="Montserrat Medium"/>
                <a:sym typeface="Montserrat Medium"/>
              </a:rPr>
              <a:t>Result and Discussion</a:t>
            </a:r>
            <a:endParaRPr sz="2900">
              <a:solidFill>
                <a:schemeClr val="dk1"/>
              </a:solidFill>
              <a:latin typeface="Montserrat Medium"/>
              <a:ea typeface="Montserrat Medium"/>
              <a:cs typeface="Montserrat Medium"/>
              <a:sym typeface="Montserrat Medium"/>
            </a:endParaRPr>
          </a:p>
          <a:p>
            <a:pPr indent="-393700" lvl="0" marL="457200" rtl="0" algn="l">
              <a:spcBef>
                <a:spcPts val="0"/>
              </a:spcBef>
              <a:spcAft>
                <a:spcPts val="0"/>
              </a:spcAft>
              <a:buClr>
                <a:schemeClr val="dk1"/>
              </a:buClr>
              <a:buSzPts val="2600"/>
              <a:buFont typeface="Montserrat Medium"/>
              <a:buChar char="➢"/>
            </a:pPr>
            <a:r>
              <a:rPr lang="en-US" sz="2600">
                <a:solidFill>
                  <a:schemeClr val="dk1"/>
                </a:solidFill>
                <a:latin typeface="Montserrat Medium"/>
                <a:ea typeface="Montserrat Medium"/>
                <a:cs typeface="Montserrat Medium"/>
                <a:sym typeface="Montserrat Medium"/>
              </a:rPr>
              <a:t>Result Screenshot</a:t>
            </a:r>
            <a:endParaRPr sz="3300">
              <a:solidFill>
                <a:schemeClr val="dk1"/>
              </a:solidFill>
              <a:latin typeface="Montserrat Medium"/>
              <a:ea typeface="Montserrat Medium"/>
              <a:cs typeface="Montserrat Medium"/>
              <a:sym typeface="Montserrat Medium"/>
            </a:endParaRPr>
          </a:p>
          <a:p>
            <a:pPr indent="-387350" lvl="0" marL="457200" rtl="0" algn="l">
              <a:spcBef>
                <a:spcPts val="0"/>
              </a:spcBef>
              <a:spcAft>
                <a:spcPts val="0"/>
              </a:spcAft>
              <a:buClr>
                <a:schemeClr val="dk1"/>
              </a:buClr>
              <a:buSzPts val="2500"/>
              <a:buFont typeface="Montserrat Medium"/>
              <a:buChar char="➢"/>
            </a:pPr>
            <a:r>
              <a:rPr lang="en-US" sz="2500">
                <a:solidFill>
                  <a:schemeClr val="dk1"/>
                </a:solidFill>
                <a:latin typeface="Montserrat Medium"/>
                <a:ea typeface="Montserrat Medium"/>
                <a:cs typeface="Montserrat Medium"/>
                <a:sym typeface="Montserrat Medium"/>
              </a:rPr>
              <a:t>Conclusion and Future SWPE</a:t>
            </a:r>
            <a:endParaRPr sz="2500">
              <a:solidFill>
                <a:schemeClr val="dk1"/>
              </a:solidFill>
              <a:latin typeface="Montserrat Medium"/>
              <a:ea typeface="Montserrat Medium"/>
              <a:cs typeface="Montserrat Medium"/>
              <a:sym typeface="Montserrat Medium"/>
            </a:endParaRPr>
          </a:p>
          <a:p>
            <a:pPr indent="-393700" lvl="0" marL="457200" rtl="0" algn="l">
              <a:spcBef>
                <a:spcPts val="0"/>
              </a:spcBef>
              <a:spcAft>
                <a:spcPts val="0"/>
              </a:spcAft>
              <a:buClr>
                <a:schemeClr val="dk1"/>
              </a:buClr>
              <a:buSzPts val="2600"/>
              <a:buFont typeface="Montserrat Medium"/>
              <a:buChar char="➢"/>
            </a:pPr>
            <a:r>
              <a:rPr lang="en-US" sz="2600">
                <a:solidFill>
                  <a:schemeClr val="dk1"/>
                </a:solidFill>
                <a:latin typeface="Montserrat Medium"/>
                <a:ea typeface="Montserrat Medium"/>
                <a:cs typeface="Montserrat Medium"/>
                <a:sym typeface="Montserrat Medium"/>
              </a:rPr>
              <a:t>References</a:t>
            </a:r>
            <a:endParaRPr sz="2600">
              <a:solidFill>
                <a:schemeClr val="dk1"/>
              </a:solidFill>
              <a:latin typeface="Montserrat Medium"/>
              <a:ea typeface="Montserrat Medium"/>
              <a:cs typeface="Montserrat Medium"/>
              <a:sym typeface="Montserrat Medium"/>
            </a:endParaRPr>
          </a:p>
          <a:p>
            <a:pPr indent="0" lvl="0" marL="457200" rtl="0" algn="l">
              <a:spcBef>
                <a:spcPts val="1000"/>
              </a:spcBef>
              <a:spcAft>
                <a:spcPts val="0"/>
              </a:spcAft>
              <a:buNone/>
            </a:pPr>
            <a:r>
              <a:t/>
            </a:r>
            <a:endParaRPr sz="2800">
              <a:solidFill>
                <a:schemeClr val="dk1"/>
              </a:solidFill>
              <a:latin typeface="Montserrat Medium"/>
              <a:ea typeface="Montserrat Medium"/>
              <a:cs typeface="Montserrat Medium"/>
              <a:sym typeface="Montserrat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
          <p:cNvSpPr txBox="1"/>
          <p:nvPr>
            <p:ph type="title"/>
          </p:nvPr>
        </p:nvSpPr>
        <p:spPr>
          <a:xfrm>
            <a:off x="4990340" y="1250035"/>
            <a:ext cx="3376200" cy="6702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Arial"/>
              <a:buNone/>
            </a:pPr>
            <a:r>
              <a:rPr b="1" lang="en-US" sz="2400">
                <a:solidFill>
                  <a:srgbClr val="168DBA"/>
                </a:solidFill>
                <a:latin typeface="Montserrat"/>
                <a:ea typeface="Montserrat"/>
                <a:cs typeface="Montserrat"/>
                <a:sym typeface="Montserrat"/>
              </a:rPr>
              <a:t>Aim and Objective</a:t>
            </a:r>
            <a:endParaRPr b="1" sz="2400">
              <a:solidFill>
                <a:srgbClr val="168DBA"/>
              </a:solidFill>
              <a:latin typeface="Montserrat"/>
              <a:ea typeface="Montserrat"/>
              <a:cs typeface="Montserrat"/>
              <a:sym typeface="Montserrat"/>
            </a:endParaRPr>
          </a:p>
          <a:p>
            <a:pPr indent="0" lvl="0" marL="0" rtl="0" algn="l">
              <a:spcBef>
                <a:spcPts val="0"/>
              </a:spcBef>
              <a:spcAft>
                <a:spcPts val="0"/>
              </a:spcAft>
              <a:buClr>
                <a:srgbClr val="168DBA"/>
              </a:buClr>
              <a:buSzPct val="100000"/>
              <a:buFont typeface="Century Gothic"/>
              <a:buNone/>
            </a:pPr>
            <a:r>
              <a:t/>
            </a:r>
            <a:endParaRPr>
              <a:solidFill>
                <a:srgbClr val="168DBA"/>
              </a:solidFill>
            </a:endParaRPr>
          </a:p>
        </p:txBody>
      </p:sp>
      <p:sp>
        <p:nvSpPr>
          <p:cNvPr id="180" name="Google Shape;180;p3"/>
          <p:cNvSpPr txBox="1"/>
          <p:nvPr>
            <p:ph idx="1" type="body"/>
          </p:nvPr>
        </p:nvSpPr>
        <p:spPr>
          <a:xfrm>
            <a:off x="2839350" y="2358723"/>
            <a:ext cx="8381700" cy="33564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15000"/>
              </a:lnSpc>
              <a:spcBef>
                <a:spcPts val="0"/>
              </a:spcBef>
              <a:spcAft>
                <a:spcPts val="0"/>
              </a:spcAft>
              <a:buClr>
                <a:schemeClr val="dk1"/>
              </a:buClr>
              <a:buSzPts val="1300"/>
              <a:buFont typeface="Arial"/>
              <a:buNone/>
            </a:pPr>
            <a:r>
              <a:rPr lang="en-US" sz="2600">
                <a:solidFill>
                  <a:schemeClr val="dk1"/>
                </a:solidFill>
                <a:latin typeface="Montserrat Medium"/>
                <a:ea typeface="Montserrat Medium"/>
                <a:cs typeface="Montserrat Medium"/>
                <a:sym typeface="Montserrat Medium"/>
              </a:rPr>
              <a:t>The aim is to predict the efficient house pricing for real estate customers with respect to their budgets and priorities. By analyzing previous market trends and price ranges, and also upcoming developments future prices will be predicted.</a:t>
            </a:r>
            <a:endParaRPr sz="2700">
              <a:solidFill>
                <a:schemeClr val="dk1"/>
              </a:solidFill>
              <a:latin typeface="Montserrat Medium"/>
              <a:ea typeface="Montserrat Medium"/>
              <a:cs typeface="Montserrat Medium"/>
              <a:sym typeface="Montserrat Medium"/>
            </a:endParaRPr>
          </a:p>
          <a:p>
            <a:pPr indent="-228600" lvl="0" marL="342900" rtl="0" algn="l">
              <a:spcBef>
                <a:spcPts val="1600"/>
              </a:spcBef>
              <a:spcAft>
                <a:spcPts val="0"/>
              </a:spcAft>
              <a:buSzPts val="1800"/>
              <a:buNone/>
            </a:pPr>
            <a:r>
              <a:t/>
            </a:r>
            <a:endParaRPr sz="2400">
              <a:solidFill>
                <a:schemeClr val="dk1"/>
              </a:solidFill>
              <a:latin typeface="Montserrat Medium"/>
              <a:ea typeface="Montserrat Medium"/>
              <a:cs typeface="Montserrat Medium"/>
              <a:sym typeface="Montserrat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4"/>
          <p:cNvSpPr txBox="1"/>
          <p:nvPr>
            <p:ph type="title"/>
          </p:nvPr>
        </p:nvSpPr>
        <p:spPr>
          <a:xfrm>
            <a:off x="1712944" y="559325"/>
            <a:ext cx="4995300" cy="744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rPr b="1" lang="en-US" sz="2600">
                <a:solidFill>
                  <a:srgbClr val="168DBA"/>
                </a:solidFill>
                <a:latin typeface="Montserrat"/>
                <a:ea typeface="Montserrat"/>
                <a:cs typeface="Montserrat"/>
                <a:sym typeface="Montserrat"/>
              </a:rPr>
              <a:t>Domain Explanation -</a:t>
            </a:r>
            <a:endParaRPr b="1" sz="2600">
              <a:solidFill>
                <a:srgbClr val="168DBA"/>
              </a:solidFill>
              <a:latin typeface="Montserrat"/>
              <a:ea typeface="Montserrat"/>
              <a:cs typeface="Montserrat"/>
              <a:sym typeface="Montserrat"/>
            </a:endParaRPr>
          </a:p>
          <a:p>
            <a:pPr indent="0" lvl="0" marL="0" rtl="0" algn="ctr">
              <a:spcBef>
                <a:spcPts val="0"/>
              </a:spcBef>
              <a:spcAft>
                <a:spcPts val="0"/>
              </a:spcAft>
              <a:buClr>
                <a:srgbClr val="168DBA"/>
              </a:buClr>
              <a:buSzPts val="2800"/>
              <a:buFont typeface="Century Gothic"/>
              <a:buNone/>
            </a:pPr>
            <a:r>
              <a:t/>
            </a:r>
            <a:endParaRPr b="1" sz="3000">
              <a:solidFill>
                <a:srgbClr val="168DBA"/>
              </a:solidFill>
            </a:endParaRPr>
          </a:p>
        </p:txBody>
      </p:sp>
      <p:sp>
        <p:nvSpPr>
          <p:cNvPr id="186" name="Google Shape;186;p4"/>
          <p:cNvSpPr txBox="1"/>
          <p:nvPr>
            <p:ph idx="1" type="body"/>
          </p:nvPr>
        </p:nvSpPr>
        <p:spPr>
          <a:xfrm>
            <a:off x="2557300" y="2102800"/>
            <a:ext cx="8464500" cy="3985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520"/>
              <a:buFont typeface="Arial"/>
              <a:buNone/>
            </a:pPr>
            <a:r>
              <a:rPr lang="en-US" sz="1857">
                <a:solidFill>
                  <a:srgbClr val="3F3F3F"/>
                </a:solidFill>
                <a:latin typeface="Lato"/>
                <a:ea typeface="Lato"/>
                <a:cs typeface="Lato"/>
                <a:sym typeface="Lato"/>
              </a:rPr>
              <a:t> Our project is a machine learning app, based on certain specifications of your future home it will try to guess the most accurate price.</a:t>
            </a:r>
            <a:endParaRPr sz="1857">
              <a:solidFill>
                <a:srgbClr val="3F3F3F"/>
              </a:solidFill>
              <a:latin typeface="Lato"/>
              <a:ea typeface="Lato"/>
              <a:cs typeface="Lato"/>
              <a:sym typeface="Lato"/>
            </a:endParaRPr>
          </a:p>
          <a:p>
            <a:pPr indent="0" lvl="0" marL="0" rtl="0" algn="l">
              <a:lnSpc>
                <a:spcPct val="115000"/>
              </a:lnSpc>
              <a:spcBef>
                <a:spcPts val="1600"/>
              </a:spcBef>
              <a:spcAft>
                <a:spcPts val="0"/>
              </a:spcAft>
              <a:buClr>
                <a:schemeClr val="dk1"/>
              </a:buClr>
              <a:buSzPts val="520"/>
              <a:buFont typeface="Arial"/>
              <a:buNone/>
            </a:pPr>
            <a:r>
              <a:rPr lang="en-US" sz="1857">
                <a:solidFill>
                  <a:srgbClr val="3F3F3F"/>
                </a:solidFill>
                <a:latin typeface="Lato"/>
                <a:ea typeface="Lato"/>
                <a:cs typeface="Lato"/>
                <a:sym typeface="Lato"/>
              </a:rPr>
              <a:t> Information such as state, city, area, stores.</a:t>
            </a:r>
            <a:endParaRPr sz="1857">
              <a:solidFill>
                <a:srgbClr val="3F3F3F"/>
              </a:solidFill>
              <a:latin typeface="Lato"/>
              <a:ea typeface="Lato"/>
              <a:cs typeface="Lato"/>
              <a:sym typeface="Lato"/>
            </a:endParaRPr>
          </a:p>
          <a:p>
            <a:pPr indent="0" lvl="0" marL="0" rtl="0" algn="l">
              <a:lnSpc>
                <a:spcPct val="115000"/>
              </a:lnSpc>
              <a:spcBef>
                <a:spcPts val="1600"/>
              </a:spcBef>
              <a:spcAft>
                <a:spcPts val="0"/>
              </a:spcAft>
              <a:buClr>
                <a:schemeClr val="dk1"/>
              </a:buClr>
              <a:buSzPts val="520"/>
              <a:buFont typeface="Arial"/>
              <a:buNone/>
            </a:pPr>
            <a:r>
              <a:rPr b="1" lang="en-US" sz="1857">
                <a:solidFill>
                  <a:srgbClr val="3F3F3F"/>
                </a:solidFill>
                <a:latin typeface="Lato"/>
                <a:ea typeface="Lato"/>
                <a:cs typeface="Lato"/>
                <a:sym typeface="Lato"/>
              </a:rPr>
              <a:t>Technology Used :</a:t>
            </a:r>
            <a:endParaRPr b="1" sz="1857">
              <a:solidFill>
                <a:srgbClr val="3F3F3F"/>
              </a:solidFill>
              <a:latin typeface="Lato"/>
              <a:ea typeface="Lato"/>
              <a:cs typeface="Lato"/>
              <a:sym typeface="Lato"/>
            </a:endParaRPr>
          </a:p>
          <a:p>
            <a:pPr indent="0" lvl="0" marL="0" rtl="0" algn="l">
              <a:lnSpc>
                <a:spcPct val="115000"/>
              </a:lnSpc>
              <a:spcBef>
                <a:spcPts val="1600"/>
              </a:spcBef>
              <a:spcAft>
                <a:spcPts val="0"/>
              </a:spcAft>
              <a:buClr>
                <a:schemeClr val="dk1"/>
              </a:buClr>
              <a:buSzPts val="520"/>
              <a:buFont typeface="Arial"/>
              <a:buNone/>
            </a:pPr>
            <a:r>
              <a:rPr lang="en-US" sz="1857">
                <a:solidFill>
                  <a:srgbClr val="3F3F3F"/>
                </a:solidFill>
                <a:latin typeface="Lato"/>
                <a:ea typeface="Lato"/>
                <a:cs typeface="Lato"/>
                <a:sym typeface="Lato"/>
              </a:rPr>
              <a:t>1. Machine Learning →</a:t>
            </a:r>
            <a:endParaRPr sz="1857">
              <a:solidFill>
                <a:srgbClr val="3F3F3F"/>
              </a:solidFill>
              <a:latin typeface="Lato"/>
              <a:ea typeface="Lato"/>
              <a:cs typeface="Lato"/>
              <a:sym typeface="Lato"/>
            </a:endParaRPr>
          </a:p>
          <a:p>
            <a:pPr indent="457200" lvl="0" marL="0" rtl="0" algn="l">
              <a:lnSpc>
                <a:spcPct val="115000"/>
              </a:lnSpc>
              <a:spcBef>
                <a:spcPts val="1600"/>
              </a:spcBef>
              <a:spcAft>
                <a:spcPts val="0"/>
              </a:spcAft>
              <a:buClr>
                <a:schemeClr val="dk1"/>
              </a:buClr>
              <a:buSzPts val="520"/>
              <a:buFont typeface="Arial"/>
              <a:buNone/>
            </a:pPr>
            <a:r>
              <a:rPr lang="en-US" sz="1857">
                <a:solidFill>
                  <a:srgbClr val="3F3F3F"/>
                </a:solidFill>
                <a:latin typeface="Lato"/>
                <a:ea typeface="Lato"/>
                <a:cs typeface="Lato"/>
                <a:sym typeface="Lato"/>
              </a:rPr>
              <a:t>In general, any machine learning problem can be assigned to one of two broad classifications: </a:t>
            </a:r>
            <a:endParaRPr sz="1857">
              <a:solidFill>
                <a:srgbClr val="3F3F3F"/>
              </a:solidFill>
              <a:latin typeface="Lato"/>
              <a:ea typeface="Lato"/>
              <a:cs typeface="Lato"/>
              <a:sym typeface="Lato"/>
            </a:endParaRPr>
          </a:p>
          <a:p>
            <a:pPr indent="-346574" lvl="0" marL="457200" rtl="0" algn="l">
              <a:lnSpc>
                <a:spcPct val="115000"/>
              </a:lnSpc>
              <a:spcBef>
                <a:spcPts val="1600"/>
              </a:spcBef>
              <a:spcAft>
                <a:spcPts val="0"/>
              </a:spcAft>
              <a:buClr>
                <a:srgbClr val="3F3F3F"/>
              </a:buClr>
              <a:buSzPts val="1858"/>
              <a:buFont typeface="Lato"/>
              <a:buAutoNum type="romanUcPeriod"/>
            </a:pPr>
            <a:r>
              <a:rPr b="1" lang="en-US" sz="1857">
                <a:solidFill>
                  <a:srgbClr val="3F3F3F"/>
                </a:solidFill>
                <a:latin typeface="Lato"/>
                <a:ea typeface="Lato"/>
                <a:cs typeface="Lato"/>
                <a:sym typeface="Lato"/>
              </a:rPr>
              <a:t>Supervised learning</a:t>
            </a:r>
            <a:endParaRPr b="1" sz="1857">
              <a:solidFill>
                <a:srgbClr val="3F3F3F"/>
              </a:solidFill>
              <a:latin typeface="Lato"/>
              <a:ea typeface="Lato"/>
              <a:cs typeface="Lato"/>
              <a:sym typeface="Lato"/>
            </a:endParaRPr>
          </a:p>
          <a:p>
            <a:pPr indent="-346574" lvl="0" marL="457200" rtl="0" algn="l">
              <a:lnSpc>
                <a:spcPct val="115000"/>
              </a:lnSpc>
              <a:spcBef>
                <a:spcPts val="0"/>
              </a:spcBef>
              <a:spcAft>
                <a:spcPts val="0"/>
              </a:spcAft>
              <a:buClr>
                <a:srgbClr val="3F3F3F"/>
              </a:buClr>
              <a:buSzPts val="1858"/>
              <a:buFont typeface="Lato"/>
              <a:buAutoNum type="romanUcPeriod"/>
            </a:pPr>
            <a:r>
              <a:rPr b="1" lang="en-US" sz="1857">
                <a:solidFill>
                  <a:srgbClr val="3F3F3F"/>
                </a:solidFill>
                <a:latin typeface="Lato"/>
                <a:ea typeface="Lato"/>
                <a:cs typeface="Lato"/>
                <a:sym typeface="Lato"/>
              </a:rPr>
              <a:t>Unsupervised learning.</a:t>
            </a:r>
            <a:endParaRPr b="1" sz="1857">
              <a:solidFill>
                <a:srgbClr val="3F3F3F"/>
              </a:solidFill>
              <a:latin typeface="Lato"/>
              <a:ea typeface="Lato"/>
              <a:cs typeface="Lato"/>
              <a:sym typeface="Lato"/>
            </a:endParaRPr>
          </a:p>
          <a:p>
            <a:pPr indent="0" lvl="0" marL="0" rtl="0" algn="l">
              <a:lnSpc>
                <a:spcPct val="115000"/>
              </a:lnSpc>
              <a:spcBef>
                <a:spcPts val="1600"/>
              </a:spcBef>
              <a:spcAft>
                <a:spcPts val="0"/>
              </a:spcAft>
              <a:buClr>
                <a:schemeClr val="dk1"/>
              </a:buClr>
              <a:buSzPts val="520"/>
              <a:buFont typeface="Arial"/>
              <a:buNone/>
            </a:pPr>
            <a:r>
              <a:t/>
            </a:r>
            <a:endParaRPr sz="839">
              <a:solidFill>
                <a:srgbClr val="3F3F3F"/>
              </a:solidFill>
              <a:latin typeface="Lato"/>
              <a:ea typeface="Lato"/>
              <a:cs typeface="Lato"/>
              <a:sym typeface="Lato"/>
            </a:endParaRPr>
          </a:p>
          <a:p>
            <a:pPr indent="-342900" lvl="0" marL="342900" rtl="0" algn="l">
              <a:spcBef>
                <a:spcPts val="1600"/>
              </a:spcBef>
              <a:spcAft>
                <a:spcPts val="0"/>
              </a:spcAft>
              <a:buSzPts val="960"/>
              <a:buNone/>
            </a:pPr>
            <a:r>
              <a:t/>
            </a:r>
            <a:endParaRPr b="1" sz="1160">
              <a:solidFill>
                <a:srgbClr val="3F3F3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5"/>
          <p:cNvSpPr txBox="1"/>
          <p:nvPr>
            <p:ph idx="1" type="body"/>
          </p:nvPr>
        </p:nvSpPr>
        <p:spPr>
          <a:xfrm>
            <a:off x="2044900" y="1197425"/>
            <a:ext cx="8915400" cy="5190000"/>
          </a:xfrm>
          <a:prstGeom prst="rect">
            <a:avLst/>
          </a:prstGeom>
        </p:spPr>
        <p:txBody>
          <a:bodyPr anchorCtr="0" anchor="t" bIns="45700" lIns="91425" spcFirstLastPara="1" rIns="91425" wrap="square" tIns="45700">
            <a:noAutofit/>
          </a:bodyPr>
          <a:lstStyle/>
          <a:p>
            <a:pPr indent="-368300" lvl="0" marL="457200" rtl="0" algn="l">
              <a:lnSpc>
                <a:spcPct val="115000"/>
              </a:lnSpc>
              <a:spcBef>
                <a:spcPts val="0"/>
              </a:spcBef>
              <a:spcAft>
                <a:spcPts val="0"/>
              </a:spcAft>
              <a:buClr>
                <a:srgbClr val="3F3F3F"/>
              </a:buClr>
              <a:buSzPts val="2200"/>
              <a:buFont typeface="Lato"/>
              <a:buChar char="➢"/>
            </a:pPr>
            <a:r>
              <a:rPr b="1" lang="en-US" sz="2200">
                <a:solidFill>
                  <a:srgbClr val="3F3F3F"/>
                </a:solidFill>
                <a:latin typeface="Lato"/>
                <a:ea typeface="Lato"/>
                <a:cs typeface="Lato"/>
                <a:sym typeface="Lato"/>
              </a:rPr>
              <a:t>Supervised Learning: </a:t>
            </a:r>
            <a:r>
              <a:rPr lang="en-US" sz="2200">
                <a:solidFill>
                  <a:srgbClr val="3F3F3F"/>
                </a:solidFill>
                <a:latin typeface="Lato"/>
                <a:ea typeface="Lato"/>
                <a:cs typeface="Lato"/>
                <a:sym typeface="Lato"/>
              </a:rPr>
              <a:t>In supervised learning, we are given a data set and already know what our correct output should look like, having the idea that there is a relationship between the input and the output. Supervised learning problems are categorized into "regression" and "classification problems.</a:t>
            </a:r>
            <a:endParaRPr sz="2200">
              <a:solidFill>
                <a:srgbClr val="3F3F3F"/>
              </a:solidFill>
              <a:latin typeface="Lato"/>
              <a:ea typeface="Lato"/>
              <a:cs typeface="Lato"/>
              <a:sym typeface="Lato"/>
            </a:endParaRPr>
          </a:p>
          <a:p>
            <a:pPr indent="-368300" lvl="0" marL="457200" rtl="0" algn="l">
              <a:lnSpc>
                <a:spcPct val="115000"/>
              </a:lnSpc>
              <a:spcBef>
                <a:spcPts val="0"/>
              </a:spcBef>
              <a:spcAft>
                <a:spcPts val="0"/>
              </a:spcAft>
              <a:buClr>
                <a:srgbClr val="3F3F3F"/>
              </a:buClr>
              <a:buSzPts val="2200"/>
              <a:buFont typeface="Lato"/>
              <a:buChar char="➢"/>
            </a:pPr>
            <a:r>
              <a:rPr lang="en-US" sz="2200">
                <a:solidFill>
                  <a:srgbClr val="3F3F3F"/>
                </a:solidFill>
                <a:latin typeface="Lato"/>
                <a:ea typeface="Lato"/>
                <a:cs typeface="Lato"/>
                <a:sym typeface="Lato"/>
              </a:rPr>
              <a:t>In a regression problem, we are trying to predict results within a continuous output, meaning that we are trying to map input variables to some continuous function.</a:t>
            </a:r>
            <a:endParaRPr sz="2200">
              <a:solidFill>
                <a:srgbClr val="3F3F3F"/>
              </a:solidFill>
              <a:latin typeface="Lato"/>
              <a:ea typeface="Lato"/>
              <a:cs typeface="Lato"/>
              <a:sym typeface="Lato"/>
            </a:endParaRPr>
          </a:p>
          <a:p>
            <a:pPr indent="-368300" lvl="0" marL="457200" rtl="0" algn="l">
              <a:lnSpc>
                <a:spcPct val="115000"/>
              </a:lnSpc>
              <a:spcBef>
                <a:spcPts val="0"/>
              </a:spcBef>
              <a:spcAft>
                <a:spcPts val="0"/>
              </a:spcAft>
              <a:buClr>
                <a:srgbClr val="3F3F3F"/>
              </a:buClr>
              <a:buSzPts val="2200"/>
              <a:buFont typeface="Lato"/>
              <a:buChar char="➢"/>
            </a:pPr>
            <a:r>
              <a:rPr lang="en-US" sz="2200">
                <a:solidFill>
                  <a:srgbClr val="3F3F3F"/>
                </a:solidFill>
                <a:latin typeface="Lato"/>
                <a:ea typeface="Lato"/>
                <a:cs typeface="Lato"/>
                <a:sym typeface="Lato"/>
              </a:rPr>
              <a:t>In a classification problem, we are instead trying to predict results in a discrete output. In other words, we are trying to map input variables into discrete categories.</a:t>
            </a:r>
            <a:endParaRPr sz="2200">
              <a:solidFill>
                <a:srgbClr val="3F3F3F"/>
              </a:solidFill>
              <a:latin typeface="Lato"/>
              <a:ea typeface="Lato"/>
              <a:cs typeface="Lato"/>
              <a:sym typeface="Lato"/>
            </a:endParaRPr>
          </a:p>
          <a:p>
            <a:pPr indent="0" lvl="0" marL="0" rtl="0" algn="l">
              <a:spcBef>
                <a:spcPts val="1000"/>
              </a:spcBef>
              <a:spcAft>
                <a:spcPts val="0"/>
              </a:spcAft>
              <a:buNone/>
            </a:pPr>
            <a:r>
              <a:t/>
            </a:r>
            <a:endParaRPr sz="2000">
              <a:solidFill>
                <a:srgbClr val="3F3F3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6"/>
          <p:cNvSpPr txBox="1"/>
          <p:nvPr>
            <p:ph idx="1" type="body"/>
          </p:nvPr>
        </p:nvSpPr>
        <p:spPr>
          <a:xfrm>
            <a:off x="1840812" y="1398800"/>
            <a:ext cx="8915400" cy="37776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300"/>
              <a:buFont typeface="Arial"/>
              <a:buNone/>
            </a:pPr>
            <a:r>
              <a:rPr b="1" lang="en-US" sz="2200">
                <a:solidFill>
                  <a:srgbClr val="3F3F3F"/>
                </a:solidFill>
                <a:latin typeface="Lato"/>
                <a:ea typeface="Lato"/>
                <a:cs typeface="Lato"/>
                <a:sym typeface="Lato"/>
              </a:rPr>
              <a:t>• Unsupervised Learning : </a:t>
            </a:r>
            <a:r>
              <a:rPr lang="en-US" sz="2200">
                <a:solidFill>
                  <a:srgbClr val="3F3F3F"/>
                </a:solidFill>
                <a:latin typeface="Lato"/>
                <a:ea typeface="Lato"/>
                <a:cs typeface="Lato"/>
                <a:sym typeface="Lato"/>
              </a:rPr>
              <a:t>Unsupervised learning allows us to approach problems with little or no idea what our results should look like. We can derive structure from data where we don't necessarily know the effect of the variables. We can derive this structure by clustering the data based on relationships among the variables in the data. With unsupervised learning there is no feedback based on the prediction results.</a:t>
            </a:r>
            <a:endParaRPr sz="2200">
              <a:solidFill>
                <a:srgbClr val="3F3F3F"/>
              </a:solidFill>
              <a:latin typeface="Lato"/>
              <a:ea typeface="Lato"/>
              <a:cs typeface="Lato"/>
              <a:sym typeface="Lato"/>
            </a:endParaRPr>
          </a:p>
          <a:p>
            <a:pPr indent="0" lvl="0" marL="0" rtl="0" algn="l">
              <a:spcBef>
                <a:spcPts val="1600"/>
              </a:spcBef>
              <a:spcAft>
                <a:spcPts val="0"/>
              </a:spcAft>
              <a:buNone/>
            </a:pPr>
            <a:r>
              <a:t/>
            </a:r>
            <a:endParaRPr sz="1600">
              <a:solidFill>
                <a:srgbClr val="3F3F3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7"/>
          <p:cNvSpPr txBox="1"/>
          <p:nvPr/>
        </p:nvSpPr>
        <p:spPr>
          <a:xfrm>
            <a:off x="584200" y="304800"/>
            <a:ext cx="10871200" cy="863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rPr b="1" lang="en-US" sz="2500">
                <a:solidFill>
                  <a:schemeClr val="dk2"/>
                </a:solidFill>
                <a:latin typeface="Montserrat"/>
                <a:ea typeface="Montserrat"/>
                <a:cs typeface="Montserrat"/>
                <a:sym typeface="Montserrat"/>
              </a:rPr>
              <a:t>Literature Survey -</a:t>
            </a:r>
            <a:endParaRPr b="1" sz="3200">
              <a:solidFill>
                <a:schemeClr val="dk2"/>
              </a:solidFill>
              <a:latin typeface="Calibri"/>
              <a:ea typeface="Calibri"/>
              <a:cs typeface="Calibri"/>
              <a:sym typeface="Calibri"/>
            </a:endParaRPr>
          </a:p>
        </p:txBody>
      </p:sp>
      <p:cxnSp>
        <p:nvCxnSpPr>
          <p:cNvPr id="206" name="Google Shape;206;p7"/>
          <p:cNvCxnSpPr/>
          <p:nvPr/>
        </p:nvCxnSpPr>
        <p:spPr>
          <a:xfrm rot="10800000">
            <a:off x="12345797" y="4618472"/>
            <a:ext cx="0" cy="487628"/>
          </a:xfrm>
          <a:prstGeom prst="straightConnector1">
            <a:avLst/>
          </a:prstGeom>
          <a:noFill/>
          <a:ln cap="rnd" cmpd="sng" w="9525">
            <a:solidFill>
              <a:schemeClr val="dk1"/>
            </a:solidFill>
            <a:prstDash val="solid"/>
            <a:round/>
            <a:headEnd len="sm" w="sm" type="none"/>
            <a:tailEnd len="sm" w="sm" type="none"/>
          </a:ln>
        </p:spPr>
      </p:cxnSp>
      <p:sp>
        <p:nvSpPr>
          <p:cNvPr id="207" name="Google Shape;207;p7"/>
          <p:cNvSpPr txBox="1"/>
          <p:nvPr/>
        </p:nvSpPr>
        <p:spPr>
          <a:xfrm>
            <a:off x="1238250" y="1728100"/>
            <a:ext cx="10110000" cy="453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300"/>
              <a:buFont typeface="Arial"/>
              <a:buNone/>
            </a:pPr>
            <a:r>
              <a:rPr lang="en-US" sz="2000">
                <a:solidFill>
                  <a:srgbClr val="595959"/>
                </a:solidFill>
                <a:latin typeface="Lato"/>
                <a:ea typeface="Lato"/>
                <a:cs typeface="Lato"/>
                <a:sym typeface="Lato"/>
              </a:rPr>
              <a:t>To extrapolate tweaks in mortgage lending, receivables, and housing affordability in specific geographic locations, housing economists are used. HPI is ineffective in predicting the price of a given property because it is a reference number based on all transactions. Instead of only duplicate purchases from earlier decades, many factors such as district, age, and the number of floors must be addressed. Machine learning has become a critical prediction approach in recent seasons, thanks to the significant rise toward Big Data, because it can estimate property values more correctly based on their qualities, regardless of prior year's data. Numerous publications investigated this issue and shown the capabilities of the machine learning approach, but the vast number of them compare the effectiveness of the models without taking into account the combination of several machine learning models.</a:t>
            </a:r>
            <a:endParaRPr sz="1800">
              <a:solidFill>
                <a:srgbClr val="595959"/>
              </a:solidFill>
              <a:latin typeface="Lato"/>
              <a:ea typeface="Lato"/>
              <a:cs typeface="Lato"/>
              <a:sym typeface="Lato"/>
            </a:endParaRPr>
          </a:p>
          <a:p>
            <a:pPr indent="0" lvl="0" marL="0" rtl="0" algn="l">
              <a:spcBef>
                <a:spcPts val="1600"/>
              </a:spcBef>
              <a:spcAft>
                <a:spcPts val="0"/>
              </a:spcAft>
              <a:buNone/>
            </a:pPr>
            <a:r>
              <a:t/>
            </a:r>
            <a:endParaRPr sz="1600">
              <a:solidFill>
                <a:srgbClr val="595959"/>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8"/>
          <p:cNvSpPr txBox="1"/>
          <p:nvPr>
            <p:ph idx="1" type="body"/>
          </p:nvPr>
        </p:nvSpPr>
        <p:spPr>
          <a:xfrm>
            <a:off x="1547450" y="1387925"/>
            <a:ext cx="9957300" cy="4523400"/>
          </a:xfrm>
          <a:prstGeom prst="rect">
            <a:avLst/>
          </a:prstGeom>
          <a:noFill/>
          <a:ln>
            <a:noFill/>
          </a:ln>
        </p:spPr>
        <p:txBody>
          <a:bodyPr anchorCtr="0" anchor="t" bIns="45700" lIns="91425" spcFirstLastPara="1" rIns="91425" wrap="square" tIns="45700">
            <a:normAutofit lnSpcReduction="10000"/>
          </a:bodyPr>
          <a:lstStyle/>
          <a:p>
            <a:pPr indent="0" lvl="0" marL="342900" rtl="0" algn="l">
              <a:lnSpc>
                <a:spcPct val="115000"/>
              </a:lnSpc>
              <a:spcBef>
                <a:spcPts val="0"/>
              </a:spcBef>
              <a:spcAft>
                <a:spcPts val="0"/>
              </a:spcAft>
              <a:buNone/>
            </a:pPr>
            <a:r>
              <a:rPr lang="en-US">
                <a:solidFill>
                  <a:srgbClr val="3F3F3F"/>
                </a:solidFill>
                <a:latin typeface="Lato"/>
                <a:ea typeface="Lato"/>
                <a:cs typeface="Lato"/>
                <a:sym typeface="Lato"/>
              </a:rPr>
              <a:t> S. Lu et al. carried out an experiment on home price forecasting using a hybrid regression approach, although finding the best answer involves extensive parameter adjustment. The Stacked Function approximation strategy a machine learning ensemble technique, was used to maximize the projected ability to make appropriate to the relevance of model combination. Q. Qiu retrieved and uploaded the "Housing Price in Beijing” dataset to Kaggle. We were able to examine the reliability of each</a:t>
            </a:r>
            <a:r>
              <a:rPr lang="en-US" sz="1700">
                <a:solidFill>
                  <a:srgbClr val="3F3F3F"/>
                </a:solidFill>
                <a:latin typeface="Lato"/>
                <a:ea typeface="Lato"/>
                <a:cs typeface="Lato"/>
                <a:sym typeface="Lato"/>
              </a:rPr>
              <a:t>.Asset prices are affected by a number of things. Categories these elements into 3 number of categories for this process: investigation, thinking, and territory. States of being are conductivity characterized by a house that can be seen by humans, such as the value of the house, the number of bedrooms, the easy accessibility of kitchen and parking space, the approachability of the yard nursery, the zone of land and configurations, and the age of the house, whereas an assumed is an idea rendered by design professionals to incentivize prospective customers, such as the likelihood of a moderate home, strong and green environment, and high - end restrictions.</a:t>
            </a:r>
            <a:endParaRPr sz="2000">
              <a:solidFill>
                <a:srgbClr val="3F3F3F"/>
              </a:solidFill>
              <a:latin typeface="Lato"/>
              <a:ea typeface="Lato"/>
              <a:cs typeface="Lato"/>
              <a:sym typeface="Lato"/>
            </a:endParaRPr>
          </a:p>
          <a:p>
            <a:pPr indent="0" lvl="0" marL="342900" rtl="0" algn="l">
              <a:lnSpc>
                <a:spcPct val="115000"/>
              </a:lnSpc>
              <a:spcBef>
                <a:spcPts val="1600"/>
              </a:spcBef>
              <a:spcAft>
                <a:spcPts val="1600"/>
              </a:spcAft>
              <a:buNone/>
            </a:pPr>
            <a:r>
              <a:t/>
            </a:r>
            <a:endParaRPr b="1" sz="2000">
              <a:solidFill>
                <a:srgbClr val="3F3F3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9"/>
          <p:cNvSpPr txBox="1"/>
          <p:nvPr>
            <p:ph type="title"/>
          </p:nvPr>
        </p:nvSpPr>
        <p:spPr>
          <a:xfrm>
            <a:off x="2130275" y="692135"/>
            <a:ext cx="8911800" cy="5910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89011"/>
              <a:buFont typeface="Arial"/>
              <a:buNone/>
            </a:pPr>
            <a:r>
              <a:rPr b="1" lang="en-US" sz="3033">
                <a:solidFill>
                  <a:schemeClr val="dk1"/>
                </a:solidFill>
                <a:latin typeface="Lato"/>
                <a:ea typeface="Lato"/>
                <a:cs typeface="Lato"/>
                <a:sym typeface="Lato"/>
              </a:rPr>
              <a:t>Problem Statement -</a:t>
            </a:r>
            <a:endParaRPr b="1" sz="3033">
              <a:solidFill>
                <a:schemeClr val="dk1"/>
              </a:solidFill>
              <a:latin typeface="Lato"/>
              <a:ea typeface="Lato"/>
              <a:cs typeface="Lato"/>
              <a:sym typeface="Lato"/>
            </a:endParaRPr>
          </a:p>
          <a:p>
            <a:pPr indent="0" lvl="0" marL="0" rtl="0" algn="l">
              <a:spcBef>
                <a:spcPts val="0"/>
              </a:spcBef>
              <a:spcAft>
                <a:spcPts val="0"/>
              </a:spcAft>
              <a:buClr>
                <a:srgbClr val="000000"/>
              </a:buClr>
              <a:buSzPct val="100000"/>
              <a:buFont typeface="Century Gothic"/>
              <a:buNone/>
            </a:pPr>
            <a:r>
              <a:t/>
            </a:r>
            <a:endParaRPr b="1" sz="2800">
              <a:solidFill>
                <a:schemeClr val="dk1"/>
              </a:solidFill>
            </a:endParaRPr>
          </a:p>
        </p:txBody>
      </p:sp>
      <p:sp>
        <p:nvSpPr>
          <p:cNvPr id="218" name="Google Shape;218;p9"/>
          <p:cNvSpPr txBox="1"/>
          <p:nvPr>
            <p:ph idx="1" type="body"/>
          </p:nvPr>
        </p:nvSpPr>
        <p:spPr>
          <a:xfrm>
            <a:off x="2017712" y="1541739"/>
            <a:ext cx="8915400" cy="46959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300"/>
              <a:buFont typeface="Arial"/>
              <a:buNone/>
            </a:pPr>
            <a:r>
              <a:rPr b="1" lang="en-US" sz="1900">
                <a:solidFill>
                  <a:schemeClr val="dk1"/>
                </a:solidFill>
                <a:latin typeface="Georgia"/>
                <a:ea typeface="Georgia"/>
                <a:cs typeface="Georgia"/>
                <a:sym typeface="Georgia"/>
              </a:rPr>
              <a:t>Housing prices are an important reflection of the economy, and housing price ranges are of great interest for both buyers and sellers . Ask a home buyer to describe their dream house, and they probably won’t begin with the height of the basement ceiling or the proximity to an east-west railroad. But this playground competition’s data-set proves that much more influences price negotiations than the number of bedrooms or a white-picket fence.</a:t>
            </a:r>
            <a:endParaRPr b="1" sz="1700">
              <a:solidFill>
                <a:schemeClr val="dk1"/>
              </a:solidFill>
              <a:latin typeface="Lato"/>
              <a:ea typeface="Lato"/>
              <a:cs typeface="Lato"/>
              <a:sym typeface="Lato"/>
            </a:endParaRPr>
          </a:p>
          <a:p>
            <a:pPr indent="-184150" lvl="1" marL="651510" rtl="0" algn="l">
              <a:spcBef>
                <a:spcPts val="1600"/>
              </a:spcBef>
              <a:spcAft>
                <a:spcPts val="0"/>
              </a:spcAft>
              <a:buClr>
                <a:srgbClr val="3F3F3F"/>
              </a:buClr>
              <a:buSzPts val="1600"/>
              <a:buNone/>
            </a:pPr>
            <a:r>
              <a:t/>
            </a:r>
            <a:endParaRPr b="1"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Wisp">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