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DM Serif Display"/>
      <p:regular r:id="rId23"/>
      <p:italic r:id="rId24"/>
    </p:embeddedFont>
    <p:embeddedFont>
      <p:font typeface="Cambria Mat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DMSerifDisplay-italic.fntdata"/><Relationship Id="rId23" Type="http://schemas.openxmlformats.org/officeDocument/2006/relationships/font" Target="fonts/DMSerif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ambriaMat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b="18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23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2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TITLE_AND_TWO_COLUMNS_3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 rotWithShape="1">
          <a:blip r:embed="rId3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2" type="title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3" type="subTitle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4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 b="0" l="58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hasCustomPrompt="1" type="title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 b="18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18" name="Google Shape;118;p22"/>
          <p:cNvSpPr txBox="1"/>
          <p:nvPr>
            <p:ph idx="2" type="title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9" name="Google Shape;119;p22"/>
          <p:cNvSpPr txBox="1"/>
          <p:nvPr>
            <p:ph idx="3" type="subTitle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20" name="Google Shape;120;p22"/>
          <p:cNvSpPr txBox="1"/>
          <p:nvPr>
            <p:ph idx="4" type="title"/>
          </p:nvPr>
        </p:nvSpPr>
        <p:spPr>
          <a:xfrm>
            <a:off x="690400" y="492275"/>
            <a:ext cx="77634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1_2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subTitle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23"/>
          <p:cNvSpPr txBox="1"/>
          <p:nvPr>
            <p:ph idx="3" type="subTitle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23"/>
          <p:cNvSpPr txBox="1"/>
          <p:nvPr>
            <p:ph idx="4" type="subTitle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23"/>
          <p:cNvSpPr txBox="1"/>
          <p:nvPr>
            <p:ph idx="5" type="subTitle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6" type="subTitle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7" type="subTitle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8" type="subTitle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9" type="title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3" name="Google Shape;133;p23"/>
          <p:cNvSpPr txBox="1"/>
          <p:nvPr>
            <p:ph idx="13" type="title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4" name="Google Shape;134;p23"/>
          <p:cNvSpPr txBox="1"/>
          <p:nvPr>
            <p:ph idx="14" type="title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5" name="Google Shape;135;p23"/>
          <p:cNvSpPr txBox="1"/>
          <p:nvPr>
            <p:ph idx="15" type="title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9pPr>
          </a:lstStyle>
          <a:p/>
        </p:txBody>
      </p:sp>
      <p:grpSp>
        <p:nvGrpSpPr>
          <p:cNvPr id="138" name="Google Shape;138;p24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139" name="Google Shape;139;p24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0" name="Google Shape;140;p24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4"/>
          <p:cNvGrpSpPr/>
          <p:nvPr/>
        </p:nvGrpSpPr>
        <p:grpSpPr>
          <a:xfrm rot="899893">
            <a:off x="-1263523" y="-763426"/>
            <a:ext cx="5750128" cy="6398228"/>
            <a:chOff x="-2725536" y="-834791"/>
            <a:chExt cx="5203039" cy="5789477"/>
          </a:xfrm>
        </p:grpSpPr>
        <p:sp>
          <p:nvSpPr>
            <p:cNvPr id="142" name="Google Shape;142;p24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3" name="Google Shape;143;p24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2" type="subTitle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3" type="subTitle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4" type="subTitle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5" type="subTitle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6" type="subTitle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7" type="subTitle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8" type="subTitle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9" type="subTitle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3" type="subTitle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4" type="subTitle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5" type="subTitle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subTitle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6"/>
          <p:cNvSpPr txBox="1"/>
          <p:nvPr>
            <p:ph idx="3" type="subTitle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26"/>
          <p:cNvSpPr txBox="1"/>
          <p:nvPr>
            <p:ph idx="4" type="subTitle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6"/>
          <p:cNvSpPr txBox="1"/>
          <p:nvPr>
            <p:ph idx="5" type="subTitle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6" type="subTitle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7" type="subTitle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8" type="subTitle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9" type="subTitle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26"/>
          <p:cNvSpPr txBox="1"/>
          <p:nvPr>
            <p:ph idx="13" type="subTitle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2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b="0"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58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" name="Google Shape;21;p4"/>
          <p:cNvSpPr txBox="1"/>
          <p:nvPr>
            <p:ph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" name="Google Shape;22;p4"/>
          <p:cNvSpPr txBox="1"/>
          <p:nvPr>
            <p:ph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3" name="Google Shape;23;p4"/>
          <p:cNvSpPr txBox="1"/>
          <p:nvPr>
            <p:ph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" name="Google Shape;24;p4"/>
          <p:cNvSpPr txBox="1"/>
          <p:nvPr>
            <p:ph idx="6" type="subTitle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subTitle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title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6"/>
          <p:cNvSpPr txBox="1"/>
          <p:nvPr>
            <p:ph idx="5" type="title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6" type="subTitle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6"/>
          <p:cNvSpPr txBox="1"/>
          <p:nvPr>
            <p:ph idx="7" type="title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8" type="subTitle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0" sz="115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18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b="0" l="89" r="98" t="0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0"/>
          <p:cNvSpPr txBox="1"/>
          <p:nvPr>
            <p:ph idx="1" type="subTitle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1" i="0" sz="33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b="1" i="0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1577560" y="1412283"/>
            <a:ext cx="61035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MY BILLBOOK</a:t>
            </a:r>
            <a:endParaRPr/>
          </a:p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3813751" y="3763366"/>
            <a:ext cx="141732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 Bill Generated</a:t>
            </a:r>
            <a:endParaRPr sz="1600"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91845"/>
            <a:ext cx="8846820" cy="2415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33"/>
          <p:cNvGrpSpPr/>
          <p:nvPr/>
        </p:nvGrpSpPr>
        <p:grpSpPr>
          <a:xfrm>
            <a:off x="3685245" y="3630797"/>
            <a:ext cx="1773509" cy="1139974"/>
            <a:chOff x="821750" y="1200000"/>
            <a:chExt cx="3360177" cy="2727850"/>
          </a:xfrm>
        </p:grpSpPr>
        <p:sp>
          <p:nvSpPr>
            <p:cNvPr id="193" name="Google Shape;193;p33"/>
            <p:cNvSpPr/>
            <p:nvPr/>
          </p:nvSpPr>
          <p:spPr>
            <a:xfrm>
              <a:off x="821750" y="1200000"/>
              <a:ext cx="3357900" cy="20430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821750" y="3241850"/>
              <a:ext cx="3360177" cy="292099"/>
            </a:xfrm>
            <a:custGeom>
              <a:rect b="b" l="l" r="r" t="t"/>
              <a:pathLst>
                <a:path extrusionOk="0" h="7324" w="84469">
                  <a:moveTo>
                    <a:pt x="0" y="4855"/>
                  </a:moveTo>
                  <a:cubicBezTo>
                    <a:pt x="0" y="6236"/>
                    <a:pt x="1298" y="7324"/>
                    <a:pt x="2679" y="7324"/>
                  </a:cubicBezTo>
                  <a:lnTo>
                    <a:pt x="41659" y="7324"/>
                  </a:lnTo>
                  <a:lnTo>
                    <a:pt x="42998" y="7324"/>
                  </a:lnTo>
                  <a:lnTo>
                    <a:pt x="81979" y="7324"/>
                  </a:lnTo>
                  <a:cubicBezTo>
                    <a:pt x="83360" y="7324"/>
                    <a:pt x="84469" y="6236"/>
                    <a:pt x="84469" y="4855"/>
                  </a:cubicBezTo>
                  <a:lnTo>
                    <a:pt x="8446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2166200" y="3533950"/>
              <a:ext cx="695700" cy="257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1412825" y="3791350"/>
              <a:ext cx="2202600" cy="1365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7" name="Google Shape;197;p33"/>
          <p:cNvCxnSpPr/>
          <p:nvPr/>
        </p:nvCxnSpPr>
        <p:spPr>
          <a:xfrm>
            <a:off x="0" y="4522989"/>
            <a:ext cx="1001731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3"/>
          <p:cNvCxnSpPr/>
          <p:nvPr/>
        </p:nvCxnSpPr>
        <p:spPr>
          <a:xfrm>
            <a:off x="5457552" y="3915442"/>
            <a:ext cx="191098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33"/>
          <p:cNvCxnSpPr/>
          <p:nvPr/>
        </p:nvCxnSpPr>
        <p:spPr>
          <a:xfrm rot="5400000">
            <a:off x="947153" y="3933180"/>
            <a:ext cx="644400" cy="535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33"/>
          <p:cNvCxnSpPr/>
          <p:nvPr/>
        </p:nvCxnSpPr>
        <p:spPr>
          <a:xfrm flipH="1" rot="-5400000">
            <a:off x="7255772" y="4001543"/>
            <a:ext cx="511200" cy="339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3"/>
          <p:cNvCxnSpPr/>
          <p:nvPr/>
        </p:nvCxnSpPr>
        <p:spPr>
          <a:xfrm>
            <a:off x="1536953" y="3878580"/>
            <a:ext cx="2148292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7680960" y="4434842"/>
            <a:ext cx="64008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SCOPE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7" name="Google Shape;307;p42"/>
          <p:cNvSpPr txBox="1"/>
          <p:nvPr>
            <p:ph idx="2" type="title"/>
          </p:nvPr>
        </p:nvSpPr>
        <p:spPr>
          <a:xfrm>
            <a:off x="3664750" y="1317200"/>
            <a:ext cx="16821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04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1328440" y="3221422"/>
            <a:ext cx="302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Self Check-in</a:t>
            </a:r>
            <a:endParaRPr b="0" sz="2800" u="none"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5119200" y="635525"/>
            <a:ext cx="29343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accent2"/>
                </a:solidFill>
              </a:rPr>
              <a:t>self-check-in at a certain time prior to their boarding. </a:t>
            </a:r>
            <a:endParaRPr sz="15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500">
                <a:solidFill>
                  <a:schemeClr val="accent2"/>
                </a:solidFill>
              </a:rPr>
              <a:t>Using the airline check-in kiosks, passengers can choose their seat, check-in, and print their boarding passes many hours before departure.</a:t>
            </a:r>
            <a:endParaRPr sz="15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746265" y="1341166"/>
            <a:ext cx="1788000" cy="15462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3"/>
          <p:cNvSpPr/>
          <p:nvPr/>
        </p:nvSpPr>
        <p:spPr>
          <a:xfrm>
            <a:off x="2119850" y="1808250"/>
            <a:ext cx="1041000" cy="1040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00" y="635532"/>
            <a:ext cx="3433951" cy="23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272175" y="780675"/>
            <a:ext cx="49938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Bill-Generator</a:t>
            </a:r>
            <a:endParaRPr/>
          </a:p>
        </p:txBody>
      </p:sp>
      <p:sp>
        <p:nvSpPr>
          <p:cNvPr id="322" name="Google Shape;322;p44"/>
          <p:cNvSpPr txBox="1"/>
          <p:nvPr>
            <p:ph idx="1" type="subTitle"/>
          </p:nvPr>
        </p:nvSpPr>
        <p:spPr>
          <a:xfrm>
            <a:off x="272175" y="1824000"/>
            <a:ext cx="38712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Bill Generator would act as a tool to take orders and generate bills without any hassle or error</a:t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 rotWithShape="1">
          <a:blip r:embed="rId3">
            <a:alphaModFix/>
          </a:blip>
          <a:srcRect b="7386" l="31721" r="31710" t="5815"/>
          <a:stretch/>
        </p:blipFill>
        <p:spPr>
          <a:xfrm flipH="1">
            <a:off x="5336376" y="60000"/>
            <a:ext cx="3807624" cy="50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idx="1" type="subTitle"/>
          </p:nvPr>
        </p:nvSpPr>
        <p:spPr>
          <a:xfrm>
            <a:off x="2617675" y="1500700"/>
            <a:ext cx="59184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“THANK YOU”</a:t>
            </a:r>
            <a:endParaRPr sz="6000"/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 b="0" l="31721" r="31721" t="0"/>
          <a:stretch/>
        </p:blipFill>
        <p:spPr>
          <a:xfrm>
            <a:off x="0" y="0"/>
            <a:ext cx="33429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1859275" y="1725226"/>
            <a:ext cx="51894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800">
                <a:latin typeface="Cambria Math"/>
                <a:ea typeface="Cambria Math"/>
                <a:cs typeface="Cambria Math"/>
                <a:sym typeface="Cambria Math"/>
              </a:rPr>
            </a:b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DR RISHU CHAUJAR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ambria Math"/>
                <a:ea typeface="Cambria Math"/>
                <a:cs typeface="Cambria Math"/>
                <a:sym typeface="Cambria Math"/>
              </a:rPr>
              <a:t>DEPARTMENT OF APPLIED PHYSICS , DTU </a:t>
            </a:r>
            <a:br>
              <a:rPr lang="en">
                <a:latin typeface="Cambria Math"/>
                <a:ea typeface="Cambria Math"/>
                <a:cs typeface="Cambria Math"/>
                <a:sym typeface="Cambria Math"/>
              </a:rPr>
            </a:br>
            <a:br>
              <a:rPr lang="en">
                <a:latin typeface="Cambria Math"/>
                <a:ea typeface="Cambria Math"/>
                <a:cs typeface="Cambria Math"/>
                <a:sym typeface="Cambria Math"/>
              </a:rPr>
            </a:b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8" name="Google Shape;208;p34"/>
          <p:cNvSpPr txBox="1"/>
          <p:nvPr>
            <p:ph type="title"/>
          </p:nvPr>
        </p:nvSpPr>
        <p:spPr>
          <a:xfrm>
            <a:off x="2567126" y="313525"/>
            <a:ext cx="46551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u="none">
                <a:latin typeface="Cambria Math"/>
                <a:ea typeface="Cambria Math"/>
                <a:cs typeface="Cambria Math"/>
                <a:sym typeface="Cambria Math"/>
              </a:rPr>
              <a:t>ACKNOWLEDGEMENT</a:t>
            </a:r>
            <a:endParaRPr u="none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1859280" y="3841686"/>
            <a:ext cx="542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FFC000"/>
                </a:solidFill>
                <a:latin typeface="Cambria Math"/>
                <a:ea typeface="Cambria Math"/>
                <a:cs typeface="Cambria Math"/>
                <a:sym typeface="Cambria Math"/>
              </a:rPr>
              <a:t>PRESENTERS: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FFC000"/>
                </a:solidFill>
                <a:latin typeface="Cambria Math"/>
                <a:ea typeface="Cambria Math"/>
                <a:cs typeface="Cambria Math"/>
                <a:sym typeface="Cambria Math"/>
              </a:rPr>
              <a:t>PULKIT PANDEY – 2K19/EP/076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FFC000"/>
                </a:solidFill>
                <a:latin typeface="Cambria Math"/>
                <a:ea typeface="Cambria Math"/>
                <a:cs typeface="Cambria Math"/>
                <a:sym typeface="Cambria Math"/>
              </a:rPr>
              <a:t>YASH GUPTA – 2K19/EP/105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1928800" y="12537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SUBMITTED TO:</a:t>
            </a:r>
            <a:endParaRPr sz="15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15" type="title"/>
          </p:nvPr>
        </p:nvSpPr>
        <p:spPr>
          <a:xfrm>
            <a:off x="700800" y="503950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Table of Contents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6" name="Google Shape;216;p35"/>
          <p:cNvSpPr txBox="1"/>
          <p:nvPr>
            <p:ph idx="6" type="subTitle"/>
          </p:nvPr>
        </p:nvSpPr>
        <p:spPr>
          <a:xfrm>
            <a:off x="1674641" y="2106065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OBJECTIVE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7" name="Google Shape;217;p35"/>
          <p:cNvSpPr txBox="1"/>
          <p:nvPr>
            <p:ph idx="7" type="subTitle"/>
          </p:nvPr>
        </p:nvSpPr>
        <p:spPr>
          <a:xfrm>
            <a:off x="4924156" y="2102940"/>
            <a:ext cx="2113800" cy="362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FEATURES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8" name="Google Shape;218;p35"/>
          <p:cNvSpPr txBox="1"/>
          <p:nvPr>
            <p:ph idx="8" type="subTitle"/>
          </p:nvPr>
        </p:nvSpPr>
        <p:spPr>
          <a:xfrm>
            <a:off x="5064897" y="3822721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SCOPE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1899941" y="1432176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01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0" name="Google Shape;220;p35"/>
          <p:cNvSpPr txBox="1"/>
          <p:nvPr>
            <p:ph idx="3" type="title"/>
          </p:nvPr>
        </p:nvSpPr>
        <p:spPr>
          <a:xfrm>
            <a:off x="5149456" y="1438539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02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1" name="Google Shape;221;p35"/>
          <p:cNvSpPr txBox="1"/>
          <p:nvPr>
            <p:ph idx="4" type="title"/>
          </p:nvPr>
        </p:nvSpPr>
        <p:spPr>
          <a:xfrm>
            <a:off x="1993607" y="3080947"/>
            <a:ext cx="1663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03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2" name="Google Shape;222;p35"/>
          <p:cNvSpPr txBox="1"/>
          <p:nvPr>
            <p:ph idx="5" type="title"/>
          </p:nvPr>
        </p:nvSpPr>
        <p:spPr>
          <a:xfrm>
            <a:off x="5149456" y="3003155"/>
            <a:ext cx="1663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04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3" name="Google Shape;223;p35"/>
          <p:cNvSpPr txBox="1"/>
          <p:nvPr>
            <p:ph idx="14" type="subTitle"/>
          </p:nvPr>
        </p:nvSpPr>
        <p:spPr>
          <a:xfrm>
            <a:off x="1674641" y="3824855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CODE REVIEW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OBJECTIVE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9" name="Google Shape;229;p36"/>
          <p:cNvSpPr txBox="1"/>
          <p:nvPr>
            <p:ph idx="2" type="title"/>
          </p:nvPr>
        </p:nvSpPr>
        <p:spPr>
          <a:xfrm>
            <a:off x="3696900" y="1317200"/>
            <a:ext cx="16500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01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7"/>
          <p:cNvGrpSpPr/>
          <p:nvPr/>
        </p:nvGrpSpPr>
        <p:grpSpPr>
          <a:xfrm>
            <a:off x="1977600" y="1605912"/>
            <a:ext cx="5188800" cy="2809800"/>
            <a:chOff x="1977625" y="1630626"/>
            <a:chExt cx="5188800" cy="2809800"/>
          </a:xfrm>
        </p:grpSpPr>
        <p:cxnSp>
          <p:nvCxnSpPr>
            <p:cNvPr id="235" name="Google Shape;235;p37"/>
            <p:cNvCxnSpPr/>
            <p:nvPr/>
          </p:nvCxnSpPr>
          <p:spPr>
            <a:xfrm>
              <a:off x="4569475" y="1630626"/>
              <a:ext cx="0" cy="2809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37"/>
            <p:cNvCxnSpPr/>
            <p:nvPr/>
          </p:nvCxnSpPr>
          <p:spPr>
            <a:xfrm rot="10800000">
              <a:off x="1977625" y="2923325"/>
              <a:ext cx="5188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7" name="Google Shape;237;p37"/>
          <p:cNvSpPr txBox="1"/>
          <p:nvPr>
            <p:ph idx="2" type="title"/>
          </p:nvPr>
        </p:nvSpPr>
        <p:spPr>
          <a:xfrm>
            <a:off x="363222" y="2004920"/>
            <a:ext cx="42063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Reduces Human Labour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8" name="Google Shape;238;p37"/>
          <p:cNvSpPr txBox="1"/>
          <p:nvPr>
            <p:ph idx="3" type="title"/>
          </p:nvPr>
        </p:nvSpPr>
        <p:spPr>
          <a:xfrm>
            <a:off x="4857411" y="2004920"/>
            <a:ext cx="2745761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Increase Efficiency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9" name="Google Shape;239;p37"/>
          <p:cNvSpPr txBox="1"/>
          <p:nvPr>
            <p:ph idx="5" type="title"/>
          </p:nvPr>
        </p:nvSpPr>
        <p:spPr>
          <a:xfrm>
            <a:off x="1379232" y="3352086"/>
            <a:ext cx="3035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Customer satisfaction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0" name="Google Shape;240;p37"/>
          <p:cNvSpPr txBox="1"/>
          <p:nvPr>
            <p:ph idx="7" type="title"/>
          </p:nvPr>
        </p:nvSpPr>
        <p:spPr>
          <a:xfrm>
            <a:off x="4918511" y="3386942"/>
            <a:ext cx="2466275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Data Retrivation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71" y="1158225"/>
            <a:ext cx="763975" cy="7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300" y="1158225"/>
            <a:ext cx="763975" cy="7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2679" y="3844975"/>
            <a:ext cx="763975" cy="7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303" y="3844975"/>
            <a:ext cx="763975" cy="7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FEATURES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0" name="Google Shape;250;p38"/>
          <p:cNvSpPr txBox="1"/>
          <p:nvPr>
            <p:ph idx="2" type="title"/>
          </p:nvPr>
        </p:nvSpPr>
        <p:spPr>
          <a:xfrm>
            <a:off x="3621875" y="1317200"/>
            <a:ext cx="17250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02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1082635" y="105715"/>
            <a:ext cx="6473100" cy="4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accent4"/>
                </a:solidFill>
                <a:latin typeface="Cambria Math"/>
                <a:ea typeface="Cambria Math"/>
                <a:cs typeface="Cambria Math"/>
                <a:sym typeface="Cambria Math"/>
              </a:rPr>
              <a:t>Manufacturing is more than just putting parts together. It’s coming up with ideas, testing principles, and the perfecting engineering, as well as writing  code in assembly language.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1646807" y="1224695"/>
            <a:ext cx="2190600" cy="39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Speed Optimization</a:t>
            </a:r>
            <a:endParaRPr i="0" sz="1800" u="none" cap="none" strike="noStrike"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1641957" y="1977395"/>
            <a:ext cx="2190600" cy="45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Hardware Oriented</a:t>
            </a:r>
            <a:endParaRPr i="0" sz="1800" u="none" cap="none" strike="noStrike"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1611985" y="2822321"/>
            <a:ext cx="2190600" cy="39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Less Instruction</a:t>
            </a:r>
            <a:endParaRPr i="0" sz="1800" u="none" cap="none" strike="noStrike"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5497415" y="2822321"/>
            <a:ext cx="2082600" cy="39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Complex Jobs</a:t>
            </a:r>
            <a:endParaRPr i="0" sz="1800" u="none" cap="none" strike="noStrike"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5483651" y="2047239"/>
            <a:ext cx="2082600" cy="39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Embedded System</a:t>
            </a:r>
            <a:endParaRPr i="0" sz="1800" u="none" cap="none" strike="noStrike"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261" name="Google Shape;261;p39"/>
          <p:cNvGrpSpPr/>
          <p:nvPr/>
        </p:nvGrpSpPr>
        <p:grpSpPr>
          <a:xfrm rot="5400000">
            <a:off x="-956311" y="1559788"/>
            <a:ext cx="3030060" cy="1117456"/>
            <a:chOff x="5060423" y="3390828"/>
            <a:chExt cx="2871550" cy="1051922"/>
          </a:xfrm>
        </p:grpSpPr>
        <p:sp>
          <p:nvSpPr>
            <p:cNvPr id="262" name="Google Shape;262;p39"/>
            <p:cNvSpPr/>
            <p:nvPr/>
          </p:nvSpPr>
          <p:spPr>
            <a:xfrm rot="-5400000">
              <a:off x="5972138" y="2479115"/>
              <a:ext cx="1048122" cy="2871549"/>
            </a:xfrm>
            <a:custGeom>
              <a:rect b="b" l="l" r="r" t="t"/>
              <a:pathLst>
                <a:path extrusionOk="0" h="19862" w="7137">
                  <a:moveTo>
                    <a:pt x="1095" y="1"/>
                  </a:moveTo>
                  <a:lnTo>
                    <a:pt x="7137" y="12035"/>
                  </a:lnTo>
                  <a:lnTo>
                    <a:pt x="0" y="198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9"/>
            <p:cNvSpPr/>
            <p:nvPr/>
          </p:nvSpPr>
          <p:spPr>
            <a:xfrm rot="-5400000">
              <a:off x="6006261" y="2487917"/>
              <a:ext cx="979874" cy="2871549"/>
            </a:xfrm>
            <a:custGeom>
              <a:rect b="b" l="l" r="r" t="t"/>
              <a:pathLst>
                <a:path extrusionOk="0" h="19862" w="7137">
                  <a:moveTo>
                    <a:pt x="1095" y="1"/>
                  </a:moveTo>
                  <a:lnTo>
                    <a:pt x="7137" y="12035"/>
                  </a:lnTo>
                  <a:lnTo>
                    <a:pt x="0" y="19862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 rot="-5400000">
              <a:off x="6160119" y="3248762"/>
              <a:ext cx="577463" cy="1810513"/>
            </a:xfrm>
            <a:custGeom>
              <a:rect b="b" l="l" r="r" t="t"/>
              <a:pathLst>
                <a:path extrusionOk="0" h="12523" w="4206">
                  <a:moveTo>
                    <a:pt x="0" y="0"/>
                  </a:moveTo>
                  <a:lnTo>
                    <a:pt x="4206" y="6746"/>
                  </a:lnTo>
                  <a:lnTo>
                    <a:pt x="0" y="1252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 rot="-5400000">
              <a:off x="6186749" y="3336981"/>
              <a:ext cx="534901" cy="1676636"/>
            </a:xfrm>
            <a:custGeom>
              <a:rect b="b" l="l" r="r" t="t"/>
              <a:pathLst>
                <a:path extrusionOk="0" h="11597" w="3896">
                  <a:moveTo>
                    <a:pt x="0" y="11596"/>
                  </a:moveTo>
                  <a:lnTo>
                    <a:pt x="0" y="11444"/>
                  </a:lnTo>
                  <a:lnTo>
                    <a:pt x="3786" y="6244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3896" y="6248"/>
                  </a:lnTo>
                  <a:cubicBezTo>
                    <a:pt x="2597" y="8031"/>
                    <a:pt x="1299" y="9814"/>
                    <a:pt x="0" y="115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 rot="-5400000">
              <a:off x="5803440" y="3815326"/>
              <a:ext cx="467901" cy="776512"/>
            </a:xfrm>
            <a:custGeom>
              <a:rect b="b" l="l" r="r" t="t"/>
              <a:pathLst>
                <a:path extrusionOk="0" h="5371" w="3408">
                  <a:moveTo>
                    <a:pt x="3336" y="5326"/>
                  </a:moveTo>
                  <a:cubicBezTo>
                    <a:pt x="3408" y="5282"/>
                    <a:pt x="2735" y="4064"/>
                    <a:pt x="1833" y="2605"/>
                  </a:cubicBezTo>
                  <a:cubicBezTo>
                    <a:pt x="933" y="1147"/>
                    <a:pt x="144" y="0"/>
                    <a:pt x="72" y="44"/>
                  </a:cubicBezTo>
                  <a:cubicBezTo>
                    <a:pt x="0" y="88"/>
                    <a:pt x="673" y="1307"/>
                    <a:pt x="1575" y="2765"/>
                  </a:cubicBezTo>
                  <a:cubicBezTo>
                    <a:pt x="2475" y="4224"/>
                    <a:pt x="3263" y="5370"/>
                    <a:pt x="3336" y="5326"/>
                  </a:cubicBezTo>
                  <a:close/>
                </a:path>
              </a:pathLst>
            </a:cu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39"/>
          <p:cNvSpPr txBox="1"/>
          <p:nvPr/>
        </p:nvSpPr>
        <p:spPr>
          <a:xfrm>
            <a:off x="5483651" y="1224695"/>
            <a:ext cx="2082600" cy="39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Memory Efficient</a:t>
            </a:r>
            <a:endParaRPr i="0" sz="1800" u="none" cap="none" strike="noStrike"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68" name="Google Shape;268;p39"/>
          <p:cNvCxnSpPr/>
          <p:nvPr/>
        </p:nvCxnSpPr>
        <p:spPr>
          <a:xfrm>
            <a:off x="3852184" y="1420745"/>
            <a:ext cx="1596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69" name="Google Shape;269;p39"/>
          <p:cNvCxnSpPr/>
          <p:nvPr/>
        </p:nvCxnSpPr>
        <p:spPr>
          <a:xfrm>
            <a:off x="3852184" y="2228907"/>
            <a:ext cx="1596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70" name="Google Shape;270;p39"/>
          <p:cNvCxnSpPr/>
          <p:nvPr/>
        </p:nvCxnSpPr>
        <p:spPr>
          <a:xfrm>
            <a:off x="3832617" y="3031183"/>
            <a:ext cx="1596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271" name="Google Shape;271;p39"/>
          <p:cNvGrpSpPr/>
          <p:nvPr/>
        </p:nvGrpSpPr>
        <p:grpSpPr>
          <a:xfrm>
            <a:off x="3813114" y="3809433"/>
            <a:ext cx="1773509" cy="1139974"/>
            <a:chOff x="821750" y="1200000"/>
            <a:chExt cx="3360177" cy="2727850"/>
          </a:xfrm>
        </p:grpSpPr>
        <p:sp>
          <p:nvSpPr>
            <p:cNvPr id="272" name="Google Shape;272;p39"/>
            <p:cNvSpPr/>
            <p:nvPr/>
          </p:nvSpPr>
          <p:spPr>
            <a:xfrm>
              <a:off x="821750" y="1200000"/>
              <a:ext cx="3357900" cy="20430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821750" y="3241850"/>
              <a:ext cx="3360177" cy="292099"/>
            </a:xfrm>
            <a:custGeom>
              <a:rect b="b" l="l" r="r" t="t"/>
              <a:pathLst>
                <a:path extrusionOk="0" h="7324" w="84469">
                  <a:moveTo>
                    <a:pt x="0" y="4855"/>
                  </a:moveTo>
                  <a:cubicBezTo>
                    <a:pt x="0" y="6236"/>
                    <a:pt x="1298" y="7324"/>
                    <a:pt x="2679" y="7324"/>
                  </a:cubicBezTo>
                  <a:lnTo>
                    <a:pt x="41659" y="7324"/>
                  </a:lnTo>
                  <a:lnTo>
                    <a:pt x="42998" y="7324"/>
                  </a:lnTo>
                  <a:lnTo>
                    <a:pt x="81979" y="7324"/>
                  </a:lnTo>
                  <a:cubicBezTo>
                    <a:pt x="83360" y="7324"/>
                    <a:pt x="84469" y="6236"/>
                    <a:pt x="84469" y="4855"/>
                  </a:cubicBezTo>
                  <a:lnTo>
                    <a:pt x="8446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2166200" y="3533950"/>
              <a:ext cx="695700" cy="257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412825" y="3791350"/>
              <a:ext cx="2202600" cy="1365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" name="Google Shape;276;p39"/>
          <p:cNvCxnSpPr/>
          <p:nvPr/>
        </p:nvCxnSpPr>
        <p:spPr>
          <a:xfrm flipH="1" rot="-5400000">
            <a:off x="4364162" y="1601795"/>
            <a:ext cx="799500" cy="4374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39"/>
          <p:cNvCxnSpPr/>
          <p:nvPr/>
        </p:nvCxnSpPr>
        <p:spPr>
          <a:xfrm rot="5400000">
            <a:off x="4259302" y="2307860"/>
            <a:ext cx="781500" cy="6723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9"/>
          <p:cNvCxnSpPr/>
          <p:nvPr/>
        </p:nvCxnSpPr>
        <p:spPr>
          <a:xfrm flipH="1" rot="-5400000">
            <a:off x="4250337" y="3115106"/>
            <a:ext cx="560400" cy="399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39"/>
          <p:cNvSpPr txBox="1"/>
          <p:nvPr/>
        </p:nvSpPr>
        <p:spPr>
          <a:xfrm>
            <a:off x="3947161" y="3930952"/>
            <a:ext cx="15054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BILL GENERATED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2110795" y="2791789"/>
            <a:ext cx="4922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CODE REVIEW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5" name="Google Shape;285;p40"/>
          <p:cNvSpPr txBox="1"/>
          <p:nvPr>
            <p:ph idx="2" type="title"/>
          </p:nvPr>
        </p:nvSpPr>
        <p:spPr>
          <a:xfrm>
            <a:off x="3600450" y="1317200"/>
            <a:ext cx="17466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03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WALK THROUGH THE CODE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1" name="Google Shape;291;p41"/>
          <p:cNvSpPr txBox="1"/>
          <p:nvPr>
            <p:ph idx="4294967295" type="subTitle"/>
          </p:nvPr>
        </p:nvSpPr>
        <p:spPr>
          <a:xfrm>
            <a:off x="444670" y="3010137"/>
            <a:ext cx="1953202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" sz="2300" u="none" cap="none" strike="noStrike">
                <a:solidFill>
                  <a:schemeClr val="accent2"/>
                </a:solidFill>
                <a:latin typeface="Cambria Math"/>
                <a:ea typeface="Cambria Math"/>
                <a:cs typeface="Cambria Math"/>
                <a:sym typeface="Cambria Math"/>
              </a:rPr>
              <a:t>USER OPTION</a:t>
            </a:r>
            <a:endParaRPr b="0" i="0" sz="2300" u="none" cap="none" strike="noStrike">
              <a:solidFill>
                <a:schemeClr val="accen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2" name="Google Shape;292;p41"/>
          <p:cNvSpPr txBox="1"/>
          <p:nvPr>
            <p:ph idx="4294967295" type="subTitle"/>
          </p:nvPr>
        </p:nvSpPr>
        <p:spPr>
          <a:xfrm>
            <a:off x="2799718" y="3005375"/>
            <a:ext cx="1449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" sz="2300" u="none" cap="none" strike="noStrike">
                <a:solidFill>
                  <a:schemeClr val="accent2"/>
                </a:solidFill>
                <a:latin typeface="Cambria Math"/>
                <a:ea typeface="Cambria Math"/>
                <a:cs typeface="Cambria Math"/>
                <a:sym typeface="Cambria Math"/>
              </a:rPr>
              <a:t>INPUT</a:t>
            </a:r>
            <a:endParaRPr b="0" i="0" sz="2300" u="none" cap="none" strike="noStrike">
              <a:solidFill>
                <a:schemeClr val="accen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3" name="Google Shape;293;p41"/>
          <p:cNvSpPr txBox="1"/>
          <p:nvPr>
            <p:ph idx="4294967295" type="subTitle"/>
          </p:nvPr>
        </p:nvSpPr>
        <p:spPr>
          <a:xfrm>
            <a:off x="4814876" y="3021556"/>
            <a:ext cx="1776412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" sz="2300" u="none" cap="none" strike="noStrike">
                <a:solidFill>
                  <a:schemeClr val="accent2"/>
                </a:solidFill>
                <a:latin typeface="Cambria Math"/>
                <a:ea typeface="Cambria Math"/>
                <a:cs typeface="Cambria Math"/>
                <a:sym typeface="Cambria Math"/>
              </a:rPr>
              <a:t>EXECUTION</a:t>
            </a:r>
            <a:endParaRPr b="0" i="0" sz="2300" u="none" cap="none" strike="noStrike">
              <a:solidFill>
                <a:schemeClr val="accen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4" name="Google Shape;294;p41"/>
          <p:cNvSpPr txBox="1"/>
          <p:nvPr>
            <p:ph idx="4294967295" type="subTitle"/>
          </p:nvPr>
        </p:nvSpPr>
        <p:spPr>
          <a:xfrm>
            <a:off x="7160472" y="3021556"/>
            <a:ext cx="1449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" sz="2300" u="none" cap="none" strike="noStrike">
                <a:solidFill>
                  <a:schemeClr val="accent2"/>
                </a:solidFill>
                <a:latin typeface="Cambria Math"/>
                <a:ea typeface="Cambria Math"/>
                <a:cs typeface="Cambria Math"/>
                <a:sym typeface="Cambria Math"/>
              </a:rPr>
              <a:t>OUTPUT</a:t>
            </a:r>
            <a:endParaRPr b="0" i="0" sz="2300" u="none" cap="none" strike="noStrike">
              <a:solidFill>
                <a:schemeClr val="accen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95" name="Google Shape;295;p41"/>
          <p:cNvCxnSpPr>
            <a:endCxn id="296" idx="1"/>
          </p:cNvCxnSpPr>
          <p:nvPr/>
        </p:nvCxnSpPr>
        <p:spPr>
          <a:xfrm>
            <a:off x="1598112" y="2566587"/>
            <a:ext cx="1630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41"/>
          <p:cNvCxnSpPr>
            <a:stCxn id="296" idx="3"/>
            <a:endCxn id="298" idx="1"/>
          </p:cNvCxnSpPr>
          <p:nvPr/>
        </p:nvCxnSpPr>
        <p:spPr>
          <a:xfrm>
            <a:off x="3821037" y="2566587"/>
            <a:ext cx="1543500" cy="12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41"/>
          <p:cNvCxnSpPr>
            <a:stCxn id="298" idx="3"/>
            <a:endCxn id="300" idx="1"/>
          </p:cNvCxnSpPr>
          <p:nvPr/>
        </p:nvCxnSpPr>
        <p:spPr>
          <a:xfrm flipH="1" rot="10800000">
            <a:off x="5957200" y="2566463"/>
            <a:ext cx="1608300" cy="12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75" y="2282388"/>
            <a:ext cx="592725" cy="5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312" y="2270225"/>
            <a:ext cx="592725" cy="5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475" y="2282401"/>
            <a:ext cx="592725" cy="5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5500" y="2270213"/>
            <a:ext cx="592725" cy="5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