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80" r:id="rId3"/>
    <p:sldId id="258" r:id="rId4"/>
    <p:sldId id="271" r:id="rId5"/>
    <p:sldId id="257" r:id="rId6"/>
    <p:sldId id="259" r:id="rId7"/>
    <p:sldId id="261" r:id="rId8"/>
    <p:sldId id="262" r:id="rId9"/>
    <p:sldId id="263" r:id="rId10"/>
    <p:sldId id="267" r:id="rId11"/>
    <p:sldId id="260"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Exo 2" panose="020B060402020202020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Roboto Condensed Light" panose="020B0604020202020204" charset="0"/>
      <p:regular r:id="rId30"/>
      <p:bold r:id="rId31"/>
      <p:italic r:id="rId32"/>
      <p:boldItalic r:id="rId33"/>
    </p:embeddedFont>
    <p:embeddedFont>
      <p:font typeface="Squada On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5DB854-EB68-4CBA-BE16-7069D9E754B8}">
  <a:tblStyle styleId="{FF5DB854-EB68-4CBA-BE16-7069D9E754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8d3b44f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8d3b44f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abfbaf2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abfbaf2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3">
  <p:cSld name="CUSTOM_22">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6" name="Google Shape;66;p11"/>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4">
  <p:cSld name="CUSTOM_27">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92" name="Google Shape;92;p15"/>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61"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3670681" y="3482344"/>
            <a:ext cx="4352100" cy="8534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a:t>SUBMITTED BY-</a:t>
            </a:r>
          </a:p>
          <a:p>
            <a:pPr marL="0" lvl="0" indent="0" algn="ctr" rtl="0">
              <a:spcBef>
                <a:spcPts val="0"/>
              </a:spcBef>
              <a:spcAft>
                <a:spcPts val="0"/>
              </a:spcAft>
              <a:buNone/>
            </a:pPr>
            <a:r>
              <a:rPr lang="en-IN" sz="1600" dirty="0"/>
              <a:t>PULKIT PANDEY – 2K19/EP/076</a:t>
            </a:r>
            <a:endParaRPr sz="1600" dirty="0"/>
          </a:p>
        </p:txBody>
      </p:sp>
      <p:sp>
        <p:nvSpPr>
          <p:cNvPr id="137" name="Google Shape;137;p28"/>
          <p:cNvSpPr txBox="1">
            <a:spLocks noGrp="1"/>
          </p:cNvSpPr>
          <p:nvPr>
            <p:ph type="ctrTitle"/>
          </p:nvPr>
        </p:nvSpPr>
        <p:spPr>
          <a:xfrm>
            <a:off x="1943100" y="0"/>
            <a:ext cx="6972299" cy="30403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5400" dirty="0">
                <a:solidFill>
                  <a:srgbClr val="434343"/>
                </a:solidFill>
              </a:rPr>
              <a:t>RADIA FREQUENCY DETECTOR</a:t>
            </a:r>
            <a:endParaRPr sz="5400" dirty="0">
              <a:solidFill>
                <a:srgbClr val="434343"/>
              </a:solidFill>
            </a:endParaRPr>
          </a:p>
        </p:txBody>
      </p:sp>
      <p:cxnSp>
        <p:nvCxnSpPr>
          <p:cNvPr id="138" name="Google Shape;138;p28"/>
          <p:cNvCxnSpPr/>
          <p:nvPr/>
        </p:nvCxnSpPr>
        <p:spPr>
          <a:xfrm>
            <a:off x="7057500" y="2436860"/>
            <a:ext cx="2086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SIMULATION</a:t>
            </a:r>
            <a:endParaRPr dirty="0"/>
          </a:p>
        </p:txBody>
      </p:sp>
      <p:sp>
        <p:nvSpPr>
          <p:cNvPr id="313" name="Google Shape;313;p39"/>
          <p:cNvSpPr txBox="1">
            <a:spLocks noGrp="1"/>
          </p:cNvSpPr>
          <p:nvPr>
            <p:ph type="title" idx="2"/>
          </p:nvPr>
        </p:nvSpPr>
        <p:spPr>
          <a:xfrm flipH="1">
            <a:off x="497094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cxnSp>
        <p:nvCxnSpPr>
          <p:cNvPr id="314" name="Google Shape;314;p39"/>
          <p:cNvCxnSpPr/>
          <p:nvPr/>
        </p:nvCxnSpPr>
        <p:spPr>
          <a:xfrm>
            <a:off x="7626825" y="2744700"/>
            <a:ext cx="1560600" cy="0"/>
          </a:xfrm>
          <a:prstGeom prst="straightConnector1">
            <a:avLst/>
          </a:prstGeom>
          <a:noFill/>
          <a:ln w="9525" cap="flat" cmpd="sng">
            <a:solidFill>
              <a:schemeClr val="dk1"/>
            </a:solidFill>
            <a:prstDash val="solid"/>
            <a:round/>
            <a:headEnd type="none" w="med" len="med"/>
            <a:tailEnd type="none" w="med" len="med"/>
          </a:ln>
        </p:spPr>
      </p:cxnSp>
      <p:sp>
        <p:nvSpPr>
          <p:cNvPr id="315" name="Google Shape;315;p39"/>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400" dirty="0"/>
              <a:t>Multisim was used to perform simulation.</a:t>
            </a: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2638350" y="376497"/>
            <a:ext cx="3867300" cy="24124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dirty="0"/>
            </a:br>
            <a:r>
              <a:rPr lang="en" dirty="0"/>
              <a:t>THANK YOU</a:t>
            </a:r>
            <a:endParaRPr sz="2800" dirty="0"/>
          </a:p>
        </p:txBody>
      </p:sp>
      <p:sp>
        <p:nvSpPr>
          <p:cNvPr id="184" name="Google Shape;184;p32"/>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cxnSp>
        <p:nvCxnSpPr>
          <p:cNvPr id="185" name="Google Shape;185;p32"/>
          <p:cNvCxnSpPr/>
          <p:nvPr/>
        </p:nvCxnSpPr>
        <p:spPr>
          <a:xfrm>
            <a:off x="4569600" y="1494500"/>
            <a:ext cx="4574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p:nvPr/>
        </p:nvCxnSpPr>
        <p:spPr>
          <a:xfrm>
            <a:off x="0" y="3568175"/>
            <a:ext cx="457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p:nvPr/>
        </p:nvSpPr>
        <p:spPr>
          <a:xfrm>
            <a:off x="642050" y="1096396"/>
            <a:ext cx="6010210" cy="3304287"/>
          </a:xfrm>
          <a:prstGeom prst="rect">
            <a:avLst/>
          </a:prstGeom>
          <a:noFill/>
          <a:ln>
            <a:noFill/>
          </a:ln>
        </p:spPr>
        <p:txBody>
          <a:bodyPr spcFirstLastPara="1" wrap="square" lIns="91425" tIns="91425" rIns="91425" bIns="91425" anchor="ctr" anchorCtr="0">
            <a:noAutofit/>
          </a:bodyPr>
          <a:lstStyle/>
          <a:p>
            <a:pPr marL="0" indent="0" algn="just" defTabSz="457200">
              <a:spcBef>
                <a:spcPts val="1200"/>
              </a:spcBef>
              <a:buSzTx/>
              <a:buNone/>
              <a:defRPr sz="1800">
                <a:solidFill>
                  <a:srgbClr val="000000"/>
                </a:solidFill>
                <a:latin typeface="Times New Roman"/>
                <a:ea typeface="Times New Roman"/>
                <a:cs typeface="Times New Roman"/>
                <a:sym typeface="Times New Roman"/>
              </a:defRPr>
            </a:pPr>
            <a:r>
              <a:rPr lang="en-US" sz="1400" dirty="0"/>
              <a:t>Presentation, Inspiration and Motivation have always played a key role in success of any project. </a:t>
            </a:r>
          </a:p>
          <a:p>
            <a:pPr marL="0" indent="0" algn="just" defTabSz="457200">
              <a:spcBef>
                <a:spcPts val="1200"/>
              </a:spcBef>
              <a:buSzTx/>
              <a:buNone/>
              <a:defRPr sz="1800">
                <a:solidFill>
                  <a:srgbClr val="000000"/>
                </a:solidFill>
                <a:latin typeface="Times New Roman"/>
                <a:ea typeface="Times New Roman"/>
                <a:cs typeface="Times New Roman"/>
                <a:sym typeface="Times New Roman"/>
              </a:defRPr>
            </a:pPr>
            <a:r>
              <a:rPr lang="en-US" sz="1400" dirty="0"/>
              <a:t>I express a deep sense of gratitude to </a:t>
            </a:r>
            <a:r>
              <a:rPr lang="en-US" sz="1400" b="1" dirty="0"/>
              <a:t>Dr </a:t>
            </a:r>
            <a:r>
              <a:rPr lang="en-US" sz="1400" b="1" dirty="0" err="1"/>
              <a:t>Rishu</a:t>
            </a:r>
            <a:r>
              <a:rPr lang="en-US" sz="1400" b="1" dirty="0"/>
              <a:t> </a:t>
            </a:r>
            <a:r>
              <a:rPr lang="en-US" sz="1400" b="1" dirty="0" err="1"/>
              <a:t>Chaujar</a:t>
            </a:r>
            <a:r>
              <a:rPr lang="en-US" sz="1400" dirty="0"/>
              <a:t> , Associate Professor, Department of Applied Physics, DTU to encourage to highest peak and to provide with the opportunity to prepare the project. I are immensely obliged to her for her elevating inspiration, encouraging guidance and kind supervision in the completion of the project. I am also thankful for her invaluably constructive criticism and advises throughout the working of the project. </a:t>
            </a:r>
          </a:p>
          <a:p>
            <a:pPr marL="0" indent="0" algn="just" defTabSz="457200">
              <a:spcBef>
                <a:spcPts val="1200"/>
              </a:spcBef>
              <a:buSzTx/>
              <a:buNone/>
              <a:defRPr sz="1800">
                <a:solidFill>
                  <a:srgbClr val="000000"/>
                </a:solidFill>
                <a:latin typeface="Times New Roman"/>
                <a:ea typeface="Times New Roman"/>
                <a:cs typeface="Times New Roman"/>
                <a:sym typeface="Times New Roman"/>
              </a:defRPr>
            </a:pPr>
            <a:r>
              <a:rPr lang="en-US" sz="1400" dirty="0"/>
              <a:t>The accomplishment of the project was due to my sole efforts and contribution. I am highly indebted towards our University, that is, Delhi Technological University, New Delhi. </a:t>
            </a:r>
          </a:p>
          <a:p>
            <a:pPr marL="0" lvl="0" indent="0" algn="l" rtl="0">
              <a:spcBef>
                <a:spcPts val="300"/>
              </a:spcBef>
              <a:spcAft>
                <a:spcPts val="0"/>
              </a:spcAft>
              <a:buNone/>
            </a:pPr>
            <a:endParaRPr sz="1100" dirty="0">
              <a:solidFill>
                <a:schemeClr val="dk1"/>
              </a:solidFill>
              <a:latin typeface="Roboto Condensed Light"/>
              <a:ea typeface="Roboto Condensed Light"/>
              <a:cs typeface="Roboto Condensed Light"/>
              <a:sym typeface="Roboto Condensed Light"/>
            </a:endParaRPr>
          </a:p>
        </p:txBody>
      </p:sp>
      <p:sp>
        <p:nvSpPr>
          <p:cNvPr id="618" name="Google Shape;618;p5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ACKNOWLEDGEMENT</a:t>
            </a:r>
            <a:endParaRPr dirty="0"/>
          </a:p>
        </p:txBody>
      </p:sp>
      <p:cxnSp>
        <p:nvCxnSpPr>
          <p:cNvPr id="619" name="Google Shape;619;p52"/>
          <p:cNvCxnSpPr/>
          <p:nvPr/>
        </p:nvCxnSpPr>
        <p:spPr>
          <a:xfrm>
            <a:off x="642050" y="1991040"/>
            <a:ext cx="0" cy="151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p:txBody>
          <a:bodyPr/>
          <a:lstStyle/>
          <a:p>
            <a:pPr lvl="0"/>
            <a:r>
              <a:rPr lang="en-IN" dirty="0"/>
              <a:t>TABLE OF CONTENTS</a:t>
            </a:r>
          </a:p>
        </p:txBody>
      </p:sp>
      <p:sp>
        <p:nvSpPr>
          <p:cNvPr id="151" name="Google Shape;151;p30"/>
          <p:cNvSpPr txBox="1">
            <a:spLocks noGrp="1"/>
          </p:cNvSpPr>
          <p:nvPr>
            <p:ph type="ctrTitle" idx="2"/>
          </p:nvPr>
        </p:nvSpPr>
        <p:spPr>
          <a:xfrm>
            <a:off x="390296" y="201652"/>
            <a:ext cx="1974300" cy="788947"/>
          </a:xfrm>
        </p:spPr>
        <p:txBody>
          <a:bodyPr/>
          <a:lstStyle/>
          <a:p>
            <a:pPr lvl="0"/>
            <a:r>
              <a:rPr lang="en-IN" dirty="0"/>
              <a:t>OBJECTIVE</a:t>
            </a:r>
          </a:p>
        </p:txBody>
      </p:sp>
      <p:sp>
        <p:nvSpPr>
          <p:cNvPr id="17" name="Subtitle 16">
            <a:extLst>
              <a:ext uri="{FF2B5EF4-FFF2-40B4-BE49-F238E27FC236}">
                <a16:creationId xmlns:a16="http://schemas.microsoft.com/office/drawing/2014/main" id="{6362D0D1-E589-49FE-8029-9E71EF6979D6}"/>
              </a:ext>
            </a:extLst>
          </p:cNvPr>
          <p:cNvSpPr>
            <a:spLocks noGrp="1"/>
          </p:cNvSpPr>
          <p:nvPr>
            <p:ph type="subTitle" idx="1"/>
          </p:nvPr>
        </p:nvSpPr>
        <p:spPr/>
        <p:txBody>
          <a:bodyPr/>
          <a:lstStyle/>
          <a:p>
            <a:endParaRPr lang="en-IN" dirty="0"/>
          </a:p>
        </p:txBody>
      </p:sp>
      <p:sp>
        <p:nvSpPr>
          <p:cNvPr id="155" name="Google Shape;155;p30"/>
          <p:cNvSpPr txBox="1">
            <a:spLocks noGrp="1"/>
          </p:cNvSpPr>
          <p:nvPr>
            <p:ph type="title" idx="3"/>
          </p:nvPr>
        </p:nvSpPr>
        <p:spPr/>
        <p:txBody>
          <a:bodyPr/>
          <a:lstStyle/>
          <a:p>
            <a:pPr lvl="0"/>
            <a:r>
              <a:rPr lang="en" dirty="0"/>
              <a:t>01</a:t>
            </a:r>
          </a:p>
        </p:txBody>
      </p:sp>
      <p:sp>
        <p:nvSpPr>
          <p:cNvPr id="157" name="Google Shape;157;p30"/>
          <p:cNvSpPr txBox="1">
            <a:spLocks noGrp="1"/>
          </p:cNvSpPr>
          <p:nvPr>
            <p:ph type="title" idx="4"/>
          </p:nvPr>
        </p:nvSpPr>
        <p:spPr/>
        <p:txBody>
          <a:bodyPr/>
          <a:lstStyle/>
          <a:p>
            <a:pPr lvl="0"/>
            <a:r>
              <a:rPr lang="en" dirty="0"/>
              <a:t>02</a:t>
            </a:r>
          </a:p>
        </p:txBody>
      </p:sp>
      <p:sp>
        <p:nvSpPr>
          <p:cNvPr id="156" name="Google Shape;156;p30"/>
          <p:cNvSpPr txBox="1">
            <a:spLocks noGrp="1"/>
          </p:cNvSpPr>
          <p:nvPr>
            <p:ph type="title" idx="5"/>
          </p:nvPr>
        </p:nvSpPr>
        <p:spPr/>
        <p:txBody>
          <a:bodyPr/>
          <a:lstStyle/>
          <a:p>
            <a:pPr lvl="0"/>
            <a:endParaRPr lang="en" dirty="0"/>
          </a:p>
        </p:txBody>
      </p:sp>
      <p:sp>
        <p:nvSpPr>
          <p:cNvPr id="160" name="Google Shape;160;p30"/>
          <p:cNvSpPr txBox="1">
            <a:spLocks noGrp="1"/>
          </p:cNvSpPr>
          <p:nvPr>
            <p:ph type="title" idx="6"/>
          </p:nvPr>
        </p:nvSpPr>
        <p:spPr/>
        <p:txBody>
          <a:bodyPr/>
          <a:lstStyle/>
          <a:p>
            <a:pPr lvl="0"/>
            <a:endParaRPr lang="en" dirty="0"/>
          </a:p>
        </p:txBody>
      </p:sp>
      <p:sp>
        <p:nvSpPr>
          <p:cNvPr id="161" name="Google Shape;161;p30"/>
          <p:cNvSpPr txBox="1">
            <a:spLocks noGrp="1"/>
          </p:cNvSpPr>
          <p:nvPr>
            <p:ph type="title" idx="7"/>
          </p:nvPr>
        </p:nvSpPr>
        <p:spPr/>
        <p:txBody>
          <a:bodyPr/>
          <a:lstStyle/>
          <a:p>
            <a:pPr lvl="0"/>
            <a:r>
              <a:rPr lang="en" dirty="0"/>
              <a:t>03</a:t>
            </a:r>
          </a:p>
        </p:txBody>
      </p:sp>
      <p:sp>
        <p:nvSpPr>
          <p:cNvPr id="162" name="Google Shape;162;p30"/>
          <p:cNvSpPr txBox="1">
            <a:spLocks noGrp="1"/>
          </p:cNvSpPr>
          <p:nvPr>
            <p:ph type="title" idx="8"/>
          </p:nvPr>
        </p:nvSpPr>
        <p:spPr/>
        <p:txBody>
          <a:bodyPr/>
          <a:lstStyle/>
          <a:p>
            <a:pPr lvl="0"/>
            <a:r>
              <a:rPr lang="en" dirty="0"/>
              <a:t>04</a:t>
            </a:r>
          </a:p>
        </p:txBody>
      </p:sp>
      <p:sp>
        <p:nvSpPr>
          <p:cNvPr id="153" name="Google Shape;153;p30"/>
          <p:cNvSpPr txBox="1">
            <a:spLocks noGrp="1"/>
          </p:cNvSpPr>
          <p:nvPr>
            <p:ph type="ctrTitle" idx="9"/>
          </p:nvPr>
        </p:nvSpPr>
        <p:spPr>
          <a:xfrm>
            <a:off x="259086" y="1167853"/>
            <a:ext cx="2105510" cy="788947"/>
          </a:xfrm>
        </p:spPr>
        <p:txBody>
          <a:bodyPr/>
          <a:lstStyle/>
          <a:p>
            <a:pPr lvl="0"/>
            <a:r>
              <a:rPr lang="en-IN" dirty="0"/>
              <a:t>CIRCUIT COMPONENTS</a:t>
            </a:r>
          </a:p>
        </p:txBody>
      </p:sp>
      <p:sp>
        <p:nvSpPr>
          <p:cNvPr id="18" name="Subtitle 17">
            <a:extLst>
              <a:ext uri="{FF2B5EF4-FFF2-40B4-BE49-F238E27FC236}">
                <a16:creationId xmlns:a16="http://schemas.microsoft.com/office/drawing/2014/main" id="{8AA15AA1-1590-4B7B-9C91-E3ABFE3E9FA7}"/>
              </a:ext>
            </a:extLst>
          </p:cNvPr>
          <p:cNvSpPr>
            <a:spLocks noGrp="1"/>
          </p:cNvSpPr>
          <p:nvPr>
            <p:ph type="subTitle" idx="13"/>
          </p:nvPr>
        </p:nvSpPr>
        <p:spPr/>
        <p:txBody>
          <a:bodyPr/>
          <a:lstStyle/>
          <a:p>
            <a:endParaRPr lang="en-IN" dirty="0"/>
          </a:p>
        </p:txBody>
      </p:sp>
      <p:sp>
        <p:nvSpPr>
          <p:cNvPr id="163" name="Google Shape;163;p30"/>
          <p:cNvSpPr txBox="1">
            <a:spLocks noGrp="1"/>
          </p:cNvSpPr>
          <p:nvPr>
            <p:ph type="ctrTitle" idx="14"/>
          </p:nvPr>
        </p:nvSpPr>
        <p:spPr>
          <a:xfrm>
            <a:off x="259086" y="2141336"/>
            <a:ext cx="2105510" cy="577800"/>
          </a:xfrm>
        </p:spPr>
        <p:txBody>
          <a:bodyPr/>
          <a:lstStyle/>
          <a:p>
            <a:pPr lvl="0"/>
            <a:endParaRPr lang="en-IN" dirty="0"/>
          </a:p>
        </p:txBody>
      </p:sp>
      <p:sp>
        <p:nvSpPr>
          <p:cNvPr id="19" name="Subtitle 18">
            <a:extLst>
              <a:ext uri="{FF2B5EF4-FFF2-40B4-BE49-F238E27FC236}">
                <a16:creationId xmlns:a16="http://schemas.microsoft.com/office/drawing/2014/main" id="{226227EB-2EDE-4B87-8D84-22920B2E0692}"/>
              </a:ext>
            </a:extLst>
          </p:cNvPr>
          <p:cNvSpPr>
            <a:spLocks noGrp="1"/>
          </p:cNvSpPr>
          <p:nvPr>
            <p:ph type="subTitle" idx="15"/>
          </p:nvPr>
        </p:nvSpPr>
        <p:spPr/>
        <p:txBody>
          <a:bodyPr/>
          <a:lstStyle/>
          <a:p>
            <a:endParaRPr lang="en-IN"/>
          </a:p>
        </p:txBody>
      </p:sp>
      <p:sp>
        <p:nvSpPr>
          <p:cNvPr id="165" name="Google Shape;165;p30"/>
          <p:cNvSpPr txBox="1">
            <a:spLocks noGrp="1"/>
          </p:cNvSpPr>
          <p:nvPr>
            <p:ph type="ctrTitle" idx="16"/>
          </p:nvPr>
        </p:nvSpPr>
        <p:spPr>
          <a:xfrm>
            <a:off x="6811557" y="1775179"/>
            <a:ext cx="2073339" cy="703235"/>
          </a:xfrm>
        </p:spPr>
        <p:txBody>
          <a:bodyPr/>
          <a:lstStyle/>
          <a:p>
            <a:pPr lvl="0"/>
            <a:endParaRPr lang="en-IN" dirty="0"/>
          </a:p>
        </p:txBody>
      </p:sp>
      <p:sp>
        <p:nvSpPr>
          <p:cNvPr id="20" name="Subtitle 19">
            <a:extLst>
              <a:ext uri="{FF2B5EF4-FFF2-40B4-BE49-F238E27FC236}">
                <a16:creationId xmlns:a16="http://schemas.microsoft.com/office/drawing/2014/main" id="{4516613F-C286-4E49-8C8F-B4DDEF5488D0}"/>
              </a:ext>
            </a:extLst>
          </p:cNvPr>
          <p:cNvSpPr>
            <a:spLocks noGrp="1"/>
          </p:cNvSpPr>
          <p:nvPr>
            <p:ph type="subTitle" idx="17"/>
          </p:nvPr>
        </p:nvSpPr>
        <p:spPr/>
        <p:txBody>
          <a:bodyPr/>
          <a:lstStyle/>
          <a:p>
            <a:endParaRPr lang="en-IN" dirty="0"/>
          </a:p>
        </p:txBody>
      </p:sp>
      <p:sp>
        <p:nvSpPr>
          <p:cNvPr id="167" name="Google Shape;167;p30"/>
          <p:cNvSpPr txBox="1">
            <a:spLocks noGrp="1"/>
          </p:cNvSpPr>
          <p:nvPr>
            <p:ph type="ctrTitle" idx="18"/>
          </p:nvPr>
        </p:nvSpPr>
        <p:spPr>
          <a:xfrm>
            <a:off x="6811558" y="2799094"/>
            <a:ext cx="2073338" cy="774685"/>
          </a:xfrm>
        </p:spPr>
        <p:txBody>
          <a:bodyPr/>
          <a:lstStyle/>
          <a:p>
            <a:pPr lvl="0"/>
            <a:r>
              <a:rPr lang="en-IN" dirty="0"/>
              <a:t>CIRCUIT DESCRIPTION</a:t>
            </a:r>
          </a:p>
        </p:txBody>
      </p:sp>
      <p:sp>
        <p:nvSpPr>
          <p:cNvPr id="168" name="Google Shape;168;p30"/>
          <p:cNvSpPr txBox="1">
            <a:spLocks noGrp="1"/>
          </p:cNvSpPr>
          <p:nvPr>
            <p:ph type="subTitle" idx="19"/>
          </p:nvPr>
        </p:nvSpPr>
        <p:spPr/>
        <p:txBody>
          <a:bodyPr/>
          <a:lstStyle/>
          <a:p>
            <a:pPr lvl="0"/>
            <a:endParaRPr lang="en-US" dirty="0"/>
          </a:p>
        </p:txBody>
      </p:sp>
      <p:sp>
        <p:nvSpPr>
          <p:cNvPr id="169" name="Google Shape;169;p30"/>
          <p:cNvSpPr txBox="1">
            <a:spLocks noGrp="1"/>
          </p:cNvSpPr>
          <p:nvPr>
            <p:ph type="ctrTitle" idx="20"/>
          </p:nvPr>
        </p:nvSpPr>
        <p:spPr>
          <a:xfrm>
            <a:off x="6811558" y="3811352"/>
            <a:ext cx="1974300" cy="774685"/>
          </a:xfrm>
        </p:spPr>
        <p:txBody>
          <a:bodyPr/>
          <a:lstStyle/>
          <a:p>
            <a:pPr lvl="0"/>
            <a:r>
              <a:rPr lang="en-IN" dirty="0"/>
              <a:t>SIMULATIONS</a:t>
            </a:r>
          </a:p>
        </p:txBody>
      </p:sp>
      <p:sp>
        <p:nvSpPr>
          <p:cNvPr id="170" name="Google Shape;170;p30"/>
          <p:cNvSpPr txBox="1">
            <a:spLocks noGrp="1"/>
          </p:cNvSpPr>
          <p:nvPr>
            <p:ph type="subTitle" idx="21"/>
          </p:nvPr>
        </p:nvSpPr>
        <p:spPr/>
        <p:txBody>
          <a:bodyPr/>
          <a:lstStyle/>
          <a:p>
            <a:pPr lvl="0"/>
            <a:endParaRPr lang="en-US" dirty="0"/>
          </a:p>
        </p:txBody>
      </p:sp>
      <p:cxnSp>
        <p:nvCxnSpPr>
          <p:cNvPr id="158" name="Google Shape;158;p30"/>
          <p:cNvCxnSpPr/>
          <p:nvPr/>
        </p:nvCxnSpPr>
        <p:spPr>
          <a:xfrm>
            <a:off x="3297225" y="0"/>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861950" y="3131400"/>
            <a:ext cx="0" cy="2030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3"/>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a:t>
            </a:r>
            <a:endParaRPr dirty="0"/>
          </a:p>
        </p:txBody>
      </p:sp>
      <p:sp>
        <p:nvSpPr>
          <p:cNvPr id="397" name="Google Shape;397;p43"/>
          <p:cNvSpPr txBox="1">
            <a:spLocks noGrp="1"/>
          </p:cNvSpPr>
          <p:nvPr>
            <p:ph type="title" idx="2"/>
          </p:nvPr>
        </p:nvSpPr>
        <p:spPr>
          <a:xfrm flipH="1">
            <a:off x="1180003" y="1035213"/>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98" name="Google Shape;398;p43"/>
          <p:cNvCxnSpPr/>
          <p:nvPr/>
        </p:nvCxnSpPr>
        <p:spPr>
          <a:xfrm>
            <a:off x="0" y="2737950"/>
            <a:ext cx="1676700" cy="0"/>
          </a:xfrm>
          <a:prstGeom prst="straightConnector1">
            <a:avLst/>
          </a:prstGeom>
          <a:noFill/>
          <a:ln w="9525" cap="flat" cmpd="sng">
            <a:solidFill>
              <a:schemeClr val="dk1"/>
            </a:solidFill>
            <a:prstDash val="solid"/>
            <a:round/>
            <a:headEnd type="none" w="med" len="med"/>
            <a:tailEnd type="none" w="med" len="med"/>
          </a:ln>
        </p:spPr>
      </p:cxnSp>
      <p:sp>
        <p:nvSpPr>
          <p:cNvPr id="399" name="Google Shape;399;p43"/>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body" idx="1"/>
          </p:nvPr>
        </p:nvSpPr>
        <p:spPr>
          <a:xfrm>
            <a:off x="929640" y="1425713"/>
            <a:ext cx="6860210" cy="3364937"/>
          </a:xfrm>
          <a:prstGeom prst="rect">
            <a:avLst/>
          </a:prstGeom>
        </p:spPr>
        <p:txBody>
          <a:bodyPr spcFirstLastPara="1" wrap="square" lIns="91425" tIns="91425" rIns="91425" bIns="91425" anchor="t" anchorCtr="0">
            <a:noAutofit/>
          </a:bodyPr>
          <a:lstStyle/>
          <a:p>
            <a:pPr marL="609600" lvl="0" indent="0" algn="just" rtl="0">
              <a:spcBef>
                <a:spcPts val="0"/>
              </a:spcBef>
              <a:spcAft>
                <a:spcPts val="0"/>
              </a:spcAft>
              <a:buClr>
                <a:schemeClr val="dk1"/>
              </a:buClr>
              <a:buSzPts val="1200"/>
              <a:buNone/>
            </a:pPr>
            <a:r>
              <a:rPr lang="en-US" sz="1400" dirty="0"/>
              <a:t>This project is concerned with RF signal detector circuit (simulated in MULTISPICE) which can sense the presence of an activated device that works on RF signal like cell phones, cordless telephones, local wireless networks etc. In the case of cell phones the circuit can detect incoming and outgoing calls, SMSs, Internet and video transmissions even if a cell phone is kept in silent mode. When it detects a signal from an activated device, its LED starts blinking and continues to blink until the signal stops.</a:t>
            </a:r>
            <a:endParaRPr lang="en-IN" sz="1050" dirty="0">
              <a:solidFill>
                <a:schemeClr val="dk1"/>
              </a:solidFill>
            </a:endParaRPr>
          </a:p>
        </p:txBody>
      </p:sp>
      <p:sp>
        <p:nvSpPr>
          <p:cNvPr id="144" name="Google Shape;144;p2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45" name="Google Shape;145;p29"/>
          <p:cNvSpPr txBox="1"/>
          <p:nvPr/>
        </p:nvSpPr>
        <p:spPr>
          <a:xfrm>
            <a:off x="1386375" y="4519400"/>
            <a:ext cx="6214200" cy="5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1"/>
                </a:solidFill>
                <a:latin typeface="Roboto Condensed Light"/>
                <a:ea typeface="Roboto Condensed Light"/>
                <a:cs typeface="Roboto Condensed Light"/>
                <a:sym typeface="Roboto Condensed Light"/>
              </a:rPr>
              <a:t>.</a:t>
            </a:r>
            <a:endParaRPr sz="1000" dirty="0">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937260" y="3085150"/>
            <a:ext cx="521589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CIRCUIT COMPONENTS</a:t>
            </a:r>
            <a:endParaRPr dirty="0"/>
          </a:p>
        </p:txBody>
      </p:sp>
      <p:sp>
        <p:nvSpPr>
          <p:cNvPr id="176" name="Google Shape;176;p31"/>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177" name="Google Shape;177;p31"/>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sp>
        <p:nvSpPr>
          <p:cNvPr id="178" name="Google Shape;178;p31"/>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p:nvPr/>
        </p:nvSpPr>
        <p:spPr>
          <a:xfrm>
            <a:off x="5676230" y="1563054"/>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bg1"/>
                </a:solidFill>
              </a:rPr>
              <a:t>         LED</a:t>
            </a:r>
            <a:endParaRPr dirty="0">
              <a:solidFill>
                <a:schemeClr val="bg1"/>
              </a:solidFill>
            </a:endParaRPr>
          </a:p>
        </p:txBody>
      </p:sp>
      <p:sp>
        <p:nvSpPr>
          <p:cNvPr id="192" name="Google Shape;192;p33"/>
          <p:cNvSpPr txBox="1"/>
          <p:nvPr/>
        </p:nvSpPr>
        <p:spPr>
          <a:xfrm>
            <a:off x="1710015" y="3990929"/>
            <a:ext cx="1430700" cy="4833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b="1" dirty="0">
              <a:solidFill>
                <a:schemeClr val="lt1"/>
              </a:solidFill>
              <a:latin typeface="Exo 2"/>
              <a:ea typeface="Exo 2"/>
              <a:cs typeface="Exo 2"/>
              <a:sym typeface="Exo 2"/>
            </a:endParaRPr>
          </a:p>
        </p:txBody>
      </p:sp>
      <p:sp>
        <p:nvSpPr>
          <p:cNvPr id="193" name="Google Shape;193;p33"/>
          <p:cNvSpPr txBox="1"/>
          <p:nvPr/>
        </p:nvSpPr>
        <p:spPr>
          <a:xfrm>
            <a:off x="1791315" y="3990929"/>
            <a:ext cx="12885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solidFill>
                <a:schemeClr val="lt1"/>
              </a:solidFill>
              <a:latin typeface="Roboto Condensed Light"/>
              <a:ea typeface="Roboto Condensed Light"/>
              <a:cs typeface="Roboto Condensed Light"/>
              <a:sym typeface="Roboto Condensed Light"/>
            </a:endParaRPr>
          </a:p>
        </p:txBody>
      </p:sp>
      <p:sp>
        <p:nvSpPr>
          <p:cNvPr id="194" name="Google Shape;194;p33"/>
          <p:cNvSpPr/>
          <p:nvPr/>
        </p:nvSpPr>
        <p:spPr>
          <a:xfrm>
            <a:off x="5676230" y="3279223"/>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solidFill>
                  <a:schemeClr val="bg1"/>
                </a:solidFill>
              </a:rPr>
              <a:t>FUNCTION GENERATOR</a:t>
            </a:r>
            <a:endParaRPr sz="1200" dirty="0">
              <a:solidFill>
                <a:schemeClr val="bg1"/>
              </a:solidFill>
            </a:endParaRPr>
          </a:p>
        </p:txBody>
      </p:sp>
      <p:sp>
        <p:nvSpPr>
          <p:cNvPr id="195" name="Google Shape;195;p33"/>
          <p:cNvSpPr txBox="1"/>
          <p:nvPr/>
        </p:nvSpPr>
        <p:spPr>
          <a:xfrm>
            <a:off x="4312444" y="4612229"/>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b="1" dirty="0">
              <a:solidFill>
                <a:schemeClr val="lt1"/>
              </a:solidFill>
              <a:latin typeface="Exo 2"/>
              <a:ea typeface="Exo 2"/>
              <a:cs typeface="Exo 2"/>
              <a:sym typeface="Exo 2"/>
            </a:endParaRPr>
          </a:p>
        </p:txBody>
      </p:sp>
      <p:sp>
        <p:nvSpPr>
          <p:cNvPr id="196" name="Google Shape;196;p33"/>
          <p:cNvSpPr txBox="1"/>
          <p:nvPr/>
        </p:nvSpPr>
        <p:spPr>
          <a:xfrm>
            <a:off x="6158211" y="3914773"/>
            <a:ext cx="12885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000" dirty="0">
              <a:solidFill>
                <a:schemeClr val="lt1"/>
              </a:solidFill>
              <a:latin typeface="Roboto Condensed Light"/>
              <a:ea typeface="Roboto Condensed Light"/>
              <a:cs typeface="Roboto Condensed Light"/>
              <a:sym typeface="Roboto Condensed Light"/>
            </a:endParaRPr>
          </a:p>
        </p:txBody>
      </p:sp>
      <p:sp>
        <p:nvSpPr>
          <p:cNvPr id="197" name="Google Shape;197;p3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0" name="Google Shape;200;p33"/>
          <p:cNvSpPr/>
          <p:nvPr/>
        </p:nvSpPr>
        <p:spPr>
          <a:xfrm>
            <a:off x="1890717" y="3329714"/>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bg1"/>
                </a:solidFill>
              </a:rPr>
              <a:t>NPN </a:t>
            </a:r>
            <a:r>
              <a:rPr lang="en-IN" sz="1200" dirty="0">
                <a:solidFill>
                  <a:schemeClr val="bg1"/>
                </a:solidFill>
              </a:rPr>
              <a:t>TRANSISTOR</a:t>
            </a:r>
            <a:endParaRPr dirty="0">
              <a:solidFill>
                <a:schemeClr val="bg1"/>
              </a:solidFill>
            </a:endParaRPr>
          </a:p>
        </p:txBody>
      </p:sp>
      <p:sp>
        <p:nvSpPr>
          <p:cNvPr id="210" name="Google Shape;210;p33"/>
          <p:cNvSpPr txBox="1"/>
          <p:nvPr/>
        </p:nvSpPr>
        <p:spPr>
          <a:xfrm>
            <a:off x="4481600" y="1273632"/>
            <a:ext cx="1261544" cy="65958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dirty="0">
                <a:solidFill>
                  <a:schemeClr val="lt1"/>
                </a:solidFill>
                <a:latin typeface="Roboto Condensed Light"/>
                <a:ea typeface="Roboto Condensed Light"/>
                <a:cs typeface="Roboto Condensed Light"/>
                <a:sym typeface="Roboto Condensed Light"/>
              </a:rPr>
              <a:t>\</a:t>
            </a:r>
            <a:endParaRPr sz="1000" dirty="0">
              <a:solidFill>
                <a:schemeClr val="lt1"/>
              </a:solidFill>
              <a:latin typeface="Roboto Condensed Light"/>
              <a:ea typeface="Roboto Condensed Light"/>
              <a:cs typeface="Roboto Condensed Light"/>
              <a:sym typeface="Roboto Condensed Light"/>
            </a:endParaRPr>
          </a:p>
        </p:txBody>
      </p:sp>
      <p:sp>
        <p:nvSpPr>
          <p:cNvPr id="18" name="Google Shape;192;p33">
            <a:extLst>
              <a:ext uri="{FF2B5EF4-FFF2-40B4-BE49-F238E27FC236}">
                <a16:creationId xmlns:a16="http://schemas.microsoft.com/office/drawing/2014/main" id="{B4F1EEBB-E941-4B5E-AF1F-24E67C383BEF}"/>
              </a:ext>
            </a:extLst>
          </p:cNvPr>
          <p:cNvSpPr txBox="1"/>
          <p:nvPr/>
        </p:nvSpPr>
        <p:spPr>
          <a:xfrm>
            <a:off x="751002" y="4580457"/>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b="1" dirty="0">
              <a:solidFill>
                <a:schemeClr val="lt1"/>
              </a:solidFill>
              <a:latin typeface="Exo 2"/>
              <a:ea typeface="Exo 2"/>
              <a:cs typeface="Exo 2"/>
              <a:sym typeface="Exo 2"/>
            </a:endParaRPr>
          </a:p>
        </p:txBody>
      </p:sp>
      <p:sp>
        <p:nvSpPr>
          <p:cNvPr id="19" name="Google Shape;191;p33">
            <a:extLst>
              <a:ext uri="{FF2B5EF4-FFF2-40B4-BE49-F238E27FC236}">
                <a16:creationId xmlns:a16="http://schemas.microsoft.com/office/drawing/2014/main" id="{B7C69DE4-C633-4EBF-B00E-3061770BF7CF}"/>
              </a:ext>
            </a:extLst>
          </p:cNvPr>
          <p:cNvSpPr/>
          <p:nvPr/>
        </p:nvSpPr>
        <p:spPr>
          <a:xfrm>
            <a:off x="1890717" y="1575289"/>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solidFill>
                  <a:schemeClr val="bg1"/>
                </a:solidFill>
              </a:rPr>
              <a:t>LM358D IC</a:t>
            </a:r>
            <a:endParaRPr sz="1200" dirty="0">
              <a:solidFill>
                <a:schemeClr val="bg1"/>
              </a:solidFill>
            </a:endParaRPr>
          </a:p>
        </p:txBody>
      </p:sp>
      <p:cxnSp>
        <p:nvCxnSpPr>
          <p:cNvPr id="21" name="Google Shape;158;p30">
            <a:extLst>
              <a:ext uri="{FF2B5EF4-FFF2-40B4-BE49-F238E27FC236}">
                <a16:creationId xmlns:a16="http://schemas.microsoft.com/office/drawing/2014/main" id="{D62979C7-57CB-404D-B2A9-229068E89330}"/>
              </a:ext>
            </a:extLst>
          </p:cNvPr>
          <p:cNvCxnSpPr/>
          <p:nvPr/>
        </p:nvCxnSpPr>
        <p:spPr>
          <a:xfrm>
            <a:off x="1888482" y="1722120"/>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158;p30">
            <a:extLst>
              <a:ext uri="{FF2B5EF4-FFF2-40B4-BE49-F238E27FC236}">
                <a16:creationId xmlns:a16="http://schemas.microsoft.com/office/drawing/2014/main" id="{278EE467-33C7-4AA0-A790-1CB895550F62}"/>
              </a:ext>
            </a:extLst>
          </p:cNvPr>
          <p:cNvCxnSpPr/>
          <p:nvPr/>
        </p:nvCxnSpPr>
        <p:spPr>
          <a:xfrm>
            <a:off x="7162430" y="1831723"/>
            <a:ext cx="0" cy="2393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CIRCUIT DESCRIPTION</a:t>
            </a:r>
            <a:endParaRPr dirty="0"/>
          </a:p>
        </p:txBody>
      </p:sp>
      <p:sp>
        <p:nvSpPr>
          <p:cNvPr id="216" name="Google Shape;216;p34"/>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217" name="Google Shape;217;p34"/>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
        <p:nvSpPr>
          <p:cNvPr id="218" name="Google Shape;218;p3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cxnSp>
        <p:nvCxnSpPr>
          <p:cNvPr id="223" name="Google Shape;223;p35"/>
          <p:cNvCxnSpPr/>
          <p:nvPr/>
        </p:nvCxnSpPr>
        <p:spPr>
          <a:xfrm>
            <a:off x="5221500" y="670560"/>
            <a:ext cx="1368000" cy="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35"/>
          <p:cNvSpPr txBox="1">
            <a:spLocks noGrp="1"/>
          </p:cNvSpPr>
          <p:nvPr>
            <p:ph type="ctrTitle" idx="2"/>
          </p:nvPr>
        </p:nvSpPr>
        <p:spPr>
          <a:xfrm>
            <a:off x="1456992" y="108916"/>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225" name="Google Shape;225;p35"/>
          <p:cNvSpPr txBox="1">
            <a:spLocks noGrp="1"/>
          </p:cNvSpPr>
          <p:nvPr>
            <p:ph type="ctrTitle"/>
          </p:nvPr>
        </p:nvSpPr>
        <p:spPr>
          <a:xfrm>
            <a:off x="693421" y="2240280"/>
            <a:ext cx="1729740" cy="79904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p>
        </p:txBody>
      </p:sp>
      <p:sp>
        <p:nvSpPr>
          <p:cNvPr id="226" name="Google Shape;226;p35"/>
          <p:cNvSpPr txBox="1">
            <a:spLocks noGrp="1"/>
          </p:cNvSpPr>
          <p:nvPr>
            <p:ph type="subTitle" idx="1"/>
          </p:nvPr>
        </p:nvSpPr>
        <p:spPr>
          <a:xfrm>
            <a:off x="2712720" y="632465"/>
            <a:ext cx="5913119" cy="4210360"/>
          </a:xfrm>
          <a:prstGeom prst="rect">
            <a:avLst/>
          </a:prstGeom>
        </p:spPr>
        <p:txBody>
          <a:bodyPr spcFirstLastPara="1" wrap="square" lIns="91425" tIns="91425" rIns="91425" bIns="91425" anchor="t" anchorCtr="0">
            <a:noAutofit/>
          </a:bodyPr>
          <a:lstStyle/>
          <a:p>
            <a:pPr marL="457200" algn="just">
              <a:lnSpc>
                <a:spcPct val="107000"/>
              </a:lnSpc>
            </a:pPr>
            <a:r>
              <a:rPr lang="en-IN"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200" dirty="0">
                <a:effectLst/>
                <a:latin typeface="Bookman Old Style" panose="02050604050505020204" pitchFamily="18" charset="0"/>
                <a:ea typeface="Calibri" panose="020F0502020204030204" pitchFamily="34" charset="0"/>
                <a:cs typeface="Times New Roman" panose="02020603050405020304" pitchFamily="18" charset="0"/>
              </a:rPr>
              <a:t>      When </a:t>
            </a:r>
            <a:r>
              <a:rPr lang="en-IN" sz="1200" dirty="0">
                <a:latin typeface="Bookman Old Style" panose="02050604050505020204" pitchFamily="18" charset="0"/>
                <a:ea typeface="Calibri" panose="020F0502020204030204" pitchFamily="34" charset="0"/>
                <a:cs typeface="Times New Roman" panose="02020603050405020304" pitchFamily="18" charset="0"/>
              </a:rPr>
              <a:t>the circuit </a:t>
            </a:r>
            <a:r>
              <a:rPr lang="en-IN" sz="1200" dirty="0">
                <a:effectLst/>
                <a:latin typeface="Bookman Old Style" panose="02050604050505020204" pitchFamily="18" charset="0"/>
                <a:ea typeface="Calibri" panose="020F0502020204030204" pitchFamily="34" charset="0"/>
                <a:cs typeface="Times New Roman" panose="02020603050405020304" pitchFamily="18" charset="0"/>
              </a:rPr>
              <a:t>detects a signal from an activated device, its LED starts blinking and continues to blink until the signal stops. When a activated device is active (as represented by function generator), it radiates signal that passes through nearby space. The signal contains electromagnetic radiation from the phone. Capacitor C1 is used in the circuit to detect the signal from the mobile phone. When the device radiates energy in the form of signal, C1 absorbs it and passes on to the inputs of U2A. This is indicated by the flashing of LED1. Transistor Q1 is used to amplify the signal.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lang="en-IN" sz="1400" dirty="0"/>
          </a:p>
        </p:txBody>
      </p:sp>
      <p:sp>
        <p:nvSpPr>
          <p:cNvPr id="2" name="Rectangle 1">
            <a:extLst>
              <a:ext uri="{FF2B5EF4-FFF2-40B4-BE49-F238E27FC236}">
                <a16:creationId xmlns:a16="http://schemas.microsoft.com/office/drawing/2014/main" id="{C5BDBA6F-8A3F-41E3-B216-868DE55DD3D0}"/>
              </a:ext>
            </a:extLst>
          </p:cNvPr>
          <p:cNvSpPr/>
          <p:nvPr/>
        </p:nvSpPr>
        <p:spPr>
          <a:xfrm>
            <a:off x="4064142" y="3680318"/>
            <a:ext cx="1737360" cy="8811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MOBILE  DETECTOR</a:t>
            </a:r>
          </a:p>
        </p:txBody>
      </p:sp>
      <p:sp>
        <p:nvSpPr>
          <p:cNvPr id="3" name="Rectangle 2">
            <a:extLst>
              <a:ext uri="{FF2B5EF4-FFF2-40B4-BE49-F238E27FC236}">
                <a16:creationId xmlns:a16="http://schemas.microsoft.com/office/drawing/2014/main" id="{0169D903-00AC-43A5-93CE-6F0D8833ACB0}"/>
              </a:ext>
            </a:extLst>
          </p:cNvPr>
          <p:cNvSpPr/>
          <p:nvPr/>
        </p:nvSpPr>
        <p:spPr>
          <a:xfrm>
            <a:off x="6861618" y="3680320"/>
            <a:ext cx="1342290" cy="8811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OUTPUT</a:t>
            </a:r>
          </a:p>
        </p:txBody>
      </p:sp>
      <p:sp>
        <p:nvSpPr>
          <p:cNvPr id="4" name="Rectangle 3">
            <a:extLst>
              <a:ext uri="{FF2B5EF4-FFF2-40B4-BE49-F238E27FC236}">
                <a16:creationId xmlns:a16="http://schemas.microsoft.com/office/drawing/2014/main" id="{82FED5C3-D308-4B70-AA4D-9CE4D576A753}"/>
              </a:ext>
            </a:extLst>
          </p:cNvPr>
          <p:cNvSpPr/>
          <p:nvPr/>
        </p:nvSpPr>
        <p:spPr>
          <a:xfrm>
            <a:off x="1635123" y="3680320"/>
            <a:ext cx="1474049" cy="8811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INPUT</a:t>
            </a:r>
          </a:p>
        </p:txBody>
      </p:sp>
      <p:sp>
        <p:nvSpPr>
          <p:cNvPr id="11" name="Arc 10">
            <a:extLst>
              <a:ext uri="{FF2B5EF4-FFF2-40B4-BE49-F238E27FC236}">
                <a16:creationId xmlns:a16="http://schemas.microsoft.com/office/drawing/2014/main" id="{C81949AB-F3A7-464B-B79C-B4D864622503}"/>
              </a:ext>
            </a:extLst>
          </p:cNvPr>
          <p:cNvSpPr/>
          <p:nvPr/>
        </p:nvSpPr>
        <p:spPr>
          <a:xfrm>
            <a:off x="2669114" y="2737645"/>
            <a:ext cx="622726" cy="4973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Arc 11">
            <a:extLst>
              <a:ext uri="{FF2B5EF4-FFF2-40B4-BE49-F238E27FC236}">
                <a16:creationId xmlns:a16="http://schemas.microsoft.com/office/drawing/2014/main" id="{EAE3B89E-83B6-4886-AAFB-519EE0FAECEF}"/>
              </a:ext>
            </a:extLst>
          </p:cNvPr>
          <p:cNvSpPr/>
          <p:nvPr/>
        </p:nvSpPr>
        <p:spPr>
          <a:xfrm>
            <a:off x="4991100" y="235458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Arc 15">
            <a:extLst>
              <a:ext uri="{FF2B5EF4-FFF2-40B4-BE49-F238E27FC236}">
                <a16:creationId xmlns:a16="http://schemas.microsoft.com/office/drawing/2014/main" id="{F8986999-AA3E-4829-83C8-6A9B7AB63EF6}"/>
              </a:ext>
            </a:extLst>
          </p:cNvPr>
          <p:cNvSpPr/>
          <p:nvPr/>
        </p:nvSpPr>
        <p:spPr>
          <a:xfrm>
            <a:off x="5448300" y="21336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Arrow: Right 20">
            <a:extLst>
              <a:ext uri="{FF2B5EF4-FFF2-40B4-BE49-F238E27FC236}">
                <a16:creationId xmlns:a16="http://schemas.microsoft.com/office/drawing/2014/main" id="{38C6A13C-A9F7-40C2-87BB-4776151907EB}"/>
              </a:ext>
            </a:extLst>
          </p:cNvPr>
          <p:cNvSpPr/>
          <p:nvPr/>
        </p:nvSpPr>
        <p:spPr>
          <a:xfrm>
            <a:off x="3360838" y="3872219"/>
            <a:ext cx="440836" cy="49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Arrow: Right 25">
            <a:extLst>
              <a:ext uri="{FF2B5EF4-FFF2-40B4-BE49-F238E27FC236}">
                <a16:creationId xmlns:a16="http://schemas.microsoft.com/office/drawing/2014/main" id="{30372E59-4FAF-4A04-B063-24D24074D0D3}"/>
              </a:ext>
            </a:extLst>
          </p:cNvPr>
          <p:cNvSpPr/>
          <p:nvPr/>
        </p:nvSpPr>
        <p:spPr>
          <a:xfrm>
            <a:off x="6030106" y="3872219"/>
            <a:ext cx="440836" cy="49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TotalTime>
  <Words>398</Words>
  <Application>Microsoft Office PowerPoint</Application>
  <PresentationFormat>On-screen Show (16:9)</PresentationFormat>
  <Paragraphs>39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Times New Roman</vt:lpstr>
      <vt:lpstr>Calibri</vt:lpstr>
      <vt:lpstr>Arial</vt:lpstr>
      <vt:lpstr>Exo 2</vt:lpstr>
      <vt:lpstr>Bookman Old Style</vt:lpstr>
      <vt:lpstr>Squada One</vt:lpstr>
      <vt:lpstr>Roboto Condensed Light</vt:lpstr>
      <vt:lpstr>Fira Sans Extra Condensed Medium</vt:lpstr>
      <vt:lpstr>Tech Newsletter by Slidesgo</vt:lpstr>
      <vt:lpstr>RADIA FREQUENCY DETECTOR</vt:lpstr>
      <vt:lpstr>ACKNOWLEDGEMENT</vt:lpstr>
      <vt:lpstr>TABLE OF CONTENTS</vt:lpstr>
      <vt:lpstr>OBJECTIVE</vt:lpstr>
      <vt:lpstr>PowerPoint Presentation</vt:lpstr>
      <vt:lpstr>CIRCUIT COMPONENTS</vt:lpstr>
      <vt:lpstr>PowerPoint Presentation</vt:lpstr>
      <vt:lpstr>CIRCUIT DESCRIPTION</vt:lpstr>
      <vt:lpstr> </vt:lpstr>
      <vt:lpstr>SIMULATION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INCOMMING CALL INDICATOR</dc:title>
  <dc:creator>Pulkit Pandey</dc:creator>
  <cp:lastModifiedBy>Pulkit Pandey</cp:lastModifiedBy>
  <cp:revision>22</cp:revision>
  <dcterms:modified xsi:type="dcterms:W3CDTF">2020-11-27T04:55:37Z</dcterms:modified>
</cp:coreProperties>
</file>